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284.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28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 id="522" r:id="rId272"/>
    <p:sldId id="523" r:id="rId273"/>
    <p:sldId id="524" r:id="rId274"/>
    <p:sldId id="525" r:id="rId275"/>
    <p:sldId id="526" r:id="rId276"/>
    <p:sldId id="527" r:id="rId277"/>
    <p:sldId id="528" r:id="rId278"/>
    <p:sldId id="529" r:id="rId279"/>
    <p:sldId id="530" r:id="rId280"/>
    <p:sldId id="531" r:id="rId281"/>
    <p:sldId id="532" r:id="rId282"/>
    <p:sldId id="533" r:id="rId283"/>
    <p:sldId id="534" r:id="rId284"/>
    <p:sldId id="535" r:id="rId285"/>
    <p:sldId id="536" r:id="rId286"/>
    <p:sldId id="537" r:id="rId287"/>
    <p:sldId id="538" r:id="rId288"/>
    <p:sldId id="539" r:id="rId289"/>
    <p:sldId id="540" r:id="rId290"/>
    <p:sldId id="541" r:id="rId291"/>
    <p:sldId id="542" r:id="rId292"/>
    <p:sldId id="543" r:id="rId293"/>
    <p:sldId id="544" r:id="rId294"/>
    <p:sldId id="545" r:id="rId295"/>
    <p:sldId id="546" r:id="rId296"/>
    <p:sldId id="547" r:id="rId297"/>
    <p:sldId id="548" r:id="rId298"/>
    <p:sldId id="549" r:id="rId299"/>
    <p:sldId id="550" r:id="rId300"/>
    <p:sldId id="551" r:id="rId301"/>
    <p:sldId id="552" r:id="rId302"/>
  </p:sldIdLst>
  <p:sldSz cy="5143500" cx="9144000"/>
  <p:notesSz cx="6858000" cy="9144000"/>
  <p:embeddedFontLst>
    <p:embeddedFont>
      <p:font typeface="Lato"/>
      <p:regular r:id="rId303"/>
      <p:bold r:id="rId304"/>
      <p:italic r:id="rId305"/>
      <p:boldItalic r:id="rId306"/>
    </p:embeddedFont>
    <p:embeddedFont>
      <p:font typeface="Maven Pro"/>
      <p:regular r:id="rId307"/>
      <p:bold r:id="rId3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297" Type="http://schemas.openxmlformats.org/officeDocument/2006/relationships/slide" Target="slides/slide292.xml"/><Relationship Id="rId36" Type="http://schemas.openxmlformats.org/officeDocument/2006/relationships/slide" Target="slides/slide31.xml"/><Relationship Id="rId175" Type="http://schemas.openxmlformats.org/officeDocument/2006/relationships/slide" Target="slides/slide170.xml"/><Relationship Id="rId296" Type="http://schemas.openxmlformats.org/officeDocument/2006/relationships/slide" Target="slides/slide291.xml"/><Relationship Id="rId39" Type="http://schemas.openxmlformats.org/officeDocument/2006/relationships/slide" Target="slides/slide34.xml"/><Relationship Id="rId174" Type="http://schemas.openxmlformats.org/officeDocument/2006/relationships/slide" Target="slides/slide169.xml"/><Relationship Id="rId295" Type="http://schemas.openxmlformats.org/officeDocument/2006/relationships/slide" Target="slides/slide290.xml"/><Relationship Id="rId38" Type="http://schemas.openxmlformats.org/officeDocument/2006/relationships/slide" Target="slides/slide33.xml"/><Relationship Id="rId173" Type="http://schemas.openxmlformats.org/officeDocument/2006/relationships/slide" Target="slides/slide168.xml"/><Relationship Id="rId294" Type="http://schemas.openxmlformats.org/officeDocument/2006/relationships/slide" Target="slides/slide289.xml"/><Relationship Id="rId179" Type="http://schemas.openxmlformats.org/officeDocument/2006/relationships/slide" Target="slides/slide174.xml"/><Relationship Id="rId178" Type="http://schemas.openxmlformats.org/officeDocument/2006/relationships/slide" Target="slides/slide173.xml"/><Relationship Id="rId299" Type="http://schemas.openxmlformats.org/officeDocument/2006/relationships/slide" Target="slides/slide294.xml"/><Relationship Id="rId177" Type="http://schemas.openxmlformats.org/officeDocument/2006/relationships/slide" Target="slides/slide172.xml"/><Relationship Id="rId298" Type="http://schemas.openxmlformats.org/officeDocument/2006/relationships/slide" Target="slides/slide29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271" Type="http://schemas.openxmlformats.org/officeDocument/2006/relationships/slide" Target="slides/slide266.xml"/><Relationship Id="rId87" Type="http://schemas.openxmlformats.org/officeDocument/2006/relationships/slide" Target="slides/slide82.xml"/><Relationship Id="rId270" Type="http://schemas.openxmlformats.org/officeDocument/2006/relationships/slide" Target="slides/slide265.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slide" Target="slides/slide264.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slide" Target="slides/slide259.xml"/><Relationship Id="rId142" Type="http://schemas.openxmlformats.org/officeDocument/2006/relationships/slide" Target="slides/slide137.xml"/><Relationship Id="rId263" Type="http://schemas.openxmlformats.org/officeDocument/2006/relationships/slide" Target="slides/slide258.xml"/><Relationship Id="rId141" Type="http://schemas.openxmlformats.org/officeDocument/2006/relationships/slide" Target="slides/slide136.xml"/><Relationship Id="rId262" Type="http://schemas.openxmlformats.org/officeDocument/2006/relationships/slide" Target="slides/slide257.xml"/><Relationship Id="rId140" Type="http://schemas.openxmlformats.org/officeDocument/2006/relationships/slide" Target="slides/slide135.xml"/><Relationship Id="rId261" Type="http://schemas.openxmlformats.org/officeDocument/2006/relationships/slide" Target="slides/slide256.xml"/><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slide" Target="slides/slide263.xml"/><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slide" Target="slides/slide262.xml"/><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slide" Target="slides/slide261.xml"/><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slide" Target="slides/slide260.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260" Type="http://schemas.openxmlformats.org/officeDocument/2006/relationships/slide" Target="slides/slide255.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slide" Target="slides/slide254.xml"/><Relationship Id="rId137" Type="http://schemas.openxmlformats.org/officeDocument/2006/relationships/slide" Target="slides/slide132.xml"/><Relationship Id="rId258" Type="http://schemas.openxmlformats.org/officeDocument/2006/relationships/slide" Target="slides/slide253.xml"/><Relationship Id="rId132" Type="http://schemas.openxmlformats.org/officeDocument/2006/relationships/slide" Target="slides/slide127.xml"/><Relationship Id="rId253" Type="http://schemas.openxmlformats.org/officeDocument/2006/relationships/slide" Target="slides/slide248.xml"/><Relationship Id="rId131" Type="http://schemas.openxmlformats.org/officeDocument/2006/relationships/slide" Target="slides/slide126.xml"/><Relationship Id="rId252" Type="http://schemas.openxmlformats.org/officeDocument/2006/relationships/slide" Target="slides/slide247.xml"/><Relationship Id="rId130" Type="http://schemas.openxmlformats.org/officeDocument/2006/relationships/slide" Target="slides/slide125.xml"/><Relationship Id="rId251" Type="http://schemas.openxmlformats.org/officeDocument/2006/relationships/slide" Target="slides/slide246.xml"/><Relationship Id="rId250" Type="http://schemas.openxmlformats.org/officeDocument/2006/relationships/slide" Target="slides/slide245.xml"/><Relationship Id="rId136" Type="http://schemas.openxmlformats.org/officeDocument/2006/relationships/slide" Target="slides/slide131.xml"/><Relationship Id="rId257" Type="http://schemas.openxmlformats.org/officeDocument/2006/relationships/slide" Target="slides/slide252.xml"/><Relationship Id="rId135" Type="http://schemas.openxmlformats.org/officeDocument/2006/relationships/slide" Target="slides/slide130.xml"/><Relationship Id="rId256" Type="http://schemas.openxmlformats.org/officeDocument/2006/relationships/slide" Target="slides/slide251.xml"/><Relationship Id="rId134" Type="http://schemas.openxmlformats.org/officeDocument/2006/relationships/slide" Target="slides/slide129.xml"/><Relationship Id="rId255" Type="http://schemas.openxmlformats.org/officeDocument/2006/relationships/slide" Target="slides/slide250.xml"/><Relationship Id="rId133" Type="http://schemas.openxmlformats.org/officeDocument/2006/relationships/slide" Target="slides/slide128.xml"/><Relationship Id="rId254" Type="http://schemas.openxmlformats.org/officeDocument/2006/relationships/slide" Target="slides/slide249.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293" Type="http://schemas.openxmlformats.org/officeDocument/2006/relationships/slide" Target="slides/slide288.xml"/><Relationship Id="rId65" Type="http://schemas.openxmlformats.org/officeDocument/2006/relationships/slide" Target="slides/slide60.xml"/><Relationship Id="rId171" Type="http://schemas.openxmlformats.org/officeDocument/2006/relationships/slide" Target="slides/slide166.xml"/><Relationship Id="rId292" Type="http://schemas.openxmlformats.org/officeDocument/2006/relationships/slide" Target="slides/slide287.xml"/><Relationship Id="rId68" Type="http://schemas.openxmlformats.org/officeDocument/2006/relationships/slide" Target="slides/slide63.xml"/><Relationship Id="rId170" Type="http://schemas.openxmlformats.org/officeDocument/2006/relationships/slide" Target="slides/slide165.xml"/><Relationship Id="rId291" Type="http://schemas.openxmlformats.org/officeDocument/2006/relationships/slide" Target="slides/slide286.xml"/><Relationship Id="rId67" Type="http://schemas.openxmlformats.org/officeDocument/2006/relationships/slide" Target="slides/slide62.xml"/><Relationship Id="rId290" Type="http://schemas.openxmlformats.org/officeDocument/2006/relationships/slide" Target="slides/slide285.xml"/><Relationship Id="rId60" Type="http://schemas.openxmlformats.org/officeDocument/2006/relationships/slide" Target="slides/slide55.xml"/><Relationship Id="rId165" Type="http://schemas.openxmlformats.org/officeDocument/2006/relationships/slide" Target="slides/slide160.xml"/><Relationship Id="rId286" Type="http://schemas.openxmlformats.org/officeDocument/2006/relationships/slide" Target="slides/slide281.xml"/><Relationship Id="rId69" Type="http://schemas.openxmlformats.org/officeDocument/2006/relationships/slide" Target="slides/slide64.xml"/><Relationship Id="rId164" Type="http://schemas.openxmlformats.org/officeDocument/2006/relationships/slide" Target="slides/slide159.xml"/><Relationship Id="rId285" Type="http://schemas.openxmlformats.org/officeDocument/2006/relationships/slide" Target="slides/slide280.xml"/><Relationship Id="rId163" Type="http://schemas.openxmlformats.org/officeDocument/2006/relationships/slide" Target="slides/slide158.xml"/><Relationship Id="rId284" Type="http://schemas.openxmlformats.org/officeDocument/2006/relationships/slide" Target="slides/slide279.xml"/><Relationship Id="rId162" Type="http://schemas.openxmlformats.org/officeDocument/2006/relationships/slide" Target="slides/slide157.xml"/><Relationship Id="rId283" Type="http://schemas.openxmlformats.org/officeDocument/2006/relationships/slide" Target="slides/slide278.xml"/><Relationship Id="rId169" Type="http://schemas.openxmlformats.org/officeDocument/2006/relationships/slide" Target="slides/slide164.xml"/><Relationship Id="rId168" Type="http://schemas.openxmlformats.org/officeDocument/2006/relationships/slide" Target="slides/slide163.xml"/><Relationship Id="rId289" Type="http://schemas.openxmlformats.org/officeDocument/2006/relationships/slide" Target="slides/slide284.xml"/><Relationship Id="rId167" Type="http://schemas.openxmlformats.org/officeDocument/2006/relationships/slide" Target="slides/slide162.xml"/><Relationship Id="rId288" Type="http://schemas.openxmlformats.org/officeDocument/2006/relationships/slide" Target="slides/slide283.xml"/><Relationship Id="rId166" Type="http://schemas.openxmlformats.org/officeDocument/2006/relationships/slide" Target="slides/slide161.xml"/><Relationship Id="rId287" Type="http://schemas.openxmlformats.org/officeDocument/2006/relationships/slide" Target="slides/slide282.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282" Type="http://schemas.openxmlformats.org/officeDocument/2006/relationships/slide" Target="slides/slide277.xml"/><Relationship Id="rId54" Type="http://schemas.openxmlformats.org/officeDocument/2006/relationships/slide" Target="slides/slide49.xml"/><Relationship Id="rId160" Type="http://schemas.openxmlformats.org/officeDocument/2006/relationships/slide" Target="slides/slide155.xml"/><Relationship Id="rId281" Type="http://schemas.openxmlformats.org/officeDocument/2006/relationships/slide" Target="slides/slide276.xml"/><Relationship Id="rId57" Type="http://schemas.openxmlformats.org/officeDocument/2006/relationships/slide" Target="slides/slide52.xml"/><Relationship Id="rId280" Type="http://schemas.openxmlformats.org/officeDocument/2006/relationships/slide" Target="slides/slide275.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275" Type="http://schemas.openxmlformats.org/officeDocument/2006/relationships/slide" Target="slides/slide270.xml"/><Relationship Id="rId58" Type="http://schemas.openxmlformats.org/officeDocument/2006/relationships/slide" Target="slides/slide53.xml"/><Relationship Id="rId153" Type="http://schemas.openxmlformats.org/officeDocument/2006/relationships/slide" Target="slides/slide148.xml"/><Relationship Id="rId274" Type="http://schemas.openxmlformats.org/officeDocument/2006/relationships/slide" Target="slides/slide269.xml"/><Relationship Id="rId152" Type="http://schemas.openxmlformats.org/officeDocument/2006/relationships/slide" Target="slides/slide147.xml"/><Relationship Id="rId273" Type="http://schemas.openxmlformats.org/officeDocument/2006/relationships/slide" Target="slides/slide268.xml"/><Relationship Id="rId151" Type="http://schemas.openxmlformats.org/officeDocument/2006/relationships/slide" Target="slides/slide146.xml"/><Relationship Id="rId272" Type="http://schemas.openxmlformats.org/officeDocument/2006/relationships/slide" Target="slides/slide267.xml"/><Relationship Id="rId158" Type="http://schemas.openxmlformats.org/officeDocument/2006/relationships/slide" Target="slides/slide153.xml"/><Relationship Id="rId279" Type="http://schemas.openxmlformats.org/officeDocument/2006/relationships/slide" Target="slides/slide274.xml"/><Relationship Id="rId157" Type="http://schemas.openxmlformats.org/officeDocument/2006/relationships/slide" Target="slides/slide152.xml"/><Relationship Id="rId278" Type="http://schemas.openxmlformats.org/officeDocument/2006/relationships/slide" Target="slides/slide273.xml"/><Relationship Id="rId156" Type="http://schemas.openxmlformats.org/officeDocument/2006/relationships/slide" Target="slides/slide151.xml"/><Relationship Id="rId277" Type="http://schemas.openxmlformats.org/officeDocument/2006/relationships/slide" Target="slides/slide272.xml"/><Relationship Id="rId155" Type="http://schemas.openxmlformats.org/officeDocument/2006/relationships/slide" Target="slides/slide150.xml"/><Relationship Id="rId276" Type="http://schemas.openxmlformats.org/officeDocument/2006/relationships/slide" Target="slides/slide271.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126" Type="http://schemas.openxmlformats.org/officeDocument/2006/relationships/slide" Target="slides/slide121.xml"/><Relationship Id="rId247" Type="http://schemas.openxmlformats.org/officeDocument/2006/relationships/slide" Target="slides/slide242.xml"/><Relationship Id="rId121" Type="http://schemas.openxmlformats.org/officeDocument/2006/relationships/slide" Target="slides/slide116.xml"/><Relationship Id="rId242" Type="http://schemas.openxmlformats.org/officeDocument/2006/relationships/slide" Target="slides/slide237.xml"/><Relationship Id="rId120" Type="http://schemas.openxmlformats.org/officeDocument/2006/relationships/slide" Target="slides/slide115.xml"/><Relationship Id="rId241" Type="http://schemas.openxmlformats.org/officeDocument/2006/relationships/slide" Target="slides/slide236.xml"/><Relationship Id="rId240" Type="http://schemas.openxmlformats.org/officeDocument/2006/relationships/slide" Target="slides/slide235.xml"/><Relationship Id="rId125" Type="http://schemas.openxmlformats.org/officeDocument/2006/relationships/slide" Target="slides/slide120.xml"/><Relationship Id="rId246" Type="http://schemas.openxmlformats.org/officeDocument/2006/relationships/slide" Target="slides/slide241.xml"/><Relationship Id="rId124" Type="http://schemas.openxmlformats.org/officeDocument/2006/relationships/slide" Target="slides/slide119.xml"/><Relationship Id="rId245" Type="http://schemas.openxmlformats.org/officeDocument/2006/relationships/slide" Target="slides/slide240.xml"/><Relationship Id="rId123" Type="http://schemas.openxmlformats.org/officeDocument/2006/relationships/slide" Target="slides/slide118.xml"/><Relationship Id="rId244" Type="http://schemas.openxmlformats.org/officeDocument/2006/relationships/slide" Target="slides/slide239.xml"/><Relationship Id="rId122" Type="http://schemas.openxmlformats.org/officeDocument/2006/relationships/slide" Target="slides/slide117.xml"/><Relationship Id="rId243" Type="http://schemas.openxmlformats.org/officeDocument/2006/relationships/slide" Target="slides/slide238.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305" Type="http://schemas.openxmlformats.org/officeDocument/2006/relationships/font" Target="fonts/Lato-italic.fntdata"/><Relationship Id="rId304" Type="http://schemas.openxmlformats.org/officeDocument/2006/relationships/font" Target="fonts/Lato-bold.fntdata"/><Relationship Id="rId303" Type="http://schemas.openxmlformats.org/officeDocument/2006/relationships/font" Target="fonts/Lato-regular.fntdata"/><Relationship Id="rId302" Type="http://schemas.openxmlformats.org/officeDocument/2006/relationships/slide" Target="slides/slide297.xml"/><Relationship Id="rId308" Type="http://schemas.openxmlformats.org/officeDocument/2006/relationships/font" Target="fonts/MavenPro-bold.fntdata"/><Relationship Id="rId307" Type="http://schemas.openxmlformats.org/officeDocument/2006/relationships/font" Target="fonts/MavenPro-regular.fntdata"/><Relationship Id="rId306" Type="http://schemas.openxmlformats.org/officeDocument/2006/relationships/font" Target="fonts/Lato-boldItalic.fntdata"/><Relationship Id="rId301" Type="http://schemas.openxmlformats.org/officeDocument/2006/relationships/slide" Target="slides/slide296.xml"/><Relationship Id="rId300" Type="http://schemas.openxmlformats.org/officeDocument/2006/relationships/slide" Target="slides/slide295.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a02fc520a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a02fc520a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086ebd23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086ebd23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3a361154952_0_1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0" name="Google Shape;1700;g3a361154952_0_1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3a361154952_0_1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3a361154952_0_1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3a361154952_0_1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0" name="Google Shape;1730;g3a361154952_0_1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3a361154952_0_1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8" name="Google Shape;1748;g3a361154952_0_1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3a361154952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7" name="Google Shape;1767;g3a361154952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3a361154952_0_1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7" name="Google Shape;1787;g3a361154952_0_1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3a361154952_0_1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3a361154952_0_1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3a361154952_0_1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0" name="Google Shape;1830;g3a361154952_0_1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3a361154952_0_1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4" name="Google Shape;1854;g3a361154952_0_1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g3a480a4ce6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0" name="Google Shape;1880;g3a480a4ce6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a086ebd23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a086ebd23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3a480a4ce6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3a480a4ce6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3a480a4ce6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8" name="Google Shape;1908;g3a480a4ce6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g3a480a4ce69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0" name="Google Shape;1930;g3a480a4ce69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3a7bf688b7d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3a7bf688b7d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3a7bf688b7d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5" name="Google Shape;1945;g3a7bf688b7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3a7bf688b7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3a7bf688b7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3a7bf688b7d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8" name="Google Shape;1968;g3a7bf688b7d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3a480a4ce69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3" name="Google Shape;1983;g3a480a4ce69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g3a480a4ce69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1" name="Google Shape;1991;g3a480a4ce69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3a480a4ce69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0" name="Google Shape;2000;g3a480a4ce69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a086ebd23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a086ebd23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9" name="Shape 2009"/>
        <p:cNvGrpSpPr/>
        <p:nvPr/>
      </p:nvGrpSpPr>
      <p:grpSpPr>
        <a:xfrm>
          <a:off x="0" y="0"/>
          <a:ext cx="0" cy="0"/>
          <a:chOff x="0" y="0"/>
          <a:chExt cx="0" cy="0"/>
        </a:xfrm>
      </p:grpSpPr>
      <p:sp>
        <p:nvSpPr>
          <p:cNvPr id="2010" name="Google Shape;2010;g3a480a4ce69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1" name="Google Shape;2011;g3a480a4ce69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g3a480a4ce69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4" name="Google Shape;2024;g3a480a4ce69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3a480a4ce69_0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9" name="Google Shape;2039;g3a480a4ce69_0_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3a480a4ce69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3a480a4ce69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3a480a4ce69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3a480a4ce69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g3a480a4ce69_0_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4" name="Google Shape;2074;g3a480a4ce69_0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3a480a4ce69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3" name="Google Shape;2083;g3a480a4ce69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3a480a4ce69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3" name="Google Shape;2093;g3a480a4ce69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g3911252c03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1" name="Google Shape;2101;g3911252c03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g3911252c03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2" name="Google Shape;2112;g3911252c03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a086ebd23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a086ebd23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g3911252c03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4" name="Google Shape;2124;g3911252c03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3a480a4ce69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7" name="Google Shape;2137;g3a480a4ce69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g3a480a4ce69_0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6" name="Google Shape;2146;g3a480a4ce69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6" name="Shape 2156"/>
        <p:cNvGrpSpPr/>
        <p:nvPr/>
      </p:nvGrpSpPr>
      <p:grpSpPr>
        <a:xfrm>
          <a:off x="0" y="0"/>
          <a:ext cx="0" cy="0"/>
          <a:chOff x="0" y="0"/>
          <a:chExt cx="0" cy="0"/>
        </a:xfrm>
      </p:grpSpPr>
      <p:sp>
        <p:nvSpPr>
          <p:cNvPr id="2157" name="Google Shape;2157;g3911252c03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8" name="Google Shape;2158;g3911252c03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3a480a4ce69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3a480a4ce69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g3a480a4ce69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2" name="Google Shape;2172;g3a480a4ce69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3a480a4ce69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3a480a4ce69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3a480a4ce69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3a480a4ce69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9" name="Shape 2219"/>
        <p:cNvGrpSpPr/>
        <p:nvPr/>
      </p:nvGrpSpPr>
      <p:grpSpPr>
        <a:xfrm>
          <a:off x="0" y="0"/>
          <a:ext cx="0" cy="0"/>
          <a:chOff x="0" y="0"/>
          <a:chExt cx="0" cy="0"/>
        </a:xfrm>
      </p:grpSpPr>
      <p:sp>
        <p:nvSpPr>
          <p:cNvPr id="2220" name="Google Shape;2220;g3a480a4ce69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1" name="Google Shape;2221;g3a480a4ce69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3a480a4ce69_0_1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9" name="Google Shape;2239;g3a480a4ce69_0_1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a086ebd230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a086ebd230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3a480a4ce69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3a480a4ce69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3a480a4ce69_0_1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3a480a4ce69_0_1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g3a480a4ce69_0_1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4" name="Google Shape;2274;g3a480a4ce69_0_1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3a480a4ce69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3a480a4ce69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g3a480a4ce69_0_1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1" name="Google Shape;2291;g3a480a4ce69_0_1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g3a480a4ce69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1" name="Google Shape;2301;g3a480a4ce69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0" name="Shape 2310"/>
        <p:cNvGrpSpPr/>
        <p:nvPr/>
      </p:nvGrpSpPr>
      <p:grpSpPr>
        <a:xfrm>
          <a:off x="0" y="0"/>
          <a:ext cx="0" cy="0"/>
          <a:chOff x="0" y="0"/>
          <a:chExt cx="0" cy="0"/>
        </a:xfrm>
      </p:grpSpPr>
      <p:sp>
        <p:nvSpPr>
          <p:cNvPr id="2311" name="Google Shape;2311;g3a480a4ce69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2" name="Google Shape;2312;g3a480a4ce69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3a480a4ce69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6" name="Google Shape;2326;g3a480a4ce69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3a480a4ce69_0_1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3a480a4ce69_0_1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g3a480a4ce69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4" name="Google Shape;2354;g3a480a4ce69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a086ebd230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a086ebd230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3a480a4ce69_0_1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3a480a4ce69_0_1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g3a480a4ce69_0_1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2" name="Google Shape;2382;g3a480a4ce69_0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g3a480a4ce69_0_1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6" name="Google Shape;2396;g3a480a4ce69_0_1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3a480a4ce69_0_1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0" name="Google Shape;2410;g3a480a4ce69_0_1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g3a480a4ce69_0_1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2" name="Google Shape;2422;g3a480a4ce69_0_1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g3a480a4ce69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4" name="Google Shape;2434;g3a480a4ce69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3a480a4ce69_0_1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6" name="Google Shape;2446;g3a480a4ce69_0_1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3a480a4ce69_0_1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3a480a4ce69_0_1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g3a480a4ce69_0_1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0" name="Google Shape;2470;g3a480a4ce69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0" name="Shape 2480"/>
        <p:cNvGrpSpPr/>
        <p:nvPr/>
      </p:nvGrpSpPr>
      <p:grpSpPr>
        <a:xfrm>
          <a:off x="0" y="0"/>
          <a:ext cx="0" cy="0"/>
          <a:chOff x="0" y="0"/>
          <a:chExt cx="0" cy="0"/>
        </a:xfrm>
      </p:grpSpPr>
      <p:sp>
        <p:nvSpPr>
          <p:cNvPr id="2481" name="Google Shape;2481;g3a480a4ce69_0_1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2" name="Google Shape;2482;g3a480a4ce69_0_1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a086ebd230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a086ebd230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3a480a4ce69_0_1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4" name="Google Shape;2494;g3a480a4ce69_0_1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g3a480a4ce69_0_1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7" name="Google Shape;2507;g3a480a4ce69_0_1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8" name="Shape 2518"/>
        <p:cNvGrpSpPr/>
        <p:nvPr/>
      </p:nvGrpSpPr>
      <p:grpSpPr>
        <a:xfrm>
          <a:off x="0" y="0"/>
          <a:ext cx="0" cy="0"/>
          <a:chOff x="0" y="0"/>
          <a:chExt cx="0" cy="0"/>
        </a:xfrm>
      </p:grpSpPr>
      <p:sp>
        <p:nvSpPr>
          <p:cNvPr id="2519" name="Google Shape;2519;g3a480a4ce69_0_1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0" name="Google Shape;2520;g3a480a4ce69_0_1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3a480a4ce69_0_1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3" name="Google Shape;2533;g3a480a4ce69_0_1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g3a480a4ce69_0_1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6" name="Google Shape;2546;g3a480a4ce69_0_1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g3a480a4ce69_0_1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9" name="Google Shape;2559;g3a480a4ce69_0_1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0" name="Shape 2570"/>
        <p:cNvGrpSpPr/>
        <p:nvPr/>
      </p:nvGrpSpPr>
      <p:grpSpPr>
        <a:xfrm>
          <a:off x="0" y="0"/>
          <a:ext cx="0" cy="0"/>
          <a:chOff x="0" y="0"/>
          <a:chExt cx="0" cy="0"/>
        </a:xfrm>
      </p:grpSpPr>
      <p:sp>
        <p:nvSpPr>
          <p:cNvPr id="2571" name="Google Shape;2571;g3a480a4ce69_0_1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2" name="Google Shape;2572;g3a480a4ce69_0_1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3" name="Shape 2583"/>
        <p:cNvGrpSpPr/>
        <p:nvPr/>
      </p:nvGrpSpPr>
      <p:grpSpPr>
        <a:xfrm>
          <a:off x="0" y="0"/>
          <a:ext cx="0" cy="0"/>
          <a:chOff x="0" y="0"/>
          <a:chExt cx="0" cy="0"/>
        </a:xfrm>
      </p:grpSpPr>
      <p:sp>
        <p:nvSpPr>
          <p:cNvPr id="2584" name="Google Shape;2584;g3a480a4ce69_0_1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5" name="Google Shape;2585;g3a480a4ce69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6" name="Shape 2596"/>
        <p:cNvGrpSpPr/>
        <p:nvPr/>
      </p:nvGrpSpPr>
      <p:grpSpPr>
        <a:xfrm>
          <a:off x="0" y="0"/>
          <a:ext cx="0" cy="0"/>
          <a:chOff x="0" y="0"/>
          <a:chExt cx="0" cy="0"/>
        </a:xfrm>
      </p:grpSpPr>
      <p:sp>
        <p:nvSpPr>
          <p:cNvPr id="2597" name="Google Shape;2597;g3a480a4ce69_0_1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8" name="Google Shape;2598;g3a480a4ce69_0_1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0" name="Shape 2610"/>
        <p:cNvGrpSpPr/>
        <p:nvPr/>
      </p:nvGrpSpPr>
      <p:grpSpPr>
        <a:xfrm>
          <a:off x="0" y="0"/>
          <a:ext cx="0" cy="0"/>
          <a:chOff x="0" y="0"/>
          <a:chExt cx="0" cy="0"/>
        </a:xfrm>
      </p:grpSpPr>
      <p:sp>
        <p:nvSpPr>
          <p:cNvPr id="2611" name="Google Shape;2611;g3a480a4ce69_0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2" name="Google Shape;2612;g3a480a4ce69_0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a086ebd230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a086ebd230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g390f5e9e09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6" name="Google Shape;2626;g390f5e9e09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1" name="Shape 2631"/>
        <p:cNvGrpSpPr/>
        <p:nvPr/>
      </p:nvGrpSpPr>
      <p:grpSpPr>
        <a:xfrm>
          <a:off x="0" y="0"/>
          <a:ext cx="0" cy="0"/>
          <a:chOff x="0" y="0"/>
          <a:chExt cx="0" cy="0"/>
        </a:xfrm>
      </p:grpSpPr>
      <p:sp>
        <p:nvSpPr>
          <p:cNvPr id="2632" name="Google Shape;2632;g390f5e9e09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3" name="Google Shape;2633;g390f5e9e09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9" name="Shape 2639"/>
        <p:cNvGrpSpPr/>
        <p:nvPr/>
      </p:nvGrpSpPr>
      <p:grpSpPr>
        <a:xfrm>
          <a:off x="0" y="0"/>
          <a:ext cx="0" cy="0"/>
          <a:chOff x="0" y="0"/>
          <a:chExt cx="0" cy="0"/>
        </a:xfrm>
      </p:grpSpPr>
      <p:sp>
        <p:nvSpPr>
          <p:cNvPr id="2640" name="Google Shape;2640;g390f5e9e09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1" name="Google Shape;2641;g390f5e9e09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1" name="Shape 2651"/>
        <p:cNvGrpSpPr/>
        <p:nvPr/>
      </p:nvGrpSpPr>
      <p:grpSpPr>
        <a:xfrm>
          <a:off x="0" y="0"/>
          <a:ext cx="0" cy="0"/>
          <a:chOff x="0" y="0"/>
          <a:chExt cx="0" cy="0"/>
        </a:xfrm>
      </p:grpSpPr>
      <p:sp>
        <p:nvSpPr>
          <p:cNvPr id="2652" name="Google Shape;2652;g390f5e9e09e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3" name="Google Shape;2653;g390f5e9e09e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390f5e9e09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5" name="Google Shape;2665;g390f5e9e09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5" name="Shape 2675"/>
        <p:cNvGrpSpPr/>
        <p:nvPr/>
      </p:nvGrpSpPr>
      <p:grpSpPr>
        <a:xfrm>
          <a:off x="0" y="0"/>
          <a:ext cx="0" cy="0"/>
          <a:chOff x="0" y="0"/>
          <a:chExt cx="0" cy="0"/>
        </a:xfrm>
      </p:grpSpPr>
      <p:sp>
        <p:nvSpPr>
          <p:cNvPr id="2676" name="Google Shape;2676;g390f5e9e09e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7" name="Google Shape;2677;g390f5e9e09e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7" name="Shape 2687"/>
        <p:cNvGrpSpPr/>
        <p:nvPr/>
      </p:nvGrpSpPr>
      <p:grpSpPr>
        <a:xfrm>
          <a:off x="0" y="0"/>
          <a:ext cx="0" cy="0"/>
          <a:chOff x="0" y="0"/>
          <a:chExt cx="0" cy="0"/>
        </a:xfrm>
      </p:grpSpPr>
      <p:sp>
        <p:nvSpPr>
          <p:cNvPr id="2688" name="Google Shape;2688;g390f5e9e09e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9" name="Google Shape;2689;g390f5e9e09e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9" name="Shape 2699"/>
        <p:cNvGrpSpPr/>
        <p:nvPr/>
      </p:nvGrpSpPr>
      <p:grpSpPr>
        <a:xfrm>
          <a:off x="0" y="0"/>
          <a:ext cx="0" cy="0"/>
          <a:chOff x="0" y="0"/>
          <a:chExt cx="0" cy="0"/>
        </a:xfrm>
      </p:grpSpPr>
      <p:sp>
        <p:nvSpPr>
          <p:cNvPr id="2700" name="Google Shape;2700;g390f5e9e09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1" name="Google Shape;2701;g390f5e9e09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g390f5e9e09e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3" name="Google Shape;2713;g390f5e9e09e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390f5e9e09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5" name="Google Shape;2725;g390f5e9e09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a086ebd23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a086ebd230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g390f5e9e09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7" name="Google Shape;2737;g390f5e9e09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390f5e9e09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9" name="Google Shape;2749;g390f5e9e09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9" name="Shape 2759"/>
        <p:cNvGrpSpPr/>
        <p:nvPr/>
      </p:nvGrpSpPr>
      <p:grpSpPr>
        <a:xfrm>
          <a:off x="0" y="0"/>
          <a:ext cx="0" cy="0"/>
          <a:chOff x="0" y="0"/>
          <a:chExt cx="0" cy="0"/>
        </a:xfrm>
      </p:grpSpPr>
      <p:sp>
        <p:nvSpPr>
          <p:cNvPr id="2760" name="Google Shape;2760;g390f5e9e09e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1" name="Google Shape;2761;g390f5e9e09e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1" name="Shape 2771"/>
        <p:cNvGrpSpPr/>
        <p:nvPr/>
      </p:nvGrpSpPr>
      <p:grpSpPr>
        <a:xfrm>
          <a:off x="0" y="0"/>
          <a:ext cx="0" cy="0"/>
          <a:chOff x="0" y="0"/>
          <a:chExt cx="0" cy="0"/>
        </a:xfrm>
      </p:grpSpPr>
      <p:sp>
        <p:nvSpPr>
          <p:cNvPr id="2772" name="Google Shape;2772;g390f5e9e09e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3" name="Google Shape;2773;g390f5e9e09e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8" name="Shape 2778"/>
        <p:cNvGrpSpPr/>
        <p:nvPr/>
      </p:nvGrpSpPr>
      <p:grpSpPr>
        <a:xfrm>
          <a:off x="0" y="0"/>
          <a:ext cx="0" cy="0"/>
          <a:chOff x="0" y="0"/>
          <a:chExt cx="0" cy="0"/>
        </a:xfrm>
      </p:grpSpPr>
      <p:sp>
        <p:nvSpPr>
          <p:cNvPr id="2779" name="Google Shape;2779;g390f5e9e09e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0" name="Google Shape;2780;g390f5e9e09e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g390f5e9e09e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8" name="Google Shape;2788;g390f5e9e09e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390f5e9e09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5" name="Google Shape;2795;g390f5e9e09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g390f5e9e09e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3" name="Google Shape;2803;g390f5e9e09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8" name="Shape 2808"/>
        <p:cNvGrpSpPr/>
        <p:nvPr/>
      </p:nvGrpSpPr>
      <p:grpSpPr>
        <a:xfrm>
          <a:off x="0" y="0"/>
          <a:ext cx="0" cy="0"/>
          <a:chOff x="0" y="0"/>
          <a:chExt cx="0" cy="0"/>
        </a:xfrm>
      </p:grpSpPr>
      <p:sp>
        <p:nvSpPr>
          <p:cNvPr id="2809" name="Google Shape;2809;g390f5e9e09e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0" name="Google Shape;2810;g390f5e9e09e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7" name="Shape 2817"/>
        <p:cNvGrpSpPr/>
        <p:nvPr/>
      </p:nvGrpSpPr>
      <p:grpSpPr>
        <a:xfrm>
          <a:off x="0" y="0"/>
          <a:ext cx="0" cy="0"/>
          <a:chOff x="0" y="0"/>
          <a:chExt cx="0" cy="0"/>
        </a:xfrm>
      </p:grpSpPr>
      <p:sp>
        <p:nvSpPr>
          <p:cNvPr id="2818" name="Google Shape;2818;g390f5e9e09e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9" name="Google Shape;2819;g390f5e9e09e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a086ebd23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a086ebd23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390f5e9e09e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390f5e9e09e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4" name="Shape 2834"/>
        <p:cNvGrpSpPr/>
        <p:nvPr/>
      </p:nvGrpSpPr>
      <p:grpSpPr>
        <a:xfrm>
          <a:off x="0" y="0"/>
          <a:ext cx="0" cy="0"/>
          <a:chOff x="0" y="0"/>
          <a:chExt cx="0" cy="0"/>
        </a:xfrm>
      </p:grpSpPr>
      <p:sp>
        <p:nvSpPr>
          <p:cNvPr id="2835" name="Google Shape;2835;g390f5e9e09e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6" name="Google Shape;2836;g390f5e9e09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390f5e9e09e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390f5e9e09e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g390f5e9e09e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0" name="Google Shape;2860;g390f5e9e09e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3a578634a80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3a578634a80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3a7bf688b7d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1" name="Google Shape;2881;g3a7bf688b7d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g3a7bf688b7d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9" name="Google Shape;2889;g3a7bf688b7d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6" name="Shape 2896"/>
        <p:cNvGrpSpPr/>
        <p:nvPr/>
      </p:nvGrpSpPr>
      <p:grpSpPr>
        <a:xfrm>
          <a:off x="0" y="0"/>
          <a:ext cx="0" cy="0"/>
          <a:chOff x="0" y="0"/>
          <a:chExt cx="0" cy="0"/>
        </a:xfrm>
      </p:grpSpPr>
      <p:sp>
        <p:nvSpPr>
          <p:cNvPr id="2897" name="Google Shape;2897;g3a6b709e152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8" name="Google Shape;2898;g3a6b709e152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4" name="Shape 2904"/>
        <p:cNvGrpSpPr/>
        <p:nvPr/>
      </p:nvGrpSpPr>
      <p:grpSpPr>
        <a:xfrm>
          <a:off x="0" y="0"/>
          <a:ext cx="0" cy="0"/>
          <a:chOff x="0" y="0"/>
          <a:chExt cx="0" cy="0"/>
        </a:xfrm>
      </p:grpSpPr>
      <p:sp>
        <p:nvSpPr>
          <p:cNvPr id="2905" name="Google Shape;2905;g399f0e9d75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6" name="Google Shape;2906;g399f0e9d75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1" name="Shape 2911"/>
        <p:cNvGrpSpPr/>
        <p:nvPr/>
      </p:nvGrpSpPr>
      <p:grpSpPr>
        <a:xfrm>
          <a:off x="0" y="0"/>
          <a:ext cx="0" cy="0"/>
          <a:chOff x="0" y="0"/>
          <a:chExt cx="0" cy="0"/>
        </a:xfrm>
      </p:grpSpPr>
      <p:sp>
        <p:nvSpPr>
          <p:cNvPr id="2912" name="Google Shape;2912;g399f0e9d75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3" name="Google Shape;2913;g399f0e9d75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a02fc520a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a02fc520a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086ebd230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086ebd230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g399f0e9d754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1" name="Google Shape;2921;g399f0e9d754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g399f0e9d75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0" name="Google Shape;2930;g399f0e9d75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g399f0e9d75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0" name="Google Shape;2940;g399f0e9d75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g399f0e9d75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1" name="Google Shape;2951;g399f0e9d75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g399f0e9d75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8" name="Google Shape;2958;g399f0e9d75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399f0e9d75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7" name="Google Shape;2967;g399f0e9d75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2" name="Shape 2982"/>
        <p:cNvGrpSpPr/>
        <p:nvPr/>
      </p:nvGrpSpPr>
      <p:grpSpPr>
        <a:xfrm>
          <a:off x="0" y="0"/>
          <a:ext cx="0" cy="0"/>
          <a:chOff x="0" y="0"/>
          <a:chExt cx="0" cy="0"/>
        </a:xfrm>
      </p:grpSpPr>
      <p:sp>
        <p:nvSpPr>
          <p:cNvPr id="2983" name="Google Shape;2983;g399f0e9d75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4" name="Google Shape;2984;g399f0e9d75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3" name="Shape 3003"/>
        <p:cNvGrpSpPr/>
        <p:nvPr/>
      </p:nvGrpSpPr>
      <p:grpSpPr>
        <a:xfrm>
          <a:off x="0" y="0"/>
          <a:ext cx="0" cy="0"/>
          <a:chOff x="0" y="0"/>
          <a:chExt cx="0" cy="0"/>
        </a:xfrm>
      </p:grpSpPr>
      <p:sp>
        <p:nvSpPr>
          <p:cNvPr id="3004" name="Google Shape;3004;g399f0e9d75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5" name="Google Shape;3005;g399f0e9d75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8" name="Shape 3028"/>
        <p:cNvGrpSpPr/>
        <p:nvPr/>
      </p:nvGrpSpPr>
      <p:grpSpPr>
        <a:xfrm>
          <a:off x="0" y="0"/>
          <a:ext cx="0" cy="0"/>
          <a:chOff x="0" y="0"/>
          <a:chExt cx="0" cy="0"/>
        </a:xfrm>
      </p:grpSpPr>
      <p:sp>
        <p:nvSpPr>
          <p:cNvPr id="3029" name="Google Shape;3029;g399f0e9d754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0" name="Google Shape;3030;g399f0e9d754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4" name="Shape 3074"/>
        <p:cNvGrpSpPr/>
        <p:nvPr/>
      </p:nvGrpSpPr>
      <p:grpSpPr>
        <a:xfrm>
          <a:off x="0" y="0"/>
          <a:ext cx="0" cy="0"/>
          <a:chOff x="0" y="0"/>
          <a:chExt cx="0" cy="0"/>
        </a:xfrm>
      </p:grpSpPr>
      <p:sp>
        <p:nvSpPr>
          <p:cNvPr id="3075" name="Google Shape;3075;g399f0e9d754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6" name="Google Shape;3076;g399f0e9d754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a086ebd230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a086ebd230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g399f0e9d754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3" name="Google Shape;3083;g399f0e9d754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0" name="Shape 3090"/>
        <p:cNvGrpSpPr/>
        <p:nvPr/>
      </p:nvGrpSpPr>
      <p:grpSpPr>
        <a:xfrm>
          <a:off x="0" y="0"/>
          <a:ext cx="0" cy="0"/>
          <a:chOff x="0" y="0"/>
          <a:chExt cx="0" cy="0"/>
        </a:xfrm>
      </p:grpSpPr>
      <p:sp>
        <p:nvSpPr>
          <p:cNvPr id="3091" name="Google Shape;3091;g399f0e9d754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2" name="Google Shape;3092;g399f0e9d754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1" name="Shape 3101"/>
        <p:cNvGrpSpPr/>
        <p:nvPr/>
      </p:nvGrpSpPr>
      <p:grpSpPr>
        <a:xfrm>
          <a:off x="0" y="0"/>
          <a:ext cx="0" cy="0"/>
          <a:chOff x="0" y="0"/>
          <a:chExt cx="0" cy="0"/>
        </a:xfrm>
      </p:grpSpPr>
      <p:sp>
        <p:nvSpPr>
          <p:cNvPr id="3102" name="Google Shape;3102;g399f0e9d754_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3" name="Google Shape;3103;g399f0e9d754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399f0e9d754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399f0e9d754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g399f0e9d754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2" name="Google Shape;3122;g399f0e9d754_0_1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399f0e9d754_0_1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1" name="Google Shape;3131;g399f0e9d754_0_1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0" name="Shape 3140"/>
        <p:cNvGrpSpPr/>
        <p:nvPr/>
      </p:nvGrpSpPr>
      <p:grpSpPr>
        <a:xfrm>
          <a:off x="0" y="0"/>
          <a:ext cx="0" cy="0"/>
          <a:chOff x="0" y="0"/>
          <a:chExt cx="0" cy="0"/>
        </a:xfrm>
      </p:grpSpPr>
      <p:sp>
        <p:nvSpPr>
          <p:cNvPr id="3141" name="Google Shape;3141;g399f0e9d754_0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2" name="Google Shape;3142;g399f0e9d754_0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2" name="Shape 3152"/>
        <p:cNvGrpSpPr/>
        <p:nvPr/>
      </p:nvGrpSpPr>
      <p:grpSpPr>
        <a:xfrm>
          <a:off x="0" y="0"/>
          <a:ext cx="0" cy="0"/>
          <a:chOff x="0" y="0"/>
          <a:chExt cx="0" cy="0"/>
        </a:xfrm>
      </p:grpSpPr>
      <p:sp>
        <p:nvSpPr>
          <p:cNvPr id="3153" name="Google Shape;3153;g399f0e9d754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4" name="Google Shape;3154;g399f0e9d754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9" name="Shape 3159"/>
        <p:cNvGrpSpPr/>
        <p:nvPr/>
      </p:nvGrpSpPr>
      <p:grpSpPr>
        <a:xfrm>
          <a:off x="0" y="0"/>
          <a:ext cx="0" cy="0"/>
          <a:chOff x="0" y="0"/>
          <a:chExt cx="0" cy="0"/>
        </a:xfrm>
      </p:grpSpPr>
      <p:sp>
        <p:nvSpPr>
          <p:cNvPr id="3160" name="Google Shape;3160;g399f0e9d754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1" name="Google Shape;3161;g399f0e9d754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8" name="Shape 3168"/>
        <p:cNvGrpSpPr/>
        <p:nvPr/>
      </p:nvGrpSpPr>
      <p:grpSpPr>
        <a:xfrm>
          <a:off x="0" y="0"/>
          <a:ext cx="0" cy="0"/>
          <a:chOff x="0" y="0"/>
          <a:chExt cx="0" cy="0"/>
        </a:xfrm>
      </p:grpSpPr>
      <p:sp>
        <p:nvSpPr>
          <p:cNvPr id="3169" name="Google Shape;3169;g399f0e9d754_0_1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0" name="Google Shape;3170;g399f0e9d754_0_1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a086ebd230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a086ebd230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5" name="Shape 3175"/>
        <p:cNvGrpSpPr/>
        <p:nvPr/>
      </p:nvGrpSpPr>
      <p:grpSpPr>
        <a:xfrm>
          <a:off x="0" y="0"/>
          <a:ext cx="0" cy="0"/>
          <a:chOff x="0" y="0"/>
          <a:chExt cx="0" cy="0"/>
        </a:xfrm>
      </p:grpSpPr>
      <p:sp>
        <p:nvSpPr>
          <p:cNvPr id="3176" name="Google Shape;3176;g399f0e9d754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7" name="Google Shape;3177;g399f0e9d754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1" name="Shape 3191"/>
        <p:cNvGrpSpPr/>
        <p:nvPr/>
      </p:nvGrpSpPr>
      <p:grpSpPr>
        <a:xfrm>
          <a:off x="0" y="0"/>
          <a:ext cx="0" cy="0"/>
          <a:chOff x="0" y="0"/>
          <a:chExt cx="0" cy="0"/>
        </a:xfrm>
      </p:grpSpPr>
      <p:sp>
        <p:nvSpPr>
          <p:cNvPr id="3192" name="Google Shape;3192;g399f0e9d754_0_1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3" name="Google Shape;3193;g399f0e9d754_0_1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8" name="Shape 3208"/>
        <p:cNvGrpSpPr/>
        <p:nvPr/>
      </p:nvGrpSpPr>
      <p:grpSpPr>
        <a:xfrm>
          <a:off x="0" y="0"/>
          <a:ext cx="0" cy="0"/>
          <a:chOff x="0" y="0"/>
          <a:chExt cx="0" cy="0"/>
        </a:xfrm>
      </p:grpSpPr>
      <p:sp>
        <p:nvSpPr>
          <p:cNvPr id="3209" name="Google Shape;3209;g399f0e9d754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0" name="Google Shape;3210;g399f0e9d754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5" name="Shape 3215"/>
        <p:cNvGrpSpPr/>
        <p:nvPr/>
      </p:nvGrpSpPr>
      <p:grpSpPr>
        <a:xfrm>
          <a:off x="0" y="0"/>
          <a:ext cx="0" cy="0"/>
          <a:chOff x="0" y="0"/>
          <a:chExt cx="0" cy="0"/>
        </a:xfrm>
      </p:grpSpPr>
      <p:sp>
        <p:nvSpPr>
          <p:cNvPr id="3216" name="Google Shape;3216;g399f0e9d754_0_1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7" name="Google Shape;3217;g399f0e9d754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g399f0e9d754_0_1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5" name="Google Shape;3225;g399f0e9d754_0_1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2" name="Shape 3232"/>
        <p:cNvGrpSpPr/>
        <p:nvPr/>
      </p:nvGrpSpPr>
      <p:grpSpPr>
        <a:xfrm>
          <a:off x="0" y="0"/>
          <a:ext cx="0" cy="0"/>
          <a:chOff x="0" y="0"/>
          <a:chExt cx="0" cy="0"/>
        </a:xfrm>
      </p:grpSpPr>
      <p:sp>
        <p:nvSpPr>
          <p:cNvPr id="3233" name="Google Shape;3233;g399f0e9d754_0_1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4" name="Google Shape;3234;g399f0e9d754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2" name="Shape 3242"/>
        <p:cNvGrpSpPr/>
        <p:nvPr/>
      </p:nvGrpSpPr>
      <p:grpSpPr>
        <a:xfrm>
          <a:off x="0" y="0"/>
          <a:ext cx="0" cy="0"/>
          <a:chOff x="0" y="0"/>
          <a:chExt cx="0" cy="0"/>
        </a:xfrm>
      </p:grpSpPr>
      <p:sp>
        <p:nvSpPr>
          <p:cNvPr id="3243" name="Google Shape;3243;g399f0e9d754_0_1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4" name="Google Shape;3244;g399f0e9d754_0_1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9" name="Shape 3249"/>
        <p:cNvGrpSpPr/>
        <p:nvPr/>
      </p:nvGrpSpPr>
      <p:grpSpPr>
        <a:xfrm>
          <a:off x="0" y="0"/>
          <a:ext cx="0" cy="0"/>
          <a:chOff x="0" y="0"/>
          <a:chExt cx="0" cy="0"/>
        </a:xfrm>
      </p:grpSpPr>
      <p:sp>
        <p:nvSpPr>
          <p:cNvPr id="3250" name="Google Shape;3250;g399f0e9d754_0_1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1" name="Google Shape;3251;g399f0e9d754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7" name="Shape 3257"/>
        <p:cNvGrpSpPr/>
        <p:nvPr/>
      </p:nvGrpSpPr>
      <p:grpSpPr>
        <a:xfrm>
          <a:off x="0" y="0"/>
          <a:ext cx="0" cy="0"/>
          <a:chOff x="0" y="0"/>
          <a:chExt cx="0" cy="0"/>
        </a:xfrm>
      </p:grpSpPr>
      <p:sp>
        <p:nvSpPr>
          <p:cNvPr id="3258" name="Google Shape;3258;g399f0e9d754_0_1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9" name="Google Shape;3259;g399f0e9d754_0_1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8" name="Shape 3268"/>
        <p:cNvGrpSpPr/>
        <p:nvPr/>
      </p:nvGrpSpPr>
      <p:grpSpPr>
        <a:xfrm>
          <a:off x="0" y="0"/>
          <a:ext cx="0" cy="0"/>
          <a:chOff x="0" y="0"/>
          <a:chExt cx="0" cy="0"/>
        </a:xfrm>
      </p:grpSpPr>
      <p:sp>
        <p:nvSpPr>
          <p:cNvPr id="3269" name="Google Shape;3269;g399f0e9d754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0" name="Google Shape;3270;g399f0e9d754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a086ebd230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a086ebd230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1" name="Shape 3281"/>
        <p:cNvGrpSpPr/>
        <p:nvPr/>
      </p:nvGrpSpPr>
      <p:grpSpPr>
        <a:xfrm>
          <a:off x="0" y="0"/>
          <a:ext cx="0" cy="0"/>
          <a:chOff x="0" y="0"/>
          <a:chExt cx="0" cy="0"/>
        </a:xfrm>
      </p:grpSpPr>
      <p:sp>
        <p:nvSpPr>
          <p:cNvPr id="3282" name="Google Shape;3282;g399f0e9d754_0_1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3" name="Google Shape;3283;g399f0e9d754_0_1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8" name="Shape 3288"/>
        <p:cNvGrpSpPr/>
        <p:nvPr/>
      </p:nvGrpSpPr>
      <p:grpSpPr>
        <a:xfrm>
          <a:off x="0" y="0"/>
          <a:ext cx="0" cy="0"/>
          <a:chOff x="0" y="0"/>
          <a:chExt cx="0" cy="0"/>
        </a:xfrm>
      </p:grpSpPr>
      <p:sp>
        <p:nvSpPr>
          <p:cNvPr id="3289" name="Google Shape;3289;g3a7bf688b7d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0" name="Google Shape;3290;g3a7bf688b7d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6" name="Shape 3296"/>
        <p:cNvGrpSpPr/>
        <p:nvPr/>
      </p:nvGrpSpPr>
      <p:grpSpPr>
        <a:xfrm>
          <a:off x="0" y="0"/>
          <a:ext cx="0" cy="0"/>
          <a:chOff x="0" y="0"/>
          <a:chExt cx="0" cy="0"/>
        </a:xfrm>
      </p:grpSpPr>
      <p:sp>
        <p:nvSpPr>
          <p:cNvPr id="3297" name="Google Shape;3297;g3a7bf688b7d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8" name="Google Shape;3298;g3a7bf688b7d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5" name="Shape 3305"/>
        <p:cNvGrpSpPr/>
        <p:nvPr/>
      </p:nvGrpSpPr>
      <p:grpSpPr>
        <a:xfrm>
          <a:off x="0" y="0"/>
          <a:ext cx="0" cy="0"/>
          <a:chOff x="0" y="0"/>
          <a:chExt cx="0" cy="0"/>
        </a:xfrm>
      </p:grpSpPr>
      <p:sp>
        <p:nvSpPr>
          <p:cNvPr id="3306" name="Google Shape;3306;g3a7bf688b7d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7" name="Google Shape;3307;g3a7bf688b7d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5" name="Shape 3315"/>
        <p:cNvGrpSpPr/>
        <p:nvPr/>
      </p:nvGrpSpPr>
      <p:grpSpPr>
        <a:xfrm>
          <a:off x="0" y="0"/>
          <a:ext cx="0" cy="0"/>
          <a:chOff x="0" y="0"/>
          <a:chExt cx="0" cy="0"/>
        </a:xfrm>
      </p:grpSpPr>
      <p:sp>
        <p:nvSpPr>
          <p:cNvPr id="3316" name="Google Shape;3316;g399f0e9d754_0_1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7" name="Google Shape;3317;g399f0e9d754_0_1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2" name="Shape 3322"/>
        <p:cNvGrpSpPr/>
        <p:nvPr/>
      </p:nvGrpSpPr>
      <p:grpSpPr>
        <a:xfrm>
          <a:off x="0" y="0"/>
          <a:ext cx="0" cy="0"/>
          <a:chOff x="0" y="0"/>
          <a:chExt cx="0" cy="0"/>
        </a:xfrm>
      </p:grpSpPr>
      <p:sp>
        <p:nvSpPr>
          <p:cNvPr id="3323" name="Google Shape;3323;g399f0e9d754_0_1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4" name="Google Shape;3324;g399f0e9d754_0_1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0" name="Shape 3330"/>
        <p:cNvGrpSpPr/>
        <p:nvPr/>
      </p:nvGrpSpPr>
      <p:grpSpPr>
        <a:xfrm>
          <a:off x="0" y="0"/>
          <a:ext cx="0" cy="0"/>
          <a:chOff x="0" y="0"/>
          <a:chExt cx="0" cy="0"/>
        </a:xfrm>
      </p:grpSpPr>
      <p:sp>
        <p:nvSpPr>
          <p:cNvPr id="3331" name="Google Shape;3331;g399f0e9d754_0_1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2" name="Google Shape;3332;g399f0e9d754_0_1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0" name="Shape 3340"/>
        <p:cNvGrpSpPr/>
        <p:nvPr/>
      </p:nvGrpSpPr>
      <p:grpSpPr>
        <a:xfrm>
          <a:off x="0" y="0"/>
          <a:ext cx="0" cy="0"/>
          <a:chOff x="0" y="0"/>
          <a:chExt cx="0" cy="0"/>
        </a:xfrm>
      </p:grpSpPr>
      <p:sp>
        <p:nvSpPr>
          <p:cNvPr id="3341" name="Google Shape;3341;g399f0e9d754_0_1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2" name="Google Shape;3342;g399f0e9d754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2" name="Shape 3352"/>
        <p:cNvGrpSpPr/>
        <p:nvPr/>
      </p:nvGrpSpPr>
      <p:grpSpPr>
        <a:xfrm>
          <a:off x="0" y="0"/>
          <a:ext cx="0" cy="0"/>
          <a:chOff x="0" y="0"/>
          <a:chExt cx="0" cy="0"/>
        </a:xfrm>
      </p:grpSpPr>
      <p:sp>
        <p:nvSpPr>
          <p:cNvPr id="3353" name="Google Shape;3353;g3a6b709e1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4" name="Google Shape;3354;g3a6b709e1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1" name="Shape 3371"/>
        <p:cNvGrpSpPr/>
        <p:nvPr/>
      </p:nvGrpSpPr>
      <p:grpSpPr>
        <a:xfrm>
          <a:off x="0" y="0"/>
          <a:ext cx="0" cy="0"/>
          <a:chOff x="0" y="0"/>
          <a:chExt cx="0" cy="0"/>
        </a:xfrm>
      </p:grpSpPr>
      <p:sp>
        <p:nvSpPr>
          <p:cNvPr id="3372" name="Google Shape;3372;g3a6b709e15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3" name="Google Shape;3373;g3a6b709e15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a086ebd230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a086ebd230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0" name="Shape 3380"/>
        <p:cNvGrpSpPr/>
        <p:nvPr/>
      </p:nvGrpSpPr>
      <p:grpSpPr>
        <a:xfrm>
          <a:off x="0" y="0"/>
          <a:ext cx="0" cy="0"/>
          <a:chOff x="0" y="0"/>
          <a:chExt cx="0" cy="0"/>
        </a:xfrm>
      </p:grpSpPr>
      <p:sp>
        <p:nvSpPr>
          <p:cNvPr id="3381" name="Google Shape;3381;g3a6b709e15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2" name="Google Shape;3382;g3a6b709e15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2" name="Shape 3392"/>
        <p:cNvGrpSpPr/>
        <p:nvPr/>
      </p:nvGrpSpPr>
      <p:grpSpPr>
        <a:xfrm>
          <a:off x="0" y="0"/>
          <a:ext cx="0" cy="0"/>
          <a:chOff x="0" y="0"/>
          <a:chExt cx="0" cy="0"/>
        </a:xfrm>
      </p:grpSpPr>
      <p:sp>
        <p:nvSpPr>
          <p:cNvPr id="3393" name="Google Shape;3393;g3a6b709e152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4" name="Google Shape;3394;g3a6b709e15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4" name="Shape 3404"/>
        <p:cNvGrpSpPr/>
        <p:nvPr/>
      </p:nvGrpSpPr>
      <p:grpSpPr>
        <a:xfrm>
          <a:off x="0" y="0"/>
          <a:ext cx="0" cy="0"/>
          <a:chOff x="0" y="0"/>
          <a:chExt cx="0" cy="0"/>
        </a:xfrm>
      </p:grpSpPr>
      <p:sp>
        <p:nvSpPr>
          <p:cNvPr id="3405" name="Google Shape;3405;g3a6b709e15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6" name="Google Shape;3406;g3a6b709e15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6" name="Shape 3416"/>
        <p:cNvGrpSpPr/>
        <p:nvPr/>
      </p:nvGrpSpPr>
      <p:grpSpPr>
        <a:xfrm>
          <a:off x="0" y="0"/>
          <a:ext cx="0" cy="0"/>
          <a:chOff x="0" y="0"/>
          <a:chExt cx="0" cy="0"/>
        </a:xfrm>
      </p:grpSpPr>
      <p:sp>
        <p:nvSpPr>
          <p:cNvPr id="3417" name="Google Shape;3417;g3a6b709e15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8" name="Google Shape;3418;g3a6b709e15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g3a6b709e15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9" name="Google Shape;3429;g3a6b709e15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g3a6b709e15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1" name="Google Shape;3441;g3a6b709e15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g3a6b709e15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3" name="Google Shape;3453;g3a6b709e15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g3a6b709e15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4" name="Google Shape;3464;g3a6b709e15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g3a6b709e152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3" name="Google Shape;3473;g3a6b709e152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2" name="Shape 3482"/>
        <p:cNvGrpSpPr/>
        <p:nvPr/>
      </p:nvGrpSpPr>
      <p:grpSpPr>
        <a:xfrm>
          <a:off x="0" y="0"/>
          <a:ext cx="0" cy="0"/>
          <a:chOff x="0" y="0"/>
          <a:chExt cx="0" cy="0"/>
        </a:xfrm>
      </p:grpSpPr>
      <p:sp>
        <p:nvSpPr>
          <p:cNvPr id="3483" name="Google Shape;3483;g3a6b709e15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4" name="Google Shape;3484;g3a6b709e15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a086ebd230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a086ebd230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3" name="Shape 3493"/>
        <p:cNvGrpSpPr/>
        <p:nvPr/>
      </p:nvGrpSpPr>
      <p:grpSpPr>
        <a:xfrm>
          <a:off x="0" y="0"/>
          <a:ext cx="0" cy="0"/>
          <a:chOff x="0" y="0"/>
          <a:chExt cx="0" cy="0"/>
        </a:xfrm>
      </p:grpSpPr>
      <p:sp>
        <p:nvSpPr>
          <p:cNvPr id="3494" name="Google Shape;3494;g3a6b709e152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5" name="Google Shape;3495;g3a6b709e15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3" name="Shape 3503"/>
        <p:cNvGrpSpPr/>
        <p:nvPr/>
      </p:nvGrpSpPr>
      <p:grpSpPr>
        <a:xfrm>
          <a:off x="0" y="0"/>
          <a:ext cx="0" cy="0"/>
          <a:chOff x="0" y="0"/>
          <a:chExt cx="0" cy="0"/>
        </a:xfrm>
      </p:grpSpPr>
      <p:sp>
        <p:nvSpPr>
          <p:cNvPr id="3504" name="Google Shape;3504;g3a6b709e152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5" name="Google Shape;3505;g3a6b709e152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2" name="Shape 3512"/>
        <p:cNvGrpSpPr/>
        <p:nvPr/>
      </p:nvGrpSpPr>
      <p:grpSpPr>
        <a:xfrm>
          <a:off x="0" y="0"/>
          <a:ext cx="0" cy="0"/>
          <a:chOff x="0" y="0"/>
          <a:chExt cx="0" cy="0"/>
        </a:xfrm>
      </p:grpSpPr>
      <p:sp>
        <p:nvSpPr>
          <p:cNvPr id="3513" name="Google Shape;3513;g3a6b709e15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4" name="Google Shape;3514;g3a6b709e15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0" name="Shape 3520"/>
        <p:cNvGrpSpPr/>
        <p:nvPr/>
      </p:nvGrpSpPr>
      <p:grpSpPr>
        <a:xfrm>
          <a:off x="0" y="0"/>
          <a:ext cx="0" cy="0"/>
          <a:chOff x="0" y="0"/>
          <a:chExt cx="0" cy="0"/>
        </a:xfrm>
      </p:grpSpPr>
      <p:sp>
        <p:nvSpPr>
          <p:cNvPr id="3521" name="Google Shape;3521;g3a6b709e152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2" name="Google Shape;3522;g3a6b709e152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8" name="Shape 3528"/>
        <p:cNvGrpSpPr/>
        <p:nvPr/>
      </p:nvGrpSpPr>
      <p:grpSpPr>
        <a:xfrm>
          <a:off x="0" y="0"/>
          <a:ext cx="0" cy="0"/>
          <a:chOff x="0" y="0"/>
          <a:chExt cx="0" cy="0"/>
        </a:xfrm>
      </p:grpSpPr>
      <p:sp>
        <p:nvSpPr>
          <p:cNvPr id="3529" name="Google Shape;3529;g3a6b709e15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0" name="Google Shape;3530;g3a6b709e15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6" name="Shape 3536"/>
        <p:cNvGrpSpPr/>
        <p:nvPr/>
      </p:nvGrpSpPr>
      <p:grpSpPr>
        <a:xfrm>
          <a:off x="0" y="0"/>
          <a:ext cx="0" cy="0"/>
          <a:chOff x="0" y="0"/>
          <a:chExt cx="0" cy="0"/>
        </a:xfrm>
      </p:grpSpPr>
      <p:sp>
        <p:nvSpPr>
          <p:cNvPr id="3537" name="Google Shape;3537;g3a6b709e15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8" name="Google Shape;3538;g3a6b709e15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3" name="Shape 3543"/>
        <p:cNvGrpSpPr/>
        <p:nvPr/>
      </p:nvGrpSpPr>
      <p:grpSpPr>
        <a:xfrm>
          <a:off x="0" y="0"/>
          <a:ext cx="0" cy="0"/>
          <a:chOff x="0" y="0"/>
          <a:chExt cx="0" cy="0"/>
        </a:xfrm>
      </p:grpSpPr>
      <p:sp>
        <p:nvSpPr>
          <p:cNvPr id="3544" name="Google Shape;3544;g3a6b709e15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5" name="Google Shape;3545;g3a6b709e152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1" name="Shape 3551"/>
        <p:cNvGrpSpPr/>
        <p:nvPr/>
      </p:nvGrpSpPr>
      <p:grpSpPr>
        <a:xfrm>
          <a:off x="0" y="0"/>
          <a:ext cx="0" cy="0"/>
          <a:chOff x="0" y="0"/>
          <a:chExt cx="0" cy="0"/>
        </a:xfrm>
      </p:grpSpPr>
      <p:sp>
        <p:nvSpPr>
          <p:cNvPr id="3552" name="Google Shape;3552;g3a6b709e15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3" name="Google Shape;3553;g3a6b709e15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0" name="Shape 3560"/>
        <p:cNvGrpSpPr/>
        <p:nvPr/>
      </p:nvGrpSpPr>
      <p:grpSpPr>
        <a:xfrm>
          <a:off x="0" y="0"/>
          <a:ext cx="0" cy="0"/>
          <a:chOff x="0" y="0"/>
          <a:chExt cx="0" cy="0"/>
        </a:xfrm>
      </p:grpSpPr>
      <p:sp>
        <p:nvSpPr>
          <p:cNvPr id="3561" name="Google Shape;3561;g3a6b709e152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2" name="Google Shape;3562;g3a6b709e152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2" name="Shape 3572"/>
        <p:cNvGrpSpPr/>
        <p:nvPr/>
      </p:nvGrpSpPr>
      <p:grpSpPr>
        <a:xfrm>
          <a:off x="0" y="0"/>
          <a:ext cx="0" cy="0"/>
          <a:chOff x="0" y="0"/>
          <a:chExt cx="0" cy="0"/>
        </a:xfrm>
      </p:grpSpPr>
      <p:sp>
        <p:nvSpPr>
          <p:cNvPr id="3573" name="Google Shape;3573;g3a6b709e152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4" name="Google Shape;3574;g3a6b709e152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a086ebd230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a086ebd230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9" name="Shape 3579"/>
        <p:cNvGrpSpPr/>
        <p:nvPr/>
      </p:nvGrpSpPr>
      <p:grpSpPr>
        <a:xfrm>
          <a:off x="0" y="0"/>
          <a:ext cx="0" cy="0"/>
          <a:chOff x="0" y="0"/>
          <a:chExt cx="0" cy="0"/>
        </a:xfrm>
      </p:grpSpPr>
      <p:sp>
        <p:nvSpPr>
          <p:cNvPr id="3580" name="Google Shape;3580;g3a6b709e15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1" name="Google Shape;3581;g3a6b709e15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7" name="Shape 3587"/>
        <p:cNvGrpSpPr/>
        <p:nvPr/>
      </p:nvGrpSpPr>
      <p:grpSpPr>
        <a:xfrm>
          <a:off x="0" y="0"/>
          <a:ext cx="0" cy="0"/>
          <a:chOff x="0" y="0"/>
          <a:chExt cx="0" cy="0"/>
        </a:xfrm>
      </p:grpSpPr>
      <p:sp>
        <p:nvSpPr>
          <p:cNvPr id="3588" name="Google Shape;3588;g3a6b709e15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9" name="Google Shape;3589;g3a6b709e15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6" name="Shape 3596"/>
        <p:cNvGrpSpPr/>
        <p:nvPr/>
      </p:nvGrpSpPr>
      <p:grpSpPr>
        <a:xfrm>
          <a:off x="0" y="0"/>
          <a:ext cx="0" cy="0"/>
          <a:chOff x="0" y="0"/>
          <a:chExt cx="0" cy="0"/>
        </a:xfrm>
      </p:grpSpPr>
      <p:sp>
        <p:nvSpPr>
          <p:cNvPr id="3597" name="Google Shape;3597;g3a6b709e152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8" name="Google Shape;3598;g3a6b709e152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8" name="Shape 3608"/>
        <p:cNvGrpSpPr/>
        <p:nvPr/>
      </p:nvGrpSpPr>
      <p:grpSpPr>
        <a:xfrm>
          <a:off x="0" y="0"/>
          <a:ext cx="0" cy="0"/>
          <a:chOff x="0" y="0"/>
          <a:chExt cx="0" cy="0"/>
        </a:xfrm>
      </p:grpSpPr>
      <p:sp>
        <p:nvSpPr>
          <p:cNvPr id="3609" name="Google Shape;3609;g3a6b709e152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0" name="Google Shape;3610;g3a6b709e152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7" name="Shape 3617"/>
        <p:cNvGrpSpPr/>
        <p:nvPr/>
      </p:nvGrpSpPr>
      <p:grpSpPr>
        <a:xfrm>
          <a:off x="0" y="0"/>
          <a:ext cx="0" cy="0"/>
          <a:chOff x="0" y="0"/>
          <a:chExt cx="0" cy="0"/>
        </a:xfrm>
      </p:grpSpPr>
      <p:sp>
        <p:nvSpPr>
          <p:cNvPr id="3618" name="Google Shape;3618;g3a6b709e15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9" name="Google Shape;3619;g3a6b709e152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4" name="Shape 3624"/>
        <p:cNvGrpSpPr/>
        <p:nvPr/>
      </p:nvGrpSpPr>
      <p:grpSpPr>
        <a:xfrm>
          <a:off x="0" y="0"/>
          <a:ext cx="0" cy="0"/>
          <a:chOff x="0" y="0"/>
          <a:chExt cx="0" cy="0"/>
        </a:xfrm>
      </p:grpSpPr>
      <p:sp>
        <p:nvSpPr>
          <p:cNvPr id="3625" name="Google Shape;3625;g3a6b709e152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6" name="Google Shape;3626;g3a6b709e152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2" name="Shape 3632"/>
        <p:cNvGrpSpPr/>
        <p:nvPr/>
      </p:nvGrpSpPr>
      <p:grpSpPr>
        <a:xfrm>
          <a:off x="0" y="0"/>
          <a:ext cx="0" cy="0"/>
          <a:chOff x="0" y="0"/>
          <a:chExt cx="0" cy="0"/>
        </a:xfrm>
      </p:grpSpPr>
      <p:sp>
        <p:nvSpPr>
          <p:cNvPr id="3633" name="Google Shape;3633;g3a6b709e152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4" name="Google Shape;3634;g3a6b709e152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1" name="Shape 3641"/>
        <p:cNvGrpSpPr/>
        <p:nvPr/>
      </p:nvGrpSpPr>
      <p:grpSpPr>
        <a:xfrm>
          <a:off x="0" y="0"/>
          <a:ext cx="0" cy="0"/>
          <a:chOff x="0" y="0"/>
          <a:chExt cx="0" cy="0"/>
        </a:xfrm>
      </p:grpSpPr>
      <p:sp>
        <p:nvSpPr>
          <p:cNvPr id="3642" name="Google Shape;3642;g3a6b709e152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3" name="Google Shape;3643;g3a6b709e152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2" name="Shape 3652"/>
        <p:cNvGrpSpPr/>
        <p:nvPr/>
      </p:nvGrpSpPr>
      <p:grpSpPr>
        <a:xfrm>
          <a:off x="0" y="0"/>
          <a:ext cx="0" cy="0"/>
          <a:chOff x="0" y="0"/>
          <a:chExt cx="0" cy="0"/>
        </a:xfrm>
      </p:grpSpPr>
      <p:sp>
        <p:nvSpPr>
          <p:cNvPr id="3653" name="Google Shape;3653;g3a6b709e152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4" name="Google Shape;3654;g3a6b709e152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3a6b709e152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3a6b709e152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a086ebd230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a086ebd230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7" name="Shape 3677"/>
        <p:cNvGrpSpPr/>
        <p:nvPr/>
      </p:nvGrpSpPr>
      <p:grpSpPr>
        <a:xfrm>
          <a:off x="0" y="0"/>
          <a:ext cx="0" cy="0"/>
          <a:chOff x="0" y="0"/>
          <a:chExt cx="0" cy="0"/>
        </a:xfrm>
      </p:grpSpPr>
      <p:sp>
        <p:nvSpPr>
          <p:cNvPr id="3678" name="Google Shape;3678;g3a6b709e152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9" name="Google Shape;3679;g3a6b709e152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4" name="Shape 3684"/>
        <p:cNvGrpSpPr/>
        <p:nvPr/>
      </p:nvGrpSpPr>
      <p:grpSpPr>
        <a:xfrm>
          <a:off x="0" y="0"/>
          <a:ext cx="0" cy="0"/>
          <a:chOff x="0" y="0"/>
          <a:chExt cx="0" cy="0"/>
        </a:xfrm>
      </p:grpSpPr>
      <p:sp>
        <p:nvSpPr>
          <p:cNvPr id="3685" name="Google Shape;3685;g3a6b709e152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6" name="Google Shape;3686;g3a6b709e152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3" name="Shape 3693"/>
        <p:cNvGrpSpPr/>
        <p:nvPr/>
      </p:nvGrpSpPr>
      <p:grpSpPr>
        <a:xfrm>
          <a:off x="0" y="0"/>
          <a:ext cx="0" cy="0"/>
          <a:chOff x="0" y="0"/>
          <a:chExt cx="0" cy="0"/>
        </a:xfrm>
      </p:grpSpPr>
      <p:sp>
        <p:nvSpPr>
          <p:cNvPr id="3694" name="Google Shape;3694;g3a6b709e152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5" name="Google Shape;3695;g3a6b709e152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3" name="Shape 3703"/>
        <p:cNvGrpSpPr/>
        <p:nvPr/>
      </p:nvGrpSpPr>
      <p:grpSpPr>
        <a:xfrm>
          <a:off x="0" y="0"/>
          <a:ext cx="0" cy="0"/>
          <a:chOff x="0" y="0"/>
          <a:chExt cx="0" cy="0"/>
        </a:xfrm>
      </p:grpSpPr>
      <p:sp>
        <p:nvSpPr>
          <p:cNvPr id="3704" name="Google Shape;3704;g3a6b709e152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5" name="Google Shape;3705;g3a6b709e152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1" name="Shape 3711"/>
        <p:cNvGrpSpPr/>
        <p:nvPr/>
      </p:nvGrpSpPr>
      <p:grpSpPr>
        <a:xfrm>
          <a:off x="0" y="0"/>
          <a:ext cx="0" cy="0"/>
          <a:chOff x="0" y="0"/>
          <a:chExt cx="0" cy="0"/>
        </a:xfrm>
      </p:grpSpPr>
      <p:sp>
        <p:nvSpPr>
          <p:cNvPr id="3712" name="Google Shape;3712;g3a6b709e152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3" name="Google Shape;3713;g3a6b709e152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1" name="Shape 3721"/>
        <p:cNvGrpSpPr/>
        <p:nvPr/>
      </p:nvGrpSpPr>
      <p:grpSpPr>
        <a:xfrm>
          <a:off x="0" y="0"/>
          <a:ext cx="0" cy="0"/>
          <a:chOff x="0" y="0"/>
          <a:chExt cx="0" cy="0"/>
        </a:xfrm>
      </p:grpSpPr>
      <p:sp>
        <p:nvSpPr>
          <p:cNvPr id="3722" name="Google Shape;3722;g3a6b709e152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3" name="Google Shape;3723;g3a6b709e152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9" name="Shape 3729"/>
        <p:cNvGrpSpPr/>
        <p:nvPr/>
      </p:nvGrpSpPr>
      <p:grpSpPr>
        <a:xfrm>
          <a:off x="0" y="0"/>
          <a:ext cx="0" cy="0"/>
          <a:chOff x="0" y="0"/>
          <a:chExt cx="0" cy="0"/>
        </a:xfrm>
      </p:grpSpPr>
      <p:sp>
        <p:nvSpPr>
          <p:cNvPr id="3730" name="Google Shape;3730;g3a6b709e152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1" name="Google Shape;3731;g3a6b709e152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7" name="Shape 3737"/>
        <p:cNvGrpSpPr/>
        <p:nvPr/>
      </p:nvGrpSpPr>
      <p:grpSpPr>
        <a:xfrm>
          <a:off x="0" y="0"/>
          <a:ext cx="0" cy="0"/>
          <a:chOff x="0" y="0"/>
          <a:chExt cx="0" cy="0"/>
        </a:xfrm>
      </p:grpSpPr>
      <p:sp>
        <p:nvSpPr>
          <p:cNvPr id="3738" name="Google Shape;3738;g3a6b709e152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9" name="Google Shape;3739;g3a6b709e152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4" name="Shape 3744"/>
        <p:cNvGrpSpPr/>
        <p:nvPr/>
      </p:nvGrpSpPr>
      <p:grpSpPr>
        <a:xfrm>
          <a:off x="0" y="0"/>
          <a:ext cx="0" cy="0"/>
          <a:chOff x="0" y="0"/>
          <a:chExt cx="0" cy="0"/>
        </a:xfrm>
      </p:grpSpPr>
      <p:sp>
        <p:nvSpPr>
          <p:cNvPr id="3745" name="Google Shape;3745;g3a7bf688b7d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6" name="Google Shape;3746;g3a7bf688b7d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2" name="Shape 3752"/>
        <p:cNvGrpSpPr/>
        <p:nvPr/>
      </p:nvGrpSpPr>
      <p:grpSpPr>
        <a:xfrm>
          <a:off x="0" y="0"/>
          <a:ext cx="0" cy="0"/>
          <a:chOff x="0" y="0"/>
          <a:chExt cx="0" cy="0"/>
        </a:xfrm>
      </p:grpSpPr>
      <p:sp>
        <p:nvSpPr>
          <p:cNvPr id="3753" name="Google Shape;3753;g3a7bf688b7d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4" name="Google Shape;3754;g3a7bf688b7d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a086ebd23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a086ebd23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1" name="Shape 3761"/>
        <p:cNvGrpSpPr/>
        <p:nvPr/>
      </p:nvGrpSpPr>
      <p:grpSpPr>
        <a:xfrm>
          <a:off x="0" y="0"/>
          <a:ext cx="0" cy="0"/>
          <a:chOff x="0" y="0"/>
          <a:chExt cx="0" cy="0"/>
        </a:xfrm>
      </p:grpSpPr>
      <p:sp>
        <p:nvSpPr>
          <p:cNvPr id="3762" name="Google Shape;3762;g3a6b709e15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3" name="Google Shape;3763;g3a6b709e15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9" name="Shape 3769"/>
        <p:cNvGrpSpPr/>
        <p:nvPr/>
      </p:nvGrpSpPr>
      <p:grpSpPr>
        <a:xfrm>
          <a:off x="0" y="0"/>
          <a:ext cx="0" cy="0"/>
          <a:chOff x="0" y="0"/>
          <a:chExt cx="0" cy="0"/>
        </a:xfrm>
      </p:grpSpPr>
      <p:sp>
        <p:nvSpPr>
          <p:cNvPr id="3770" name="Google Shape;3770;g3a6b709e152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1" name="Google Shape;3771;g3a6b709e152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7" name="Shape 3777"/>
        <p:cNvGrpSpPr/>
        <p:nvPr/>
      </p:nvGrpSpPr>
      <p:grpSpPr>
        <a:xfrm>
          <a:off x="0" y="0"/>
          <a:ext cx="0" cy="0"/>
          <a:chOff x="0" y="0"/>
          <a:chExt cx="0" cy="0"/>
        </a:xfrm>
      </p:grpSpPr>
      <p:sp>
        <p:nvSpPr>
          <p:cNvPr id="3778" name="Google Shape;3778;g3a7bf688b7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9" name="Google Shape;3779;g3a7bf688b7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g3911252c03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9" name="Google Shape;3789;g3911252c03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7" name="Shape 3797"/>
        <p:cNvGrpSpPr/>
        <p:nvPr/>
      </p:nvGrpSpPr>
      <p:grpSpPr>
        <a:xfrm>
          <a:off x="0" y="0"/>
          <a:ext cx="0" cy="0"/>
          <a:chOff x="0" y="0"/>
          <a:chExt cx="0" cy="0"/>
        </a:xfrm>
      </p:grpSpPr>
      <p:sp>
        <p:nvSpPr>
          <p:cNvPr id="3798" name="Google Shape;3798;g3a7bf688b7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9" name="Google Shape;3799;g3a7bf688b7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7" name="Shape 3807"/>
        <p:cNvGrpSpPr/>
        <p:nvPr/>
      </p:nvGrpSpPr>
      <p:grpSpPr>
        <a:xfrm>
          <a:off x="0" y="0"/>
          <a:ext cx="0" cy="0"/>
          <a:chOff x="0" y="0"/>
          <a:chExt cx="0" cy="0"/>
        </a:xfrm>
      </p:grpSpPr>
      <p:sp>
        <p:nvSpPr>
          <p:cNvPr id="3808" name="Google Shape;3808;g3a7bf688b7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9" name="Google Shape;3809;g3a7bf688b7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6" name="Shape 3816"/>
        <p:cNvGrpSpPr/>
        <p:nvPr/>
      </p:nvGrpSpPr>
      <p:grpSpPr>
        <a:xfrm>
          <a:off x="0" y="0"/>
          <a:ext cx="0" cy="0"/>
          <a:chOff x="0" y="0"/>
          <a:chExt cx="0" cy="0"/>
        </a:xfrm>
      </p:grpSpPr>
      <p:sp>
        <p:nvSpPr>
          <p:cNvPr id="3817" name="Google Shape;3817;g3a6b709e152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8" name="Google Shape;3818;g3a6b709e152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3" name="Shape 3823"/>
        <p:cNvGrpSpPr/>
        <p:nvPr/>
      </p:nvGrpSpPr>
      <p:grpSpPr>
        <a:xfrm>
          <a:off x="0" y="0"/>
          <a:ext cx="0" cy="0"/>
          <a:chOff x="0" y="0"/>
          <a:chExt cx="0" cy="0"/>
        </a:xfrm>
      </p:grpSpPr>
      <p:sp>
        <p:nvSpPr>
          <p:cNvPr id="3824" name="Google Shape;3824;g3a7bf688b7d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5" name="Google Shape;3825;g3a7bf688b7d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5" name="Shape 3835"/>
        <p:cNvGrpSpPr/>
        <p:nvPr/>
      </p:nvGrpSpPr>
      <p:grpSpPr>
        <a:xfrm>
          <a:off x="0" y="0"/>
          <a:ext cx="0" cy="0"/>
          <a:chOff x="0" y="0"/>
          <a:chExt cx="0" cy="0"/>
        </a:xfrm>
      </p:grpSpPr>
      <p:sp>
        <p:nvSpPr>
          <p:cNvPr id="3836" name="Google Shape;3836;g3a7bf688b7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7" name="Google Shape;3837;g3a7bf688b7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g3a7bf688b7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4" name="Google Shape;3854;g3a7bf688b7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a086ebd230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a086ebd230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4" name="Shape 3874"/>
        <p:cNvGrpSpPr/>
        <p:nvPr/>
      </p:nvGrpSpPr>
      <p:grpSpPr>
        <a:xfrm>
          <a:off x="0" y="0"/>
          <a:ext cx="0" cy="0"/>
          <a:chOff x="0" y="0"/>
          <a:chExt cx="0" cy="0"/>
        </a:xfrm>
      </p:grpSpPr>
      <p:sp>
        <p:nvSpPr>
          <p:cNvPr id="3875" name="Google Shape;3875;g3a6b709e152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6" name="Google Shape;3876;g3a6b709e15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3a6b709e152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4" name="Google Shape;3884;g3a6b709e152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9" name="Shape 3889"/>
        <p:cNvGrpSpPr/>
        <p:nvPr/>
      </p:nvGrpSpPr>
      <p:grpSpPr>
        <a:xfrm>
          <a:off x="0" y="0"/>
          <a:ext cx="0" cy="0"/>
          <a:chOff x="0" y="0"/>
          <a:chExt cx="0" cy="0"/>
        </a:xfrm>
      </p:grpSpPr>
      <p:sp>
        <p:nvSpPr>
          <p:cNvPr id="3890" name="Google Shape;3890;g3a7bf688b7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1" name="Google Shape;3891;g3a7bf688b7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7" name="Shape 3897"/>
        <p:cNvGrpSpPr/>
        <p:nvPr/>
      </p:nvGrpSpPr>
      <p:grpSpPr>
        <a:xfrm>
          <a:off x="0" y="0"/>
          <a:ext cx="0" cy="0"/>
          <a:chOff x="0" y="0"/>
          <a:chExt cx="0" cy="0"/>
        </a:xfrm>
      </p:grpSpPr>
      <p:sp>
        <p:nvSpPr>
          <p:cNvPr id="3898" name="Google Shape;3898;g3a7bf688b7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9" name="Google Shape;3899;g3a7bf688b7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6" name="Shape 3906"/>
        <p:cNvGrpSpPr/>
        <p:nvPr/>
      </p:nvGrpSpPr>
      <p:grpSpPr>
        <a:xfrm>
          <a:off x="0" y="0"/>
          <a:ext cx="0" cy="0"/>
          <a:chOff x="0" y="0"/>
          <a:chExt cx="0" cy="0"/>
        </a:xfrm>
      </p:grpSpPr>
      <p:sp>
        <p:nvSpPr>
          <p:cNvPr id="3907" name="Google Shape;3907;g3a7bf688b7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8" name="Google Shape;3908;g3a7bf688b7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6" name="Shape 3916"/>
        <p:cNvGrpSpPr/>
        <p:nvPr/>
      </p:nvGrpSpPr>
      <p:grpSpPr>
        <a:xfrm>
          <a:off x="0" y="0"/>
          <a:ext cx="0" cy="0"/>
          <a:chOff x="0" y="0"/>
          <a:chExt cx="0" cy="0"/>
        </a:xfrm>
      </p:grpSpPr>
      <p:sp>
        <p:nvSpPr>
          <p:cNvPr id="3917" name="Google Shape;3917;g3a02fc520a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8" name="Google Shape;3918;g3a02fc520a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2" name="Shape 3922"/>
        <p:cNvGrpSpPr/>
        <p:nvPr/>
      </p:nvGrpSpPr>
      <p:grpSpPr>
        <a:xfrm>
          <a:off x="0" y="0"/>
          <a:ext cx="0" cy="0"/>
          <a:chOff x="0" y="0"/>
          <a:chExt cx="0" cy="0"/>
        </a:xfrm>
      </p:grpSpPr>
      <p:sp>
        <p:nvSpPr>
          <p:cNvPr id="3923" name="Google Shape;3923;g3a6b709e152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4" name="Google Shape;3924;g3a6b709e152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8" name="Shape 3928"/>
        <p:cNvGrpSpPr/>
        <p:nvPr/>
      </p:nvGrpSpPr>
      <p:grpSpPr>
        <a:xfrm>
          <a:off x="0" y="0"/>
          <a:ext cx="0" cy="0"/>
          <a:chOff x="0" y="0"/>
          <a:chExt cx="0" cy="0"/>
        </a:xfrm>
      </p:grpSpPr>
      <p:sp>
        <p:nvSpPr>
          <p:cNvPr id="3929" name="Google Shape;3929;g3a6b709e152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0" name="Google Shape;3930;g3a6b709e152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a02fc520a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a02fc520a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a086ebd230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a086ebd230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a086ebd230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a086ebd230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a086ebd230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a086ebd230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a086ebd230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a086ebd230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a086ebd230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a086ebd230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a086ebd230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a086ebd230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a086ebd230_0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a086ebd230_0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7013d52d5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7013d52d5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7013d52d5b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7013d52d5b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7013d52d5b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7013d52d5b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a02fc520a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a02fc520a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7013d52d5b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7013d52d5b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90c305344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90c305344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90c3053441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90c3053441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90c3053441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90c3053441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90c3053441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90c3053441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90c3053441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90c3053441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90c3053441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90c3053441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90c3053441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90c3053441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90c3053441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90c3053441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90c3053441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90c3053441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a02fc520a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a02fc520a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90c3053441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90c3053441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90c3053441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90c3053441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90c3053441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90c3053441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a361154952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a361154952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90c3053441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90c3053441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90c3053441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90c3053441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90c3053441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90c3053441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90c3053441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90c3053441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90c3053441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90c3053441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90c3053441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90c3053441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a086ebd23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a086ebd23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a36115495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a36115495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a36115495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a36115495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a361154952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a361154952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3a361154952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3a361154952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a361154952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3a361154952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3a361154952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3a361154952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3a361154952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3a361154952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3a361154952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3a361154952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7013d52d5b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37013d52d5b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37013d52d5b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37013d52d5b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a086ebd23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a086ebd23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7013d52d5b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37013d52d5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37013d52d5b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37013d52d5b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7013d52d5b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37013d52d5b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37013d52d5b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37013d52d5b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37013d52d5b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37013d52d5b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37013d52d5b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37013d52d5b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37013d52d5b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37013d52d5b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7013d52d5b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37013d52d5b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37013d52d5b_0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37013d52d5b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37013d52d5b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37013d52d5b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a086ebd23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a086ebd23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37013d52d5b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37013d52d5b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37013d52d5b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37013d52d5b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37013d52d5b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37013d52d5b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390f5e9e09e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390f5e9e09e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37013d52d5b_0_1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8" name="Google Shape;1548;g37013d52d5b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390f5e9e09e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390f5e9e09e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390f5e9e09e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390f5e9e09e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3a361154952_0_1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3a361154952_0_1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3a361154952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3a361154952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3a361154952_0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3a361154952_0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a086ebd230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a086ebd23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3a361154952_0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3a361154952_0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a361154952_0_1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3a361154952_0_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3a361154952_0_1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1" name="Google Shape;1621;g3a361154952_0_1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3a361154952_0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3a361154952_0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3a361154952_0_1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9" name="Google Shape;1639;g3a361154952_0_1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3a361154952_0_1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3a361154952_0_1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3a361154952_0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6" name="Google Shape;1656;g3a361154952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3a361154952_0_1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6" name="Google Shape;1666;g3a361154952_0_1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3a361154952_0_1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3a361154952_0_1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3a361154952_0_1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3a361154952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10.png"/><Relationship Id="rId7" Type="http://schemas.openxmlformats.org/officeDocument/2006/relationships/image" Target="../media/image5.jpg"/><Relationship Id="rId8" Type="http://schemas.openxmlformats.org/officeDocument/2006/relationships/image" Target="../media/image1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3.png"/><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3.png"/><Relationship Id="rId4" Type="http://schemas.openxmlformats.org/officeDocument/2006/relationships/image" Target="../media/image8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3.png"/><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3.png"/><Relationship Id="rId4" Type="http://schemas.openxmlformats.org/officeDocument/2006/relationships/image" Target="../media/image8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3.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3.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3.png"/><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3.png"/><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3.png"/><Relationship Id="rId4"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6.jpg"/><Relationship Id="rId5" Type="http://schemas.openxmlformats.org/officeDocument/2006/relationships/image" Target="../media/image4.jpg"/><Relationship Id="rId6" Type="http://schemas.openxmlformats.org/officeDocument/2006/relationships/image" Target="../media/image10.png"/><Relationship Id="rId7" Type="http://schemas.openxmlformats.org/officeDocument/2006/relationships/image" Target="../media/image5.jpg"/><Relationship Id="rId8" Type="http://schemas.openxmlformats.org/officeDocument/2006/relationships/image" Target="../media/image1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3.png"/><Relationship Id="rId4" Type="http://schemas.openxmlformats.org/officeDocument/2006/relationships/image" Target="../media/image8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3.png"/><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3.png"/><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3.png"/><Relationship Id="rId4" Type="http://schemas.openxmlformats.org/officeDocument/2006/relationships/image" Target="../media/image8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3.png"/><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3.png"/><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3.png"/><Relationship Id="rId4" Type="http://schemas.openxmlformats.org/officeDocument/2006/relationships/image" Target="../media/image8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3.png"/><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3.pn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3.png"/><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3.png"/><Relationship Id="rId4" Type="http://schemas.openxmlformats.org/officeDocument/2006/relationships/image" Target="../media/image8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3.png"/><Relationship Id="rId4" Type="http://schemas.openxmlformats.org/officeDocument/2006/relationships/image" Target="../media/image8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3.png"/><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3.png"/><Relationship Id="rId4" Type="http://schemas.openxmlformats.org/officeDocument/2006/relationships/image" Target="../media/image8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3.png"/><Relationship Id="rId4" Type="http://schemas.openxmlformats.org/officeDocument/2006/relationships/image" Target="../media/image8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3.png"/><Relationship Id="rId4" Type="http://schemas.openxmlformats.org/officeDocument/2006/relationships/image" Target="../media/image8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3.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3.png"/><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3.png"/><Relationship Id="rId4" Type="http://schemas.openxmlformats.org/officeDocument/2006/relationships/image" Target="../media/image9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3.png"/><Relationship Id="rId4" Type="http://schemas.openxmlformats.org/officeDocument/2006/relationships/image" Target="../media/image9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3.png"/><Relationship Id="rId4" Type="http://schemas.openxmlformats.org/officeDocument/2006/relationships/image" Target="../media/image9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3.png"/><Relationship Id="rId4" Type="http://schemas.openxmlformats.org/officeDocument/2006/relationships/image" Target="../media/image9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3.pn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3.png"/><Relationship Id="rId4" Type="http://schemas.openxmlformats.org/officeDocument/2006/relationships/image" Target="../media/image9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3.png"/><Relationship Id="rId4" Type="http://schemas.openxmlformats.org/officeDocument/2006/relationships/image" Target="../media/image9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3.png"/><Relationship Id="rId4" Type="http://schemas.openxmlformats.org/officeDocument/2006/relationships/image" Target="../media/image9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3.png"/><Relationship Id="rId4" Type="http://schemas.openxmlformats.org/officeDocument/2006/relationships/image" Target="../media/image9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3.png"/><Relationship Id="rId4" Type="http://schemas.openxmlformats.org/officeDocument/2006/relationships/image" Target="../media/image9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3.png"/><Relationship Id="rId4" Type="http://schemas.openxmlformats.org/officeDocument/2006/relationships/image" Target="../media/image9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3.png"/><Relationship Id="rId4" Type="http://schemas.openxmlformats.org/officeDocument/2006/relationships/image" Target="../media/image9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3.png"/><Relationship Id="rId4" Type="http://schemas.openxmlformats.org/officeDocument/2006/relationships/image" Target="../media/image9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3.png"/><Relationship Id="rId4" Type="http://schemas.openxmlformats.org/officeDocument/2006/relationships/image" Target="../media/image9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3.pn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3.png"/><Relationship Id="rId4" Type="http://schemas.openxmlformats.org/officeDocument/2006/relationships/image" Target="../media/image9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3.png"/><Relationship Id="rId4" Type="http://schemas.openxmlformats.org/officeDocument/2006/relationships/image" Target="../media/image9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3.png"/><Relationship Id="rId4" Type="http://schemas.openxmlformats.org/officeDocument/2006/relationships/image" Target="../media/image9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3.png"/><Relationship Id="rId4" Type="http://schemas.openxmlformats.org/officeDocument/2006/relationships/image" Target="../media/image9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3.png"/><Relationship Id="rId4" Type="http://schemas.openxmlformats.org/officeDocument/2006/relationships/image" Target="../media/image9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3.png"/><Relationship Id="rId4" Type="http://schemas.openxmlformats.org/officeDocument/2006/relationships/image" Target="../media/image9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3.png"/><Relationship Id="rId4" Type="http://schemas.openxmlformats.org/officeDocument/2006/relationships/image" Target="../media/image9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3.png"/><Relationship Id="rId4" Type="http://schemas.openxmlformats.org/officeDocument/2006/relationships/image" Target="../media/image94.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3.png"/><Relationship Id="rId4" Type="http://schemas.openxmlformats.org/officeDocument/2006/relationships/image" Target="../media/image9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3.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3.png"/><Relationship Id="rId4" Type="http://schemas.openxmlformats.org/officeDocument/2006/relationships/image" Target="../media/image9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3.png"/><Relationship Id="rId4" Type="http://schemas.openxmlformats.org/officeDocument/2006/relationships/image" Target="../media/image9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3.png"/><Relationship Id="rId4" Type="http://schemas.openxmlformats.org/officeDocument/2006/relationships/image" Target="../media/image9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3.png"/><Relationship Id="rId4" Type="http://schemas.openxmlformats.org/officeDocument/2006/relationships/image" Target="../media/image9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3.png"/><Relationship Id="rId4" Type="http://schemas.openxmlformats.org/officeDocument/2006/relationships/image" Target="../media/image9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3.png"/><Relationship Id="rId4" Type="http://schemas.openxmlformats.org/officeDocument/2006/relationships/image" Target="../media/image9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3.png"/><Relationship Id="rId4" Type="http://schemas.openxmlformats.org/officeDocument/2006/relationships/image" Target="../media/image9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3.png"/><Relationship Id="rId4" Type="http://schemas.openxmlformats.org/officeDocument/2006/relationships/image" Target="../media/image98.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3.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3.png"/><Relationship Id="rId4" Type="http://schemas.openxmlformats.org/officeDocument/2006/relationships/image" Target="../media/image9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3.png"/><Relationship Id="rId4" Type="http://schemas.openxmlformats.org/officeDocument/2006/relationships/image" Target="../media/image9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3.png"/><Relationship Id="rId4" Type="http://schemas.openxmlformats.org/officeDocument/2006/relationships/image" Target="../media/image98.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3.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 Id="rId3" Type="http://schemas.openxmlformats.org/officeDocument/2006/relationships/image" Target="../media/image3.png"/><Relationship Id="rId4" Type="http://schemas.openxmlformats.org/officeDocument/2006/relationships/image" Target="../media/image10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3.png"/><Relationship Id="rId4" Type="http://schemas.openxmlformats.org/officeDocument/2006/relationships/image" Target="../media/image103.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3.png"/><Relationship Id="rId4" Type="http://schemas.openxmlformats.org/officeDocument/2006/relationships/image" Target="../media/image10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3.png"/><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3.png"/><Relationship Id="rId4" Type="http://schemas.openxmlformats.org/officeDocument/2006/relationships/image" Target="../media/image10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3.png"/><Relationship Id="rId4" Type="http://schemas.openxmlformats.org/officeDocument/2006/relationships/image" Target="../media/image101.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 Id="rId3" Type="http://schemas.openxmlformats.org/officeDocument/2006/relationships/image" Target="../media/image3.png"/><Relationship Id="rId4" Type="http://schemas.openxmlformats.org/officeDocument/2006/relationships/image" Target="../media/image10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3.png"/><Relationship Id="rId4" Type="http://schemas.openxmlformats.org/officeDocument/2006/relationships/image" Target="../media/image10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3.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3.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 Id="rId3" Type="http://schemas.openxmlformats.org/officeDocument/2006/relationships/image" Target="../media/image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 Id="rId3" Type="http://schemas.openxmlformats.org/officeDocument/2006/relationships/image" Target="../media/image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 Id="rId3" Type="http://schemas.openxmlformats.org/officeDocument/2006/relationships/image" Target="../media/image3.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3.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99.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99.png"/><Relationship Id="rId6" Type="http://schemas.openxmlformats.org/officeDocument/2006/relationships/image" Target="../media/image54.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99.png"/><Relationship Id="rId6" Type="http://schemas.openxmlformats.org/officeDocument/2006/relationships/image" Target="../media/image54.jp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99.png"/><Relationship Id="rId6" Type="http://schemas.openxmlformats.org/officeDocument/2006/relationships/image" Target="../media/image54.jp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 Id="rId3" Type="http://schemas.openxmlformats.org/officeDocument/2006/relationships/image" Target="../media/image3.png"/><Relationship Id="rId4" Type="http://schemas.openxmlformats.org/officeDocument/2006/relationships/image" Target="../media/image68.jpg"/><Relationship Id="rId5" Type="http://schemas.openxmlformats.org/officeDocument/2006/relationships/image" Target="../media/image53.png"/><Relationship Id="rId6" Type="http://schemas.openxmlformats.org/officeDocument/2006/relationships/image" Target="../media/image54.jpg"/><Relationship Id="rId7" Type="http://schemas.openxmlformats.org/officeDocument/2006/relationships/image" Target="../media/image59.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3.png"/><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6.png"/><Relationship Id="rId7" Type="http://schemas.openxmlformats.org/officeDocument/2006/relationships/image" Target="../media/image48.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6.png"/><Relationship Id="rId7" Type="http://schemas.openxmlformats.org/officeDocument/2006/relationships/image" Target="../media/image48.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 Id="rId3" Type="http://schemas.openxmlformats.org/officeDocument/2006/relationships/image" Target="../media/image3.png"/><Relationship Id="rId4" Type="http://schemas.openxmlformats.org/officeDocument/2006/relationships/image" Target="../media/image108.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7.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 Id="rId3" Type="http://schemas.openxmlformats.org/officeDocument/2006/relationships/image" Target="../media/image3.png"/><Relationship Id="rId4" Type="http://schemas.openxmlformats.org/officeDocument/2006/relationships/image" Target="../media/image108.png"/><Relationship Id="rId5" Type="http://schemas.openxmlformats.org/officeDocument/2006/relationships/image" Target="../media/image60.png"/><Relationship Id="rId6" Type="http://schemas.openxmlformats.org/officeDocument/2006/relationships/image" Target="../media/image107.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 Id="rId3" Type="http://schemas.openxmlformats.org/officeDocument/2006/relationships/image" Target="../media/image3.png"/><Relationship Id="rId4" Type="http://schemas.openxmlformats.org/officeDocument/2006/relationships/image" Target="../media/image110.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 Id="rId3" Type="http://schemas.openxmlformats.org/officeDocument/2006/relationships/image" Target="../media/image3.png"/><Relationship Id="rId4" Type="http://schemas.openxmlformats.org/officeDocument/2006/relationships/image" Target="../media/image110.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 Id="rId3" Type="http://schemas.openxmlformats.org/officeDocument/2006/relationships/image" Target="../media/image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3.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 Id="rId3" Type="http://schemas.openxmlformats.org/officeDocument/2006/relationships/image" Target="../media/image3.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 Id="rId3" Type="http://schemas.openxmlformats.org/officeDocument/2006/relationships/image" Target="../media/image3.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 Id="rId3" Type="http://schemas.openxmlformats.org/officeDocument/2006/relationships/image" Target="../media/image3.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3.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 Id="rId3" Type="http://schemas.openxmlformats.org/officeDocument/2006/relationships/image" Target="../media/image3.png"/><Relationship Id="rId4" Type="http://schemas.openxmlformats.org/officeDocument/2006/relationships/image" Target="../media/image114.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 Id="rId3" Type="http://schemas.openxmlformats.org/officeDocument/2006/relationships/image" Target="../media/image3.png"/><Relationship Id="rId4" Type="http://schemas.openxmlformats.org/officeDocument/2006/relationships/image" Target="../media/image114.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 Id="rId3" Type="http://schemas.openxmlformats.org/officeDocument/2006/relationships/image" Target="../media/image3.pn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5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 Id="rId3" Type="http://schemas.openxmlformats.org/officeDocument/2006/relationships/image" Target="../media/image3.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 Id="rId3" Type="http://schemas.openxmlformats.org/officeDocument/2006/relationships/image" Target="../media/image3.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 Id="rId3" Type="http://schemas.openxmlformats.org/officeDocument/2006/relationships/image" Target="../media/image3.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 Id="rId3" Type="http://schemas.openxmlformats.org/officeDocument/2006/relationships/image" Target="../media/image3.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image" Target="../media/image3.png"/><Relationship Id="rId4" Type="http://schemas.openxmlformats.org/officeDocument/2006/relationships/image" Target="../media/image109.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 Id="rId3" Type="http://schemas.openxmlformats.org/officeDocument/2006/relationships/image" Target="../media/image3.png"/><Relationship Id="rId4" Type="http://schemas.openxmlformats.org/officeDocument/2006/relationships/image" Target="../media/image111.png"/><Relationship Id="rId5" Type="http://schemas.openxmlformats.org/officeDocument/2006/relationships/image" Target="../media/image109.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 Id="rId3" Type="http://schemas.openxmlformats.org/officeDocument/2006/relationships/image" Target="../media/image3.png"/><Relationship Id="rId4" Type="http://schemas.openxmlformats.org/officeDocument/2006/relationships/image" Target="../media/image111.png"/><Relationship Id="rId5" Type="http://schemas.openxmlformats.org/officeDocument/2006/relationships/image" Target="../media/image109.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 Id="rId3" Type="http://schemas.openxmlformats.org/officeDocument/2006/relationships/image" Target="../media/image3.png"/><Relationship Id="rId4" Type="http://schemas.openxmlformats.org/officeDocument/2006/relationships/image" Target="../media/image111.png"/><Relationship Id="rId5" Type="http://schemas.openxmlformats.org/officeDocument/2006/relationships/image" Target="../media/image109.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 Id="rId3" Type="http://schemas.openxmlformats.org/officeDocument/2006/relationships/image" Target="../media/image3.png"/><Relationship Id="rId4" Type="http://schemas.openxmlformats.org/officeDocument/2006/relationships/image" Target="../media/image111.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56.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5.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8.jpg"/><Relationship Id="rId6" Type="http://schemas.openxmlformats.org/officeDocument/2006/relationships/image" Target="../media/image56.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5.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2.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 Id="rId3" Type="http://schemas.openxmlformats.org/officeDocument/2006/relationships/image" Target="../media/image3.png"/><Relationship Id="rId4" Type="http://schemas.openxmlformats.org/officeDocument/2006/relationships/image" Target="../media/image121.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 Id="rId3" Type="http://schemas.openxmlformats.org/officeDocument/2006/relationships/image" Target="../media/image3.png"/><Relationship Id="rId4" Type="http://schemas.openxmlformats.org/officeDocument/2006/relationships/image" Target="../media/image117.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 Id="rId3" Type="http://schemas.openxmlformats.org/officeDocument/2006/relationships/image" Target="../media/image3.png"/><Relationship Id="rId4" Type="http://schemas.openxmlformats.org/officeDocument/2006/relationships/image" Target="../media/image118.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6.xml"/><Relationship Id="rId3" Type="http://schemas.openxmlformats.org/officeDocument/2006/relationships/image" Target="../media/image3.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7.xml"/><Relationship Id="rId3" Type="http://schemas.openxmlformats.org/officeDocument/2006/relationships/image" Target="../media/image3.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8.xml"/><Relationship Id="rId3" Type="http://schemas.openxmlformats.org/officeDocument/2006/relationships/image" Target="../media/image3.png"/><Relationship Id="rId4" Type="http://schemas.openxmlformats.org/officeDocument/2006/relationships/image" Target="../media/image116.png"/><Relationship Id="rId5" Type="http://schemas.openxmlformats.org/officeDocument/2006/relationships/image" Target="../media/image123.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9.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56.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0.xml"/><Relationship Id="rId3" Type="http://schemas.openxmlformats.org/officeDocument/2006/relationships/image" Target="../media/image3.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1.xml"/><Relationship Id="rId3" Type="http://schemas.openxmlformats.org/officeDocument/2006/relationships/image" Target="../media/image3.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2.xml"/><Relationship Id="rId3" Type="http://schemas.openxmlformats.org/officeDocument/2006/relationships/image" Target="../media/image3.png"/><Relationship Id="rId4" Type="http://schemas.openxmlformats.org/officeDocument/2006/relationships/image" Target="../media/image122.png"/><Relationship Id="rId5" Type="http://schemas.openxmlformats.org/officeDocument/2006/relationships/image" Target="../media/image125.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3.xml"/><Relationship Id="rId3" Type="http://schemas.openxmlformats.org/officeDocument/2006/relationships/image" Target="../media/image3.png"/><Relationship Id="rId4" Type="http://schemas.openxmlformats.org/officeDocument/2006/relationships/image" Target="../media/image119.png"/><Relationship Id="rId5" Type="http://schemas.openxmlformats.org/officeDocument/2006/relationships/image" Target="../media/image120.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4.xml"/><Relationship Id="rId3" Type="http://schemas.openxmlformats.org/officeDocument/2006/relationships/image" Target="../media/image3.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5.xml"/><Relationship Id="rId3" Type="http://schemas.openxmlformats.org/officeDocument/2006/relationships/image" Target="../media/image3.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6.xml"/><Relationship Id="rId3" Type="http://schemas.openxmlformats.org/officeDocument/2006/relationships/image" Target="../media/image3.png"/><Relationship Id="rId4" Type="http://schemas.openxmlformats.org/officeDocument/2006/relationships/image" Target="../media/image126.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7.xml"/><Relationship Id="rId3" Type="http://schemas.openxmlformats.org/officeDocument/2006/relationships/image" Target="../media/image3.png"/><Relationship Id="rId4" Type="http://schemas.openxmlformats.org/officeDocument/2006/relationships/image" Target="../media/image126.png"/><Relationship Id="rId5" Type="http://schemas.openxmlformats.org/officeDocument/2006/relationships/image" Target="../media/image128.jpg"/><Relationship Id="rId6" Type="http://schemas.openxmlformats.org/officeDocument/2006/relationships/image" Target="../media/image59.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8.xml"/><Relationship Id="rId3" Type="http://schemas.openxmlformats.org/officeDocument/2006/relationships/image" Target="../media/image3.png"/><Relationship Id="rId4" Type="http://schemas.openxmlformats.org/officeDocument/2006/relationships/image" Target="../media/image129.jpg"/><Relationship Id="rId5" Type="http://schemas.openxmlformats.org/officeDocument/2006/relationships/image" Target="../media/image126.png"/><Relationship Id="rId6" Type="http://schemas.openxmlformats.org/officeDocument/2006/relationships/image" Target="../media/image128.jpg"/><Relationship Id="rId7" Type="http://schemas.openxmlformats.org/officeDocument/2006/relationships/image" Target="../media/image59.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9.xml"/><Relationship Id="rId3" Type="http://schemas.openxmlformats.org/officeDocument/2006/relationships/image" Target="../media/image3.png"/><Relationship Id="rId4" Type="http://schemas.openxmlformats.org/officeDocument/2006/relationships/image" Target="../media/image129.jpg"/><Relationship Id="rId5" Type="http://schemas.openxmlformats.org/officeDocument/2006/relationships/image" Target="../media/image126.png"/><Relationship Id="rId6" Type="http://schemas.openxmlformats.org/officeDocument/2006/relationships/image" Target="../media/image128.jpg"/><Relationship Id="rId7"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56.png"/><Relationship Id="rId8" Type="http://schemas.openxmlformats.org/officeDocument/2006/relationships/image" Target="../media/image11.jp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0.xml"/><Relationship Id="rId3" Type="http://schemas.openxmlformats.org/officeDocument/2006/relationships/image" Target="../media/image3.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1.xml"/><Relationship Id="rId3" Type="http://schemas.openxmlformats.org/officeDocument/2006/relationships/image" Target="../media/image3.png"/><Relationship Id="rId4" Type="http://schemas.openxmlformats.org/officeDocument/2006/relationships/image" Target="../media/image133.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2.xml"/><Relationship Id="rId3" Type="http://schemas.openxmlformats.org/officeDocument/2006/relationships/image" Target="../media/image3.png"/><Relationship Id="rId4" Type="http://schemas.openxmlformats.org/officeDocument/2006/relationships/image" Target="../media/image133.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3.xml"/><Relationship Id="rId3" Type="http://schemas.openxmlformats.org/officeDocument/2006/relationships/image" Target="../media/image3.png"/><Relationship Id="rId4" Type="http://schemas.openxmlformats.org/officeDocument/2006/relationships/image" Target="../media/image134.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4.xml"/><Relationship Id="rId3" Type="http://schemas.openxmlformats.org/officeDocument/2006/relationships/image" Target="../media/image3.png"/><Relationship Id="rId4" Type="http://schemas.openxmlformats.org/officeDocument/2006/relationships/image" Target="../media/image130.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5.xml"/><Relationship Id="rId3" Type="http://schemas.openxmlformats.org/officeDocument/2006/relationships/image" Target="../media/image3.png"/><Relationship Id="rId4" Type="http://schemas.openxmlformats.org/officeDocument/2006/relationships/image" Target="../media/image131.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6.xml"/><Relationship Id="rId3" Type="http://schemas.openxmlformats.org/officeDocument/2006/relationships/image" Target="../media/image3.png"/><Relationship Id="rId4" Type="http://schemas.openxmlformats.org/officeDocument/2006/relationships/image" Target="../media/image13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7.xml"/><Relationship Id="rId3" Type="http://schemas.openxmlformats.org/officeDocument/2006/relationships/image" Target="../media/image3.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8.xml"/><Relationship Id="rId3" Type="http://schemas.openxmlformats.org/officeDocument/2006/relationships/image" Target="../media/image3.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9.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12.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56.png"/><Relationship Id="rId8" Type="http://schemas.openxmlformats.org/officeDocument/2006/relationships/image" Target="../media/image11.jp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0.xml"/><Relationship Id="rId3" Type="http://schemas.openxmlformats.org/officeDocument/2006/relationships/image" Target="../media/image3.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1.xml"/><Relationship Id="rId3" Type="http://schemas.openxmlformats.org/officeDocument/2006/relationships/image" Target="../media/image3.png"/><Relationship Id="rId4" Type="http://schemas.openxmlformats.org/officeDocument/2006/relationships/image" Target="../media/image135.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2.xml"/><Relationship Id="rId3" Type="http://schemas.openxmlformats.org/officeDocument/2006/relationships/image" Target="../media/image3.png"/><Relationship Id="rId4" Type="http://schemas.openxmlformats.org/officeDocument/2006/relationships/image" Target="../media/image135.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3.xml"/><Relationship Id="rId3" Type="http://schemas.openxmlformats.org/officeDocument/2006/relationships/image" Target="../media/image3.png"/><Relationship Id="rId4" Type="http://schemas.openxmlformats.org/officeDocument/2006/relationships/image" Target="../media/image135.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4.xml"/><Relationship Id="rId3" Type="http://schemas.openxmlformats.org/officeDocument/2006/relationships/image" Target="../media/image3.png"/><Relationship Id="rId4" Type="http://schemas.openxmlformats.org/officeDocument/2006/relationships/image" Target="../media/image135.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5.xml"/><Relationship Id="rId3" Type="http://schemas.openxmlformats.org/officeDocument/2006/relationships/image" Target="../media/image3.png"/><Relationship Id="rId4" Type="http://schemas.openxmlformats.org/officeDocument/2006/relationships/image" Target="../media/image135.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6.xml"/><Relationship Id="rId3" Type="http://schemas.openxmlformats.org/officeDocument/2006/relationships/image" Target="../media/image3.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7.xml"/><Relationship Id="rId3" Type="http://schemas.openxmlformats.org/officeDocument/2006/relationships/image" Target="../media/image3.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8.xml"/><Relationship Id="rId3" Type="http://schemas.openxmlformats.org/officeDocument/2006/relationships/image" Target="../media/image3.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9.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0.xml"/><Relationship Id="rId3" Type="http://schemas.openxmlformats.org/officeDocument/2006/relationships/image" Target="../media/image3.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1.xml"/><Relationship Id="rId3" Type="http://schemas.openxmlformats.org/officeDocument/2006/relationships/image" Target="../media/image3.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2.xml"/><Relationship Id="rId3" Type="http://schemas.openxmlformats.org/officeDocument/2006/relationships/image" Target="../media/image3.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3.xml"/><Relationship Id="rId3" Type="http://schemas.openxmlformats.org/officeDocument/2006/relationships/image" Target="../media/image3.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4.xml"/><Relationship Id="rId3" Type="http://schemas.openxmlformats.org/officeDocument/2006/relationships/image" Target="../media/image3.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5.xml"/><Relationship Id="rId3" Type="http://schemas.openxmlformats.org/officeDocument/2006/relationships/image" Target="../media/image3.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6.xml"/><Relationship Id="rId3" Type="http://schemas.openxmlformats.org/officeDocument/2006/relationships/image" Target="../media/image3.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7.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hyperlink" Target="https://en.wikipedia.org/wiki/Task_(project_management)" TargetMode="External"/><Relationship Id="rId5" Type="http://schemas.openxmlformats.org/officeDocument/2006/relationships/image" Target="../media/image5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22.jp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20.jpg"/><Relationship Id="rId5" Type="http://schemas.openxmlformats.org/officeDocument/2006/relationships/image" Target="../media/image15.png"/><Relationship Id="rId6"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23.png"/><Relationship Id="rId13" Type="http://schemas.openxmlformats.org/officeDocument/2006/relationships/image" Target="../media/image35.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19.jpg"/><Relationship Id="rId9" Type="http://schemas.openxmlformats.org/officeDocument/2006/relationships/image" Target="../media/image29.png"/><Relationship Id="rId15" Type="http://schemas.openxmlformats.org/officeDocument/2006/relationships/image" Target="../media/image27.png"/><Relationship Id="rId14" Type="http://schemas.openxmlformats.org/officeDocument/2006/relationships/image" Target="../media/image34.png"/><Relationship Id="rId17" Type="http://schemas.openxmlformats.org/officeDocument/2006/relationships/image" Target="../media/image30.png"/><Relationship Id="rId16" Type="http://schemas.openxmlformats.org/officeDocument/2006/relationships/image" Target="../media/image28.png"/><Relationship Id="rId5" Type="http://schemas.openxmlformats.org/officeDocument/2006/relationships/image" Target="../media/image17.jp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44.png"/><Relationship Id="rId13" Type="http://schemas.openxmlformats.org/officeDocument/2006/relationships/image" Target="../media/image41.png"/><Relationship Id="rId12"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32.jpg"/><Relationship Id="rId9" Type="http://schemas.openxmlformats.org/officeDocument/2006/relationships/image" Target="../media/image38.png"/><Relationship Id="rId15" Type="http://schemas.openxmlformats.org/officeDocument/2006/relationships/image" Target="../media/image46.png"/><Relationship Id="rId14" Type="http://schemas.openxmlformats.org/officeDocument/2006/relationships/image" Target="../media/image43.png"/><Relationship Id="rId5" Type="http://schemas.openxmlformats.org/officeDocument/2006/relationships/image" Target="../media/image57.png"/><Relationship Id="rId6" Type="http://schemas.openxmlformats.org/officeDocument/2006/relationships/image" Target="../media/image33.png"/><Relationship Id="rId7" Type="http://schemas.openxmlformats.org/officeDocument/2006/relationships/image" Target="../media/image49.png"/><Relationship Id="rId8"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81.png"/><Relationship Id="rId6"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54.jpg"/><Relationship Id="rId6"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54.jpg"/><Relationship Id="rId5" Type="http://schemas.openxmlformats.org/officeDocument/2006/relationships/image" Target="../media/image59.png"/><Relationship Id="rId6"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6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68.jpg"/><Relationship Id="rId5" Type="http://schemas.openxmlformats.org/officeDocument/2006/relationships/image" Target="../media/image53.png"/><Relationship Id="rId6" Type="http://schemas.openxmlformats.org/officeDocument/2006/relationships/image" Target="../media/image54.jpg"/><Relationship Id="rId7" Type="http://schemas.openxmlformats.org/officeDocument/2006/relationships/image" Target="../media/image59.png"/><Relationship Id="rId8"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68.jpg"/><Relationship Id="rId5" Type="http://schemas.openxmlformats.org/officeDocument/2006/relationships/image" Target="../media/image53.png"/><Relationship Id="rId6" Type="http://schemas.openxmlformats.org/officeDocument/2006/relationships/image" Target="../media/image54.jpg"/><Relationship Id="rId7" Type="http://schemas.openxmlformats.org/officeDocument/2006/relationships/image" Target="../media/image59.png"/><Relationship Id="rId8" Type="http://schemas.openxmlformats.org/officeDocument/2006/relationships/image" Target="../media/image6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70.png"/><Relationship Id="rId5" Type="http://schemas.openxmlformats.org/officeDocument/2006/relationships/image" Target="../media/image62.png"/><Relationship Id="rId6" Type="http://schemas.openxmlformats.org/officeDocument/2006/relationships/image" Target="../media/image85.png"/><Relationship Id="rId7" Type="http://schemas.openxmlformats.org/officeDocument/2006/relationships/image" Target="../media/image60.png"/><Relationship Id="rId8" Type="http://schemas.openxmlformats.org/officeDocument/2006/relationships/image" Target="../media/image64.png"/></Relationships>
</file>

<file path=ppt/slides/_rels/slide72.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65.png"/><Relationship Id="rId5" Type="http://schemas.openxmlformats.org/officeDocument/2006/relationships/image" Target="../media/image62.png"/><Relationship Id="rId6" Type="http://schemas.openxmlformats.org/officeDocument/2006/relationships/image" Target="../media/image85.png"/><Relationship Id="rId7" Type="http://schemas.openxmlformats.org/officeDocument/2006/relationships/image" Target="../media/image63.png"/><Relationship Id="rId8" Type="http://schemas.openxmlformats.org/officeDocument/2006/relationships/image" Target="../media/image66.png"/></Relationships>
</file>

<file path=ppt/slides/_rels/slide73.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67.png"/><Relationship Id="rId5" Type="http://schemas.openxmlformats.org/officeDocument/2006/relationships/image" Target="../media/image62.png"/><Relationship Id="rId6" Type="http://schemas.openxmlformats.org/officeDocument/2006/relationships/image" Target="../media/image85.png"/><Relationship Id="rId7" Type="http://schemas.openxmlformats.org/officeDocument/2006/relationships/image" Target="../media/image63.png"/><Relationship Id="rId8" Type="http://schemas.openxmlformats.org/officeDocument/2006/relationships/image" Target="../media/image66.png"/></Relationships>
</file>

<file path=ppt/slides/_rels/slide74.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65.png"/><Relationship Id="rId13" Type="http://schemas.openxmlformats.org/officeDocument/2006/relationships/image" Target="../media/image60.png"/><Relationship Id="rId12"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67.png"/><Relationship Id="rId1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85.png"/><Relationship Id="rId7" Type="http://schemas.openxmlformats.org/officeDocument/2006/relationships/image" Target="../media/image63.png"/><Relationship Id="rId8" Type="http://schemas.openxmlformats.org/officeDocument/2006/relationships/image" Target="../media/image66.png"/></Relationships>
</file>

<file path=ppt/slides/_rels/slide75.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7.png"/><Relationship Id="rId13" Type="http://schemas.openxmlformats.org/officeDocument/2006/relationships/image" Target="../media/image72.png"/><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66.png"/><Relationship Id="rId1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85.png"/><Relationship Id="rId7" Type="http://schemas.openxmlformats.org/officeDocument/2006/relationships/image" Target="../media/image60.png"/><Relationship Id="rId8"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3.png"/><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png"/><Relationship Id="rId4" Type="http://schemas.openxmlformats.org/officeDocument/2006/relationships/image" Target="../media/image64.png"/><Relationship Id="rId5"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8.png"/><Relationship Id="rId13" Type="http://schemas.openxmlformats.org/officeDocument/2006/relationships/image" Target="../media/image77.png"/><Relationship Id="rId12"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png"/><Relationship Id="rId4" Type="http://schemas.openxmlformats.org/officeDocument/2006/relationships/image" Target="../media/image73.png"/><Relationship Id="rId9" Type="http://schemas.openxmlformats.org/officeDocument/2006/relationships/image" Target="../media/image75.png"/><Relationship Id="rId5" Type="http://schemas.openxmlformats.org/officeDocument/2006/relationships/image" Target="../media/image127.png"/><Relationship Id="rId6" Type="http://schemas.openxmlformats.org/officeDocument/2006/relationships/image" Target="../media/image80.png"/><Relationship Id="rId7" Type="http://schemas.openxmlformats.org/officeDocument/2006/relationships/image" Target="../media/image71.png"/><Relationship Id="rId8" Type="http://schemas.openxmlformats.org/officeDocument/2006/relationships/image" Target="../media/image79.png"/></Relationships>
</file>

<file path=ppt/slides/_rels/slide84.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8.png"/><Relationship Id="rId13" Type="http://schemas.openxmlformats.org/officeDocument/2006/relationships/image" Target="../media/image77.png"/><Relationship Id="rId12"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3.png"/><Relationship Id="rId4" Type="http://schemas.openxmlformats.org/officeDocument/2006/relationships/image" Target="../media/image73.png"/><Relationship Id="rId9" Type="http://schemas.openxmlformats.org/officeDocument/2006/relationships/image" Target="../media/image75.png"/><Relationship Id="rId5" Type="http://schemas.openxmlformats.org/officeDocument/2006/relationships/image" Target="../media/image127.png"/><Relationship Id="rId6" Type="http://schemas.openxmlformats.org/officeDocument/2006/relationships/image" Target="../media/image80.png"/><Relationship Id="rId7" Type="http://schemas.openxmlformats.org/officeDocument/2006/relationships/image" Target="../media/image71.png"/><Relationship Id="rId8"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png"/><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3.png"/><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1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3.png"/><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3.png"/><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3.png"/><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3.png"/><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3.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252650" y="148600"/>
            <a:ext cx="6860100" cy="1788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fr" sz="3180"/>
              <a:t>Analysis, Optimisation and</a:t>
            </a:r>
            <a:endParaRPr sz="3180"/>
          </a:p>
          <a:p>
            <a:pPr indent="0" lvl="0" marL="0" rtl="0" algn="ctr">
              <a:spcBef>
                <a:spcPts val="0"/>
              </a:spcBef>
              <a:spcAft>
                <a:spcPts val="0"/>
              </a:spcAft>
              <a:buSzPts val="990"/>
              <a:buNone/>
            </a:pPr>
            <a:r>
              <a:rPr lang="fr" sz="3180"/>
              <a:t>Debugging of BPMN Processes</a:t>
            </a:r>
            <a:endParaRPr sz="3180"/>
          </a:p>
        </p:txBody>
      </p:sp>
      <p:sp>
        <p:nvSpPr>
          <p:cNvPr id="55" name="Google Shape;55;p13"/>
          <p:cNvSpPr txBox="1"/>
          <p:nvPr>
            <p:ph idx="1" type="subTitle"/>
          </p:nvPr>
        </p:nvSpPr>
        <p:spPr>
          <a:xfrm>
            <a:off x="2200375" y="2396850"/>
            <a:ext cx="5473200" cy="18495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SzPct val="48684"/>
              <a:buNone/>
            </a:pPr>
            <a:r>
              <a:rPr lang="fr" sz="2090"/>
              <a:t>PhD </a:t>
            </a:r>
            <a:r>
              <a:rPr lang="fr" sz="2090"/>
              <a:t>Defended by Quentin NIVON before a jury composed of:</a:t>
            </a:r>
            <a:endParaRPr sz="2090"/>
          </a:p>
          <a:p>
            <a:pPr indent="0" lvl="0" marL="0" rtl="0" algn="ctr">
              <a:spcBef>
                <a:spcPts val="0"/>
              </a:spcBef>
              <a:spcAft>
                <a:spcPts val="0"/>
              </a:spcAft>
              <a:buSzPct val="48684"/>
              <a:buNone/>
            </a:pPr>
            <a:r>
              <a:t/>
            </a:r>
            <a:endParaRPr sz="2090"/>
          </a:p>
          <a:p>
            <a:pPr indent="-321500" lvl="0" marL="457200" rtl="0" algn="l">
              <a:spcBef>
                <a:spcPts val="0"/>
              </a:spcBef>
              <a:spcAft>
                <a:spcPts val="0"/>
              </a:spcAft>
              <a:buSzPct val="100000"/>
              <a:buChar char="●"/>
            </a:pPr>
            <a:r>
              <a:rPr lang="fr" sz="2090"/>
              <a:t>Pr. </a:t>
            </a:r>
            <a:r>
              <a:rPr lang="fr" sz="2090"/>
              <a:t>Olivier BARAIS, Examiner</a:t>
            </a:r>
            <a:endParaRPr sz="2090"/>
          </a:p>
          <a:p>
            <a:pPr indent="-321500" lvl="0" marL="457200" rtl="0" algn="l">
              <a:spcBef>
                <a:spcPts val="0"/>
              </a:spcBef>
              <a:spcAft>
                <a:spcPts val="0"/>
              </a:spcAft>
              <a:buSzPct val="100000"/>
              <a:buChar char="●"/>
            </a:pPr>
            <a:r>
              <a:rPr lang="fr" sz="2090"/>
              <a:t>Pr. Remco DIJKMAN, Examiner</a:t>
            </a:r>
            <a:endParaRPr sz="2090"/>
          </a:p>
          <a:p>
            <a:pPr indent="-321500" lvl="0" marL="457200" rtl="0" algn="l">
              <a:spcBef>
                <a:spcPts val="0"/>
              </a:spcBef>
              <a:spcAft>
                <a:spcPts val="0"/>
              </a:spcAft>
              <a:buSzPct val="100000"/>
              <a:buChar char="●"/>
            </a:pPr>
            <a:r>
              <a:rPr lang="fr" sz="2090"/>
              <a:t>Pr. Massimo MECELLA, Reviewer</a:t>
            </a:r>
            <a:endParaRPr sz="2090"/>
          </a:p>
          <a:p>
            <a:pPr indent="-321500" lvl="0" marL="457200" rtl="0" algn="l">
              <a:spcBef>
                <a:spcPts val="0"/>
              </a:spcBef>
              <a:spcAft>
                <a:spcPts val="0"/>
              </a:spcAft>
              <a:buSzPct val="100000"/>
              <a:buChar char="●"/>
            </a:pPr>
            <a:r>
              <a:rPr lang="fr" sz="2090"/>
              <a:t>Pr. Pascal POIZAT, Reviewer</a:t>
            </a:r>
            <a:endParaRPr sz="2090"/>
          </a:p>
          <a:p>
            <a:pPr indent="-321500" lvl="0" marL="457200" rtl="0" algn="l">
              <a:spcBef>
                <a:spcPts val="0"/>
              </a:spcBef>
              <a:spcAft>
                <a:spcPts val="0"/>
              </a:spcAft>
              <a:buSzPct val="100000"/>
              <a:buChar char="●"/>
            </a:pPr>
            <a:r>
              <a:rPr lang="fr" sz="2090"/>
              <a:t>Pr. Claudia RONCANCIO, Examiner</a:t>
            </a:r>
            <a:endParaRPr sz="2090"/>
          </a:p>
          <a:p>
            <a:pPr indent="-321500" lvl="0" marL="457200" rtl="0" algn="l">
              <a:spcBef>
                <a:spcPts val="0"/>
              </a:spcBef>
              <a:spcAft>
                <a:spcPts val="0"/>
              </a:spcAft>
              <a:buSzPct val="100000"/>
              <a:buChar char="●"/>
            </a:pPr>
            <a:r>
              <a:rPr lang="fr" sz="2090"/>
              <a:t>Pr. </a:t>
            </a:r>
            <a:r>
              <a:rPr lang="fr" sz="2090"/>
              <a:t>Gwen SALAÜN, Supervisor</a:t>
            </a:r>
            <a:endParaRPr sz="209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id="150" name="Google Shape;150;p22"/>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51" name="Google Shape;151;p22"/>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52" name="Google Shape;152;p22"/>
          <p:cNvGrpSpPr/>
          <p:nvPr/>
        </p:nvGrpSpPr>
        <p:grpSpPr>
          <a:xfrm>
            <a:off x="3737550" y="885688"/>
            <a:ext cx="1668900" cy="1510050"/>
            <a:chOff x="4235275" y="1411500"/>
            <a:chExt cx="1668900" cy="1510050"/>
          </a:xfrm>
        </p:grpSpPr>
        <p:pic>
          <p:nvPicPr>
            <p:cNvPr id="153" name="Google Shape;153;p22"/>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54" name="Google Shape;154;p22"/>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grpSp>
        <p:nvGrpSpPr>
          <p:cNvPr id="155" name="Google Shape;155;p22"/>
          <p:cNvGrpSpPr/>
          <p:nvPr/>
        </p:nvGrpSpPr>
        <p:grpSpPr>
          <a:xfrm>
            <a:off x="5406450" y="482410"/>
            <a:ext cx="1938900" cy="1573240"/>
            <a:chOff x="5793850" y="912335"/>
            <a:chExt cx="1938900" cy="1573240"/>
          </a:xfrm>
        </p:grpSpPr>
        <p:pic>
          <p:nvPicPr>
            <p:cNvPr id="156" name="Google Shape;156;p22"/>
            <p:cNvPicPr preferRelativeResize="0"/>
            <p:nvPr/>
          </p:nvPicPr>
          <p:blipFill rotWithShape="1">
            <a:blip r:embed="rId6">
              <a:alphaModFix/>
            </a:blip>
            <a:srcRect b="27509" l="0" r="0" t="0"/>
            <a:stretch/>
          </p:blipFill>
          <p:spPr>
            <a:xfrm>
              <a:off x="6183175" y="912335"/>
              <a:ext cx="1160250" cy="1173040"/>
            </a:xfrm>
            <a:prstGeom prst="rect">
              <a:avLst/>
            </a:prstGeom>
            <a:noFill/>
            <a:ln>
              <a:noFill/>
            </a:ln>
          </p:spPr>
        </p:pic>
        <p:sp>
          <p:nvSpPr>
            <p:cNvPr id="157" name="Google Shape;157;p22"/>
            <p:cNvSpPr txBox="1"/>
            <p:nvPr/>
          </p:nvSpPr>
          <p:spPr>
            <a:xfrm>
              <a:off x="5793850" y="2085375"/>
              <a:ext cx="193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Thomas H. Davenport</a:t>
              </a:r>
              <a:endParaRPr/>
            </a:p>
          </p:txBody>
        </p:sp>
      </p:grpSp>
      <p:grpSp>
        <p:nvGrpSpPr>
          <p:cNvPr id="158" name="Google Shape;158;p22"/>
          <p:cNvGrpSpPr/>
          <p:nvPr/>
        </p:nvGrpSpPr>
        <p:grpSpPr>
          <a:xfrm>
            <a:off x="7115700" y="1425789"/>
            <a:ext cx="1668900" cy="1629786"/>
            <a:chOff x="7188050" y="2571739"/>
            <a:chExt cx="1668900" cy="1629786"/>
          </a:xfrm>
        </p:grpSpPr>
        <p:pic>
          <p:nvPicPr>
            <p:cNvPr id="159" name="Google Shape;159;p22"/>
            <p:cNvPicPr preferRelativeResize="0"/>
            <p:nvPr/>
          </p:nvPicPr>
          <p:blipFill rotWithShape="1">
            <a:blip r:embed="rId7">
              <a:alphaModFix/>
            </a:blip>
            <a:srcRect b="19309" l="0" r="0" t="0"/>
            <a:stretch/>
          </p:blipFill>
          <p:spPr>
            <a:xfrm>
              <a:off x="7442375" y="2571739"/>
              <a:ext cx="1160250" cy="1279986"/>
            </a:xfrm>
            <a:prstGeom prst="rect">
              <a:avLst/>
            </a:prstGeom>
            <a:noFill/>
            <a:ln>
              <a:noFill/>
            </a:ln>
          </p:spPr>
        </p:pic>
        <p:sp>
          <p:nvSpPr>
            <p:cNvPr id="160" name="Google Shape;160;p22"/>
            <p:cNvSpPr txBox="1"/>
            <p:nvPr/>
          </p:nvSpPr>
          <p:spPr>
            <a:xfrm>
              <a:off x="7188050" y="38517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Michael Hammer</a:t>
              </a:r>
              <a:endParaRPr>
                <a:solidFill>
                  <a:schemeClr val="dk1"/>
                </a:solidFill>
              </a:endParaRPr>
            </a:p>
          </p:txBody>
        </p:sp>
      </p:grpSp>
      <p:grpSp>
        <p:nvGrpSpPr>
          <p:cNvPr id="161" name="Google Shape;161;p22"/>
          <p:cNvGrpSpPr/>
          <p:nvPr/>
        </p:nvGrpSpPr>
        <p:grpSpPr>
          <a:xfrm>
            <a:off x="4134675" y="2571750"/>
            <a:ext cx="1668900" cy="1641025"/>
            <a:chOff x="4731625" y="2528475"/>
            <a:chExt cx="1668900" cy="1641025"/>
          </a:xfrm>
        </p:grpSpPr>
        <p:pic>
          <p:nvPicPr>
            <p:cNvPr id="162" name="Google Shape;162;p22"/>
            <p:cNvPicPr preferRelativeResize="0"/>
            <p:nvPr/>
          </p:nvPicPr>
          <p:blipFill rotWithShape="1">
            <a:blip r:embed="rId8">
              <a:alphaModFix/>
            </a:blip>
            <a:srcRect b="17227" l="0" r="21303" t="7640"/>
            <a:stretch/>
          </p:blipFill>
          <p:spPr>
            <a:xfrm>
              <a:off x="5025688" y="2528475"/>
              <a:ext cx="1080769" cy="1292999"/>
            </a:xfrm>
            <a:prstGeom prst="rect">
              <a:avLst/>
            </a:prstGeom>
            <a:noFill/>
            <a:ln>
              <a:noFill/>
            </a:ln>
          </p:spPr>
        </p:pic>
        <p:sp>
          <p:nvSpPr>
            <p:cNvPr id="163" name="Google Shape;163;p22"/>
            <p:cNvSpPr txBox="1"/>
            <p:nvPr/>
          </p:nvSpPr>
          <p:spPr>
            <a:xfrm>
              <a:off x="4731625" y="381970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James Champy</a:t>
              </a:r>
              <a:endParaRPr>
                <a:solidFill>
                  <a:schemeClr val="dk1"/>
                </a:solidFill>
              </a:endParaRPr>
            </a:p>
          </p:txBody>
        </p:sp>
      </p:grpSp>
      <p:sp>
        <p:nvSpPr>
          <p:cNvPr id="164" name="Google Shape;164;p22"/>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65" name="Google Shape;165;p22"/>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66" name="Google Shape;166;p22"/>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1" name="Shape 1701"/>
        <p:cNvGrpSpPr/>
        <p:nvPr/>
      </p:nvGrpSpPr>
      <p:grpSpPr>
        <a:xfrm>
          <a:off x="0" y="0"/>
          <a:ext cx="0" cy="0"/>
          <a:chOff x="0" y="0"/>
          <a:chExt cx="0" cy="0"/>
        </a:xfrm>
      </p:grpSpPr>
      <p:sp>
        <p:nvSpPr>
          <p:cNvPr id="1702" name="Google Shape;1702;p112"/>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03" name="Google Shape;1703;p112"/>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04" name="Google Shape;1704;p112"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05" name="Google Shape;1705;p112"/>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6" name="Google Shape;1706;p112"/>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7" name="Google Shape;1707;p112"/>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8" name="Google Shape;1708;p112"/>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9" name="Google Shape;1709;p112"/>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0" name="Google Shape;1710;p11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711" name="Google Shape;1711;p11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5" name="Shape 1715"/>
        <p:cNvGrpSpPr/>
        <p:nvPr/>
      </p:nvGrpSpPr>
      <p:grpSpPr>
        <a:xfrm>
          <a:off x="0" y="0"/>
          <a:ext cx="0" cy="0"/>
          <a:chOff x="0" y="0"/>
          <a:chExt cx="0" cy="0"/>
        </a:xfrm>
      </p:grpSpPr>
      <p:sp>
        <p:nvSpPr>
          <p:cNvPr id="1716" name="Google Shape;1716;p113"/>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17" name="Google Shape;1717;p113"/>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18" name="Google Shape;1718;p113"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19" name="Google Shape;1719;p113"/>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0" name="Google Shape;1720;p113"/>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1" name="Google Shape;1721;p113"/>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2" name="Google Shape;1722;p113"/>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3" name="Google Shape;1723;p113"/>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24" name="Google Shape;1724;p113"/>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725" name="Google Shape;1725;p113"/>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6" name="Google Shape;1726;p11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727" name="Google Shape;1727;p11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1" name="Shape 1731"/>
        <p:cNvGrpSpPr/>
        <p:nvPr/>
      </p:nvGrpSpPr>
      <p:grpSpPr>
        <a:xfrm>
          <a:off x="0" y="0"/>
          <a:ext cx="0" cy="0"/>
          <a:chOff x="0" y="0"/>
          <a:chExt cx="0" cy="0"/>
        </a:xfrm>
      </p:grpSpPr>
      <p:sp>
        <p:nvSpPr>
          <p:cNvPr id="1732" name="Google Shape;1732;p114"/>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33" name="Google Shape;1733;p114"/>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34" name="Google Shape;1734;p114"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35" name="Google Shape;1735;p114"/>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6" name="Google Shape;1736;p114"/>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7" name="Google Shape;1737;p114"/>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8" name="Google Shape;1738;p114"/>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9" name="Google Shape;1739;p114"/>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40" name="Google Shape;1740;p114"/>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741" name="Google Shape;1741;p114"/>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42" name="Google Shape;1742;p114"/>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743" name="Google Shape;1743;p114"/>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4" name="Google Shape;1744;p11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745" name="Google Shape;1745;p11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9" name="Shape 1749"/>
        <p:cNvGrpSpPr/>
        <p:nvPr/>
      </p:nvGrpSpPr>
      <p:grpSpPr>
        <a:xfrm>
          <a:off x="0" y="0"/>
          <a:ext cx="0" cy="0"/>
          <a:chOff x="0" y="0"/>
          <a:chExt cx="0" cy="0"/>
        </a:xfrm>
      </p:grpSpPr>
      <p:sp>
        <p:nvSpPr>
          <p:cNvPr id="1750" name="Google Shape;1750;p115"/>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51" name="Google Shape;1751;p115"/>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52" name="Google Shape;1752;p115"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53" name="Google Shape;1753;p115"/>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4" name="Google Shape;1754;p115"/>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5" name="Google Shape;1755;p115"/>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6" name="Google Shape;1756;p115"/>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7" name="Google Shape;1757;p115"/>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58" name="Google Shape;1758;p115"/>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759" name="Google Shape;1759;p115"/>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60" name="Google Shape;1760;p115"/>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761" name="Google Shape;1761;p115"/>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2" name="Google Shape;1762;p115"/>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3" name="Google Shape;1763;p11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764" name="Google Shape;1764;p11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8" name="Shape 1768"/>
        <p:cNvGrpSpPr/>
        <p:nvPr/>
      </p:nvGrpSpPr>
      <p:grpSpPr>
        <a:xfrm>
          <a:off x="0" y="0"/>
          <a:ext cx="0" cy="0"/>
          <a:chOff x="0" y="0"/>
          <a:chExt cx="0" cy="0"/>
        </a:xfrm>
      </p:grpSpPr>
      <p:sp>
        <p:nvSpPr>
          <p:cNvPr id="1769" name="Google Shape;1769;p116"/>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70" name="Google Shape;1770;p116"/>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71" name="Google Shape;1771;p116"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72" name="Google Shape;1772;p116"/>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3" name="Google Shape;1773;p116"/>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4" name="Google Shape;1774;p116"/>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5" name="Google Shape;1775;p116"/>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6" name="Google Shape;1776;p116"/>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77" name="Google Shape;1777;p116"/>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778" name="Google Shape;1778;p116"/>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79" name="Google Shape;1779;p116"/>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780" name="Google Shape;1780;p116"/>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1" name="Google Shape;1781;p116"/>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2" name="Google Shape;1782;p116"/>
          <p:cNvSpPr/>
          <p:nvPr/>
        </p:nvSpPr>
        <p:spPr>
          <a:xfrm>
            <a:off x="3697150" y="3796825"/>
            <a:ext cx="6336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3" name="Google Shape;1783;p11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784" name="Google Shape;1784;p11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8" name="Shape 1788"/>
        <p:cNvGrpSpPr/>
        <p:nvPr/>
      </p:nvGrpSpPr>
      <p:grpSpPr>
        <a:xfrm>
          <a:off x="0" y="0"/>
          <a:ext cx="0" cy="0"/>
          <a:chOff x="0" y="0"/>
          <a:chExt cx="0" cy="0"/>
        </a:xfrm>
      </p:grpSpPr>
      <p:sp>
        <p:nvSpPr>
          <p:cNvPr id="1789" name="Google Shape;1789;p117"/>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790" name="Google Shape;1790;p117"/>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791" name="Google Shape;1791;p117"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792" name="Google Shape;1792;p117"/>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3" name="Google Shape;1793;p117"/>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4" name="Google Shape;1794;p117"/>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5" name="Google Shape;1795;p117"/>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6" name="Google Shape;1796;p117"/>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97" name="Google Shape;1797;p117"/>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798" name="Google Shape;1798;p117"/>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99" name="Google Shape;1799;p117"/>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800" name="Google Shape;1800;p117"/>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1" name="Google Shape;1801;p117"/>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2" name="Google Shape;1802;p117"/>
          <p:cNvSpPr/>
          <p:nvPr/>
        </p:nvSpPr>
        <p:spPr>
          <a:xfrm>
            <a:off x="3697150" y="3796825"/>
            <a:ext cx="6336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3" name="Google Shape;1803;p117"/>
          <p:cNvSpPr/>
          <p:nvPr/>
        </p:nvSpPr>
        <p:spPr>
          <a:xfrm>
            <a:off x="4810800" y="3796825"/>
            <a:ext cx="2529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4" name="Google Shape;1804;p11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805" name="Google Shape;1805;p11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9" name="Shape 1809"/>
        <p:cNvGrpSpPr/>
        <p:nvPr/>
      </p:nvGrpSpPr>
      <p:grpSpPr>
        <a:xfrm>
          <a:off x="0" y="0"/>
          <a:ext cx="0" cy="0"/>
          <a:chOff x="0" y="0"/>
          <a:chExt cx="0" cy="0"/>
        </a:xfrm>
      </p:grpSpPr>
      <p:sp>
        <p:nvSpPr>
          <p:cNvPr id="1810" name="Google Shape;1810;p118"/>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811" name="Google Shape;1811;p118"/>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812" name="Google Shape;1812;p118"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813" name="Google Shape;1813;p118"/>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4" name="Google Shape;1814;p118"/>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5" name="Google Shape;1815;p118"/>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6" name="Google Shape;1816;p118"/>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7" name="Google Shape;1817;p118"/>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18" name="Google Shape;1818;p118"/>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819" name="Google Shape;1819;p118"/>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20" name="Google Shape;1820;p118"/>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821" name="Google Shape;1821;p118"/>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2" name="Google Shape;1822;p118"/>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3" name="Google Shape;1823;p118"/>
          <p:cNvSpPr/>
          <p:nvPr/>
        </p:nvSpPr>
        <p:spPr>
          <a:xfrm>
            <a:off x="3697150" y="3796825"/>
            <a:ext cx="6336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4" name="Google Shape;1824;p118"/>
          <p:cNvSpPr/>
          <p:nvPr/>
        </p:nvSpPr>
        <p:spPr>
          <a:xfrm>
            <a:off x="4810800" y="3796825"/>
            <a:ext cx="2529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5" name="Google Shape;1825;p118"/>
          <p:cNvSpPr/>
          <p:nvPr/>
        </p:nvSpPr>
        <p:spPr>
          <a:xfrm>
            <a:off x="5543750" y="3796825"/>
            <a:ext cx="10254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6" name="Google Shape;1826;p11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827" name="Google Shape;1827;p11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1" name="Shape 1831"/>
        <p:cNvGrpSpPr/>
        <p:nvPr/>
      </p:nvGrpSpPr>
      <p:grpSpPr>
        <a:xfrm>
          <a:off x="0" y="0"/>
          <a:ext cx="0" cy="0"/>
          <a:chOff x="0" y="0"/>
          <a:chExt cx="0" cy="0"/>
        </a:xfrm>
      </p:grpSpPr>
      <p:sp>
        <p:nvSpPr>
          <p:cNvPr id="1832" name="Google Shape;1832;p119"/>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833" name="Google Shape;1833;p119"/>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834" name="Google Shape;1834;p119"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835" name="Google Shape;1835;p119"/>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6" name="Google Shape;1836;p119"/>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7" name="Google Shape;1837;p119"/>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8" name="Google Shape;1838;p119"/>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9" name="Google Shape;1839;p119"/>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40" name="Google Shape;1840;p119"/>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841" name="Google Shape;1841;p119"/>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42" name="Google Shape;1842;p119"/>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843" name="Google Shape;1843;p119"/>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4" name="Google Shape;1844;p119"/>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5" name="Google Shape;1845;p119"/>
          <p:cNvSpPr/>
          <p:nvPr/>
        </p:nvSpPr>
        <p:spPr>
          <a:xfrm>
            <a:off x="3697150" y="3796825"/>
            <a:ext cx="6336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6" name="Google Shape;1846;p119"/>
          <p:cNvSpPr/>
          <p:nvPr/>
        </p:nvSpPr>
        <p:spPr>
          <a:xfrm>
            <a:off x="4810800" y="3796825"/>
            <a:ext cx="2529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7" name="Google Shape;1847;p119"/>
          <p:cNvSpPr/>
          <p:nvPr/>
        </p:nvSpPr>
        <p:spPr>
          <a:xfrm>
            <a:off x="5543750" y="3796825"/>
            <a:ext cx="10254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48" name="Google Shape;1848;p119"/>
          <p:cNvCxnSpPr/>
          <p:nvPr/>
        </p:nvCxnSpPr>
        <p:spPr>
          <a:xfrm rot="10800000">
            <a:off x="3304775" y="1765550"/>
            <a:ext cx="3497700" cy="1945500"/>
          </a:xfrm>
          <a:prstGeom prst="bentConnector3">
            <a:avLst>
              <a:gd fmla="val 0" name="adj1"/>
            </a:avLst>
          </a:prstGeom>
          <a:noFill/>
          <a:ln cap="flat" cmpd="sng" w="76200">
            <a:solidFill>
              <a:schemeClr val="accent1"/>
            </a:solidFill>
            <a:prstDash val="solid"/>
            <a:round/>
            <a:headEnd len="med" w="med" type="none"/>
            <a:tailEnd len="med" w="med" type="none"/>
          </a:ln>
        </p:spPr>
      </p:cxnSp>
      <p:sp>
        <p:nvSpPr>
          <p:cNvPr id="1849" name="Google Shape;1849;p119"/>
          <p:cNvSpPr/>
          <p:nvPr/>
        </p:nvSpPr>
        <p:spPr>
          <a:xfrm rot="5395103">
            <a:off x="3111091" y="1879200"/>
            <a:ext cx="4212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0" name="Google Shape;1850;p11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851" name="Google Shape;1851;p11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5" name="Shape 1855"/>
        <p:cNvGrpSpPr/>
        <p:nvPr/>
      </p:nvGrpSpPr>
      <p:grpSpPr>
        <a:xfrm>
          <a:off x="0" y="0"/>
          <a:ext cx="0" cy="0"/>
          <a:chOff x="0" y="0"/>
          <a:chExt cx="0" cy="0"/>
        </a:xfrm>
      </p:grpSpPr>
      <p:sp>
        <p:nvSpPr>
          <p:cNvPr id="1856" name="Google Shape;1856;p120"/>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857" name="Google Shape;1857;p120"/>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858" name="Google Shape;1858;p120"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859" name="Google Shape;1859;p120"/>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0" name="Google Shape;1860;p120"/>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1" name="Google Shape;1861;p120"/>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2" name="Google Shape;1862;p120"/>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3" name="Google Shape;1863;p120"/>
          <p:cNvSpPr/>
          <p:nvPr/>
        </p:nvSpPr>
        <p:spPr>
          <a:xfrm>
            <a:off x="4617400" y="1952150"/>
            <a:ext cx="7860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64" name="Google Shape;1864;p120"/>
          <p:cNvCxnSpPr/>
          <p:nvPr/>
        </p:nvCxnSpPr>
        <p:spPr>
          <a:xfrm flipH="1">
            <a:off x="3811000" y="2025425"/>
            <a:ext cx="2078700" cy="799500"/>
          </a:xfrm>
          <a:prstGeom prst="bentConnector3">
            <a:avLst>
              <a:gd fmla="val -24680" name="adj1"/>
            </a:avLst>
          </a:prstGeom>
          <a:noFill/>
          <a:ln cap="flat" cmpd="sng" w="76200">
            <a:solidFill>
              <a:schemeClr val="accent1"/>
            </a:solidFill>
            <a:prstDash val="solid"/>
            <a:round/>
            <a:headEnd len="med" w="med" type="none"/>
            <a:tailEnd len="med" w="med" type="none"/>
          </a:ln>
        </p:spPr>
      </p:cxnSp>
      <p:sp>
        <p:nvSpPr>
          <p:cNvPr id="1865" name="Google Shape;1865;p120"/>
          <p:cNvSpPr/>
          <p:nvPr/>
        </p:nvSpPr>
        <p:spPr>
          <a:xfrm rot="-5400000">
            <a:off x="3705725" y="27635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66" name="Google Shape;1866;p120"/>
          <p:cNvCxnSpPr/>
          <p:nvPr/>
        </p:nvCxnSpPr>
        <p:spPr>
          <a:xfrm flipH="1">
            <a:off x="2385175" y="2836300"/>
            <a:ext cx="859500" cy="821400"/>
          </a:xfrm>
          <a:prstGeom prst="bentConnector3">
            <a:avLst>
              <a:gd fmla="val 100774" name="adj1"/>
            </a:avLst>
          </a:prstGeom>
          <a:noFill/>
          <a:ln cap="flat" cmpd="sng" w="76200">
            <a:solidFill>
              <a:schemeClr val="accent1"/>
            </a:solidFill>
            <a:prstDash val="solid"/>
            <a:round/>
            <a:headEnd len="med" w="med" type="none"/>
            <a:tailEnd len="med" w="med" type="none"/>
          </a:ln>
        </p:spPr>
      </p:cxnSp>
      <p:sp>
        <p:nvSpPr>
          <p:cNvPr id="1867" name="Google Shape;1867;p120"/>
          <p:cNvSpPr/>
          <p:nvPr/>
        </p:nvSpPr>
        <p:spPr>
          <a:xfrm rot="10800000">
            <a:off x="2279075" y="3642150"/>
            <a:ext cx="213300" cy="1227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8" name="Google Shape;1868;p120"/>
          <p:cNvSpPr/>
          <p:nvPr/>
        </p:nvSpPr>
        <p:spPr>
          <a:xfrm>
            <a:off x="2645300" y="379682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9" name="Google Shape;1869;p120"/>
          <p:cNvSpPr/>
          <p:nvPr/>
        </p:nvSpPr>
        <p:spPr>
          <a:xfrm>
            <a:off x="3697150" y="3796825"/>
            <a:ext cx="6336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0" name="Google Shape;1870;p120"/>
          <p:cNvSpPr/>
          <p:nvPr/>
        </p:nvSpPr>
        <p:spPr>
          <a:xfrm>
            <a:off x="4810800" y="3796825"/>
            <a:ext cx="2529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1" name="Google Shape;1871;p120"/>
          <p:cNvSpPr/>
          <p:nvPr/>
        </p:nvSpPr>
        <p:spPr>
          <a:xfrm>
            <a:off x="5543750" y="3796825"/>
            <a:ext cx="10254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72" name="Google Shape;1872;p120"/>
          <p:cNvCxnSpPr/>
          <p:nvPr/>
        </p:nvCxnSpPr>
        <p:spPr>
          <a:xfrm rot="10800000">
            <a:off x="3304775" y="1765550"/>
            <a:ext cx="3497700" cy="1945500"/>
          </a:xfrm>
          <a:prstGeom prst="bentConnector3">
            <a:avLst>
              <a:gd fmla="val 0" name="adj1"/>
            </a:avLst>
          </a:prstGeom>
          <a:noFill/>
          <a:ln cap="flat" cmpd="sng" w="76200">
            <a:solidFill>
              <a:schemeClr val="accent1"/>
            </a:solidFill>
            <a:prstDash val="solid"/>
            <a:round/>
            <a:headEnd len="med" w="med" type="none"/>
            <a:tailEnd len="med" w="med" type="none"/>
          </a:ln>
        </p:spPr>
      </p:cxnSp>
      <p:sp>
        <p:nvSpPr>
          <p:cNvPr id="1873" name="Google Shape;1873;p120"/>
          <p:cNvSpPr/>
          <p:nvPr/>
        </p:nvSpPr>
        <p:spPr>
          <a:xfrm rot="5395103">
            <a:off x="3111091" y="1879200"/>
            <a:ext cx="4212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4" name="Google Shape;1874;p120"/>
          <p:cNvSpPr/>
          <p:nvPr/>
        </p:nvSpPr>
        <p:spPr>
          <a:xfrm rot="1651153">
            <a:off x="3550577" y="2376063"/>
            <a:ext cx="572021" cy="133381"/>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5" name="Google Shape;1875;p120"/>
          <p:cNvSpPr/>
          <p:nvPr/>
        </p:nvSpPr>
        <p:spPr>
          <a:xfrm>
            <a:off x="4128625" y="2409800"/>
            <a:ext cx="443400" cy="2574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6" name="Google Shape;1876;p12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877" name="Google Shape;1877;p12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1" name="Shape 1881"/>
        <p:cNvGrpSpPr/>
        <p:nvPr/>
      </p:nvGrpSpPr>
      <p:grpSpPr>
        <a:xfrm>
          <a:off x="0" y="0"/>
          <a:ext cx="0" cy="0"/>
          <a:chOff x="0" y="0"/>
          <a:chExt cx="0" cy="0"/>
        </a:xfrm>
      </p:grpSpPr>
      <p:sp>
        <p:nvSpPr>
          <p:cNvPr id="1882" name="Google Shape;1882;p121"/>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 </a:t>
            </a:r>
            <a:r>
              <a:rPr b="1" lang="fr" sz="1800">
                <a:solidFill>
                  <a:srgbClr val="FF0000"/>
                </a:solidFill>
              </a:rPr>
              <a:t>weaker</a:t>
            </a:r>
            <a:r>
              <a:rPr lang="fr" sz="1800">
                <a:solidFill>
                  <a:schemeClr val="dk1"/>
                </a:solidFill>
              </a:rPr>
              <a:t> definition of </a:t>
            </a:r>
            <a:r>
              <a:rPr b="1" lang="fr" sz="1800">
                <a:solidFill>
                  <a:srgbClr val="FF0000"/>
                </a:solidFill>
              </a:rPr>
              <a:t>mutual</a:t>
            </a:r>
            <a:r>
              <a:rPr lang="fr" sz="1800">
                <a:solidFill>
                  <a:schemeClr val="dk1"/>
                </a:solidFill>
              </a:rPr>
              <a:t> </a:t>
            </a:r>
            <a:r>
              <a:rPr b="1" lang="fr" sz="1800">
                <a:solidFill>
                  <a:srgbClr val="FF0000"/>
                </a:solidFill>
              </a:rPr>
              <a:t>exclusion</a:t>
            </a:r>
            <a:r>
              <a:rPr lang="fr" sz="1800">
                <a:solidFill>
                  <a:schemeClr val="dk1"/>
                </a:solidFill>
              </a:rPr>
              <a:t> consists in considering only the </a:t>
            </a:r>
            <a:r>
              <a:rPr b="1" lang="fr" sz="1800">
                <a:solidFill>
                  <a:srgbClr val="FF0000"/>
                </a:solidFill>
              </a:rPr>
              <a:t>acyclic paths</a:t>
            </a:r>
            <a:r>
              <a:rPr lang="fr" sz="1800">
                <a:solidFill>
                  <a:schemeClr val="dk1"/>
                </a:solidFill>
              </a:rPr>
              <a:t> of the process, instead of all the paths.</a:t>
            </a:r>
            <a:endParaRPr sz="1800">
              <a:solidFill>
                <a:schemeClr val="dk1"/>
              </a:solidFill>
            </a:endParaRPr>
          </a:p>
        </p:txBody>
      </p:sp>
      <p:sp>
        <p:nvSpPr>
          <p:cNvPr id="1883" name="Google Shape;1883;p12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884" name="Google Shape;1884;p12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32</a:t>
            </a:r>
            <a:endParaRPr>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pic>
        <p:nvPicPr>
          <p:cNvPr id="171" name="Google Shape;171;p23"/>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72" name="Google Shape;172;p23"/>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73" name="Google Shape;173;p23"/>
          <p:cNvGrpSpPr/>
          <p:nvPr/>
        </p:nvGrpSpPr>
        <p:grpSpPr>
          <a:xfrm>
            <a:off x="3737550" y="885688"/>
            <a:ext cx="1668900" cy="1510050"/>
            <a:chOff x="4235275" y="1411500"/>
            <a:chExt cx="1668900" cy="1510050"/>
          </a:xfrm>
        </p:grpSpPr>
        <p:pic>
          <p:nvPicPr>
            <p:cNvPr id="174" name="Google Shape;174;p23"/>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75" name="Google Shape;175;p23"/>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grpSp>
        <p:nvGrpSpPr>
          <p:cNvPr id="176" name="Google Shape;176;p23"/>
          <p:cNvGrpSpPr/>
          <p:nvPr/>
        </p:nvGrpSpPr>
        <p:grpSpPr>
          <a:xfrm>
            <a:off x="5406450" y="482410"/>
            <a:ext cx="1938900" cy="1573240"/>
            <a:chOff x="5793850" y="912335"/>
            <a:chExt cx="1938900" cy="1573240"/>
          </a:xfrm>
        </p:grpSpPr>
        <p:pic>
          <p:nvPicPr>
            <p:cNvPr id="177" name="Google Shape;177;p23"/>
            <p:cNvPicPr preferRelativeResize="0"/>
            <p:nvPr/>
          </p:nvPicPr>
          <p:blipFill rotWithShape="1">
            <a:blip r:embed="rId6">
              <a:alphaModFix/>
            </a:blip>
            <a:srcRect b="27509" l="0" r="0" t="0"/>
            <a:stretch/>
          </p:blipFill>
          <p:spPr>
            <a:xfrm>
              <a:off x="6183175" y="912335"/>
              <a:ext cx="1160250" cy="1173040"/>
            </a:xfrm>
            <a:prstGeom prst="rect">
              <a:avLst/>
            </a:prstGeom>
            <a:noFill/>
            <a:ln>
              <a:noFill/>
            </a:ln>
          </p:spPr>
        </p:pic>
        <p:sp>
          <p:nvSpPr>
            <p:cNvPr id="178" name="Google Shape;178;p23"/>
            <p:cNvSpPr txBox="1"/>
            <p:nvPr/>
          </p:nvSpPr>
          <p:spPr>
            <a:xfrm>
              <a:off x="5793850" y="2085375"/>
              <a:ext cx="193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Thomas H. Davenport</a:t>
              </a:r>
              <a:endParaRPr/>
            </a:p>
          </p:txBody>
        </p:sp>
      </p:grpSp>
      <p:grpSp>
        <p:nvGrpSpPr>
          <p:cNvPr id="179" name="Google Shape;179;p23"/>
          <p:cNvGrpSpPr/>
          <p:nvPr/>
        </p:nvGrpSpPr>
        <p:grpSpPr>
          <a:xfrm>
            <a:off x="7115700" y="1425789"/>
            <a:ext cx="1668900" cy="1629786"/>
            <a:chOff x="7188050" y="2571739"/>
            <a:chExt cx="1668900" cy="1629786"/>
          </a:xfrm>
        </p:grpSpPr>
        <p:pic>
          <p:nvPicPr>
            <p:cNvPr id="180" name="Google Shape;180;p23"/>
            <p:cNvPicPr preferRelativeResize="0"/>
            <p:nvPr/>
          </p:nvPicPr>
          <p:blipFill rotWithShape="1">
            <a:blip r:embed="rId7">
              <a:alphaModFix/>
            </a:blip>
            <a:srcRect b="19309" l="0" r="0" t="0"/>
            <a:stretch/>
          </p:blipFill>
          <p:spPr>
            <a:xfrm>
              <a:off x="7442375" y="2571739"/>
              <a:ext cx="1160250" cy="1279986"/>
            </a:xfrm>
            <a:prstGeom prst="rect">
              <a:avLst/>
            </a:prstGeom>
            <a:noFill/>
            <a:ln>
              <a:noFill/>
            </a:ln>
          </p:spPr>
        </p:pic>
        <p:sp>
          <p:nvSpPr>
            <p:cNvPr id="181" name="Google Shape;181;p23"/>
            <p:cNvSpPr txBox="1"/>
            <p:nvPr/>
          </p:nvSpPr>
          <p:spPr>
            <a:xfrm>
              <a:off x="7188050" y="38517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Michael Hammer</a:t>
              </a:r>
              <a:endParaRPr>
                <a:solidFill>
                  <a:schemeClr val="dk1"/>
                </a:solidFill>
              </a:endParaRPr>
            </a:p>
          </p:txBody>
        </p:sp>
      </p:grpSp>
      <p:grpSp>
        <p:nvGrpSpPr>
          <p:cNvPr id="182" name="Google Shape;182;p23"/>
          <p:cNvGrpSpPr/>
          <p:nvPr/>
        </p:nvGrpSpPr>
        <p:grpSpPr>
          <a:xfrm>
            <a:off x="4134675" y="2571750"/>
            <a:ext cx="1668900" cy="1641025"/>
            <a:chOff x="4731625" y="2528475"/>
            <a:chExt cx="1668900" cy="1641025"/>
          </a:xfrm>
        </p:grpSpPr>
        <p:pic>
          <p:nvPicPr>
            <p:cNvPr id="183" name="Google Shape;183;p23"/>
            <p:cNvPicPr preferRelativeResize="0"/>
            <p:nvPr/>
          </p:nvPicPr>
          <p:blipFill rotWithShape="1">
            <a:blip r:embed="rId8">
              <a:alphaModFix/>
            </a:blip>
            <a:srcRect b="17227" l="0" r="21303" t="7640"/>
            <a:stretch/>
          </p:blipFill>
          <p:spPr>
            <a:xfrm>
              <a:off x="5025688" y="2528475"/>
              <a:ext cx="1080769" cy="1292999"/>
            </a:xfrm>
            <a:prstGeom prst="rect">
              <a:avLst/>
            </a:prstGeom>
            <a:noFill/>
            <a:ln>
              <a:noFill/>
            </a:ln>
          </p:spPr>
        </p:pic>
        <p:sp>
          <p:nvSpPr>
            <p:cNvPr id="184" name="Google Shape;184;p23"/>
            <p:cNvSpPr txBox="1"/>
            <p:nvPr/>
          </p:nvSpPr>
          <p:spPr>
            <a:xfrm>
              <a:off x="4731625" y="381970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James Champy</a:t>
              </a:r>
              <a:endParaRPr>
                <a:solidFill>
                  <a:schemeClr val="dk1"/>
                </a:solidFill>
              </a:endParaRPr>
            </a:p>
          </p:txBody>
        </p:sp>
      </p:grpSp>
      <p:grpSp>
        <p:nvGrpSpPr>
          <p:cNvPr id="185" name="Google Shape;185;p23"/>
          <p:cNvGrpSpPr/>
          <p:nvPr/>
        </p:nvGrpSpPr>
        <p:grpSpPr>
          <a:xfrm>
            <a:off x="5774275" y="2998300"/>
            <a:ext cx="1668900" cy="1642800"/>
            <a:chOff x="6518225" y="3044325"/>
            <a:chExt cx="1668900" cy="1642800"/>
          </a:xfrm>
        </p:grpSpPr>
        <p:pic>
          <p:nvPicPr>
            <p:cNvPr id="186" name="Google Shape;186;p23"/>
            <p:cNvPicPr preferRelativeResize="0"/>
            <p:nvPr/>
          </p:nvPicPr>
          <p:blipFill>
            <a:blip r:embed="rId9">
              <a:alphaModFix/>
            </a:blip>
            <a:stretch>
              <a:fillRect/>
            </a:stretch>
          </p:blipFill>
          <p:spPr>
            <a:xfrm>
              <a:off x="6868226" y="3044325"/>
              <a:ext cx="968889" cy="1293000"/>
            </a:xfrm>
            <a:prstGeom prst="rect">
              <a:avLst/>
            </a:prstGeom>
            <a:noFill/>
            <a:ln>
              <a:noFill/>
            </a:ln>
          </p:spPr>
        </p:pic>
        <p:sp>
          <p:nvSpPr>
            <p:cNvPr id="187" name="Google Shape;187;p23"/>
            <p:cNvSpPr txBox="1"/>
            <p:nvPr/>
          </p:nvSpPr>
          <p:spPr>
            <a:xfrm>
              <a:off x="6518225" y="43373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Alan P. Brache</a:t>
              </a:r>
              <a:endParaRPr>
                <a:solidFill>
                  <a:schemeClr val="dk1"/>
                </a:solidFill>
              </a:endParaRPr>
            </a:p>
          </p:txBody>
        </p:sp>
      </p:grpSp>
      <p:sp>
        <p:nvSpPr>
          <p:cNvPr id="188" name="Google Shape;188;p23"/>
          <p:cNvSpPr txBox="1"/>
          <p:nvPr/>
        </p:nvSpPr>
        <p:spPr>
          <a:xfrm>
            <a:off x="7345350" y="3644800"/>
            <a:ext cx="14460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and others</a:t>
            </a:r>
            <a:endParaRPr sz="1800">
              <a:solidFill>
                <a:schemeClr val="dk1"/>
              </a:solidFill>
            </a:endParaRPr>
          </a:p>
        </p:txBody>
      </p:sp>
      <p:sp>
        <p:nvSpPr>
          <p:cNvPr id="189" name="Google Shape;189;p23"/>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90" name="Google Shape;190;p23"/>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91" name="Google Shape;191;p23"/>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8" name="Shape 1888"/>
        <p:cNvGrpSpPr/>
        <p:nvPr/>
      </p:nvGrpSpPr>
      <p:grpSpPr>
        <a:xfrm>
          <a:off x="0" y="0"/>
          <a:ext cx="0" cy="0"/>
          <a:chOff x="0" y="0"/>
          <a:chExt cx="0" cy="0"/>
        </a:xfrm>
      </p:grpSpPr>
      <p:sp>
        <p:nvSpPr>
          <p:cNvPr id="1889" name="Google Shape;1889;p122"/>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 </a:t>
            </a:r>
            <a:r>
              <a:rPr b="1" lang="fr" sz="1800">
                <a:solidFill>
                  <a:srgbClr val="FF0000"/>
                </a:solidFill>
              </a:rPr>
              <a:t>weaker</a:t>
            </a:r>
            <a:r>
              <a:rPr lang="fr" sz="1800">
                <a:solidFill>
                  <a:schemeClr val="dk1"/>
                </a:solidFill>
              </a:rPr>
              <a:t> definition of </a:t>
            </a:r>
            <a:r>
              <a:rPr b="1" lang="fr" sz="1800">
                <a:solidFill>
                  <a:srgbClr val="FF0000"/>
                </a:solidFill>
              </a:rPr>
              <a:t>mutual</a:t>
            </a:r>
            <a:r>
              <a:rPr lang="fr" sz="1800">
                <a:solidFill>
                  <a:schemeClr val="dk1"/>
                </a:solidFill>
              </a:rPr>
              <a:t> </a:t>
            </a:r>
            <a:r>
              <a:rPr b="1" lang="fr" sz="1800">
                <a:solidFill>
                  <a:srgbClr val="FF0000"/>
                </a:solidFill>
              </a:rPr>
              <a:t>exclusion</a:t>
            </a:r>
            <a:r>
              <a:rPr lang="fr" sz="1800">
                <a:solidFill>
                  <a:schemeClr val="dk1"/>
                </a:solidFill>
              </a:rPr>
              <a:t> consists in considering only the </a:t>
            </a:r>
            <a:r>
              <a:rPr b="1" lang="fr" sz="1800">
                <a:solidFill>
                  <a:srgbClr val="FF0000"/>
                </a:solidFill>
              </a:rPr>
              <a:t>acyclic paths</a:t>
            </a:r>
            <a:r>
              <a:rPr lang="fr" sz="1800">
                <a:solidFill>
                  <a:schemeClr val="dk1"/>
                </a:solidFill>
              </a:rPr>
              <a:t> of the process, instead of all the paths.</a:t>
            </a:r>
            <a:endParaRPr sz="1800">
              <a:solidFill>
                <a:schemeClr val="dk1"/>
              </a:solidFill>
            </a:endParaRPr>
          </a:p>
        </p:txBody>
      </p:sp>
      <p:pic>
        <p:nvPicPr>
          <p:cNvPr id="1890" name="Google Shape;1890;p122" title="bpmn.png"/>
          <p:cNvPicPr preferRelativeResize="0"/>
          <p:nvPr/>
        </p:nvPicPr>
        <p:blipFill>
          <a:blip r:embed="rId4">
            <a:alphaModFix/>
          </a:blip>
          <a:stretch>
            <a:fillRect/>
          </a:stretch>
        </p:blipFill>
        <p:spPr>
          <a:xfrm>
            <a:off x="778425" y="1211400"/>
            <a:ext cx="7587125" cy="3371600"/>
          </a:xfrm>
          <a:prstGeom prst="rect">
            <a:avLst/>
          </a:prstGeom>
          <a:noFill/>
          <a:ln>
            <a:noFill/>
          </a:ln>
        </p:spPr>
      </p:pic>
      <p:cxnSp>
        <p:nvCxnSpPr>
          <p:cNvPr id="1891" name="Google Shape;1891;p122"/>
          <p:cNvCxnSpPr/>
          <p:nvPr/>
        </p:nvCxnSpPr>
        <p:spPr>
          <a:xfrm>
            <a:off x="2338550" y="1107725"/>
            <a:ext cx="5079300" cy="1561500"/>
          </a:xfrm>
          <a:prstGeom prst="bentConnector3">
            <a:avLst>
              <a:gd fmla="val 99606" name="adj1"/>
            </a:avLst>
          </a:prstGeom>
          <a:noFill/>
          <a:ln cap="flat" cmpd="sng" w="19050">
            <a:solidFill>
              <a:srgbClr val="CCCCCC"/>
            </a:solidFill>
            <a:prstDash val="dash"/>
            <a:round/>
            <a:headEnd len="med" w="med" type="none"/>
            <a:tailEnd len="med" w="med" type="none"/>
          </a:ln>
        </p:spPr>
      </p:cxnSp>
      <p:cxnSp>
        <p:nvCxnSpPr>
          <p:cNvPr id="1892" name="Google Shape;1892;p122"/>
          <p:cNvCxnSpPr/>
          <p:nvPr/>
        </p:nvCxnSpPr>
        <p:spPr>
          <a:xfrm>
            <a:off x="2319100" y="1114200"/>
            <a:ext cx="0" cy="421200"/>
          </a:xfrm>
          <a:prstGeom prst="straightConnector1">
            <a:avLst/>
          </a:prstGeom>
          <a:noFill/>
          <a:ln cap="flat" cmpd="sng" w="19050">
            <a:solidFill>
              <a:srgbClr val="CCCCCC"/>
            </a:solidFill>
            <a:prstDash val="dash"/>
            <a:round/>
            <a:headEnd len="med" w="med" type="none"/>
            <a:tailEnd len="med" w="med" type="none"/>
          </a:ln>
        </p:spPr>
      </p:cxnSp>
      <p:sp>
        <p:nvSpPr>
          <p:cNvPr id="1893" name="Google Shape;1893;p122"/>
          <p:cNvSpPr/>
          <p:nvPr/>
        </p:nvSpPr>
        <p:spPr>
          <a:xfrm rot="10800000">
            <a:off x="2286700" y="153540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94" name="Google Shape;1894;p122"/>
          <p:cNvCxnSpPr/>
          <p:nvPr/>
        </p:nvCxnSpPr>
        <p:spPr>
          <a:xfrm>
            <a:off x="3271375" y="2941000"/>
            <a:ext cx="2921700" cy="155400"/>
          </a:xfrm>
          <a:prstGeom prst="bentConnector3">
            <a:avLst>
              <a:gd fmla="val 100216" name="adj1"/>
            </a:avLst>
          </a:prstGeom>
          <a:noFill/>
          <a:ln cap="flat" cmpd="sng" w="19050">
            <a:solidFill>
              <a:srgbClr val="CCCCCC"/>
            </a:solidFill>
            <a:prstDash val="dash"/>
            <a:round/>
            <a:headEnd len="med" w="med" type="none"/>
            <a:tailEnd len="med" w="med" type="none"/>
          </a:ln>
        </p:spPr>
      </p:cxnSp>
      <p:sp>
        <p:nvSpPr>
          <p:cNvPr id="1895" name="Google Shape;1895;p122"/>
          <p:cNvSpPr/>
          <p:nvPr/>
        </p:nvSpPr>
        <p:spPr>
          <a:xfrm rot="-8100000">
            <a:off x="2484390" y="3621083"/>
            <a:ext cx="64912" cy="39032"/>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96" name="Google Shape;1896;p122"/>
          <p:cNvCxnSpPr>
            <a:endCxn id="1895" idx="3"/>
          </p:cNvCxnSpPr>
          <p:nvPr/>
        </p:nvCxnSpPr>
        <p:spPr>
          <a:xfrm flipH="1">
            <a:off x="2530647" y="2928099"/>
            <a:ext cx="740700" cy="698700"/>
          </a:xfrm>
          <a:prstGeom prst="straightConnector1">
            <a:avLst/>
          </a:prstGeom>
          <a:noFill/>
          <a:ln cap="flat" cmpd="sng" w="19050">
            <a:solidFill>
              <a:srgbClr val="CCCCCC"/>
            </a:solidFill>
            <a:prstDash val="dash"/>
            <a:round/>
            <a:headEnd len="med" w="med" type="none"/>
            <a:tailEnd len="med" w="med" type="none"/>
          </a:ln>
        </p:spPr>
      </p:cxnSp>
      <p:cxnSp>
        <p:nvCxnSpPr>
          <p:cNvPr id="1897" name="Google Shape;1897;p122"/>
          <p:cNvCxnSpPr/>
          <p:nvPr/>
        </p:nvCxnSpPr>
        <p:spPr>
          <a:xfrm flipH="1" rot="10800000">
            <a:off x="2429200" y="2728388"/>
            <a:ext cx="4171800" cy="816300"/>
          </a:xfrm>
          <a:prstGeom prst="bentConnector3">
            <a:avLst>
              <a:gd fmla="val 155" name="adj1"/>
            </a:avLst>
          </a:prstGeom>
          <a:noFill/>
          <a:ln cap="flat" cmpd="sng" w="19050">
            <a:solidFill>
              <a:srgbClr val="CCCCCC"/>
            </a:solidFill>
            <a:prstDash val="dash"/>
            <a:round/>
            <a:headEnd len="med" w="med" type="none"/>
            <a:tailEnd len="med" w="med" type="none"/>
          </a:ln>
        </p:spPr>
      </p:cxnSp>
      <p:cxnSp>
        <p:nvCxnSpPr>
          <p:cNvPr id="1898" name="Google Shape;1898;p122"/>
          <p:cNvCxnSpPr/>
          <p:nvPr/>
        </p:nvCxnSpPr>
        <p:spPr>
          <a:xfrm flipH="1">
            <a:off x="6245900" y="3336150"/>
            <a:ext cx="368100" cy="341100"/>
          </a:xfrm>
          <a:prstGeom prst="straightConnector1">
            <a:avLst/>
          </a:prstGeom>
          <a:noFill/>
          <a:ln cap="flat" cmpd="sng" w="19050">
            <a:solidFill>
              <a:srgbClr val="CCCCCC"/>
            </a:solidFill>
            <a:prstDash val="dash"/>
            <a:round/>
            <a:headEnd len="med" w="med" type="none"/>
            <a:tailEnd len="med" w="med" type="none"/>
          </a:ln>
        </p:spPr>
      </p:cxnSp>
      <p:cxnSp>
        <p:nvCxnSpPr>
          <p:cNvPr id="1899" name="Google Shape;1899;p122"/>
          <p:cNvCxnSpPr/>
          <p:nvPr/>
        </p:nvCxnSpPr>
        <p:spPr>
          <a:xfrm flipH="1">
            <a:off x="6620600" y="2742850"/>
            <a:ext cx="1800" cy="599700"/>
          </a:xfrm>
          <a:prstGeom prst="straightConnector1">
            <a:avLst/>
          </a:prstGeom>
          <a:noFill/>
          <a:ln cap="flat" cmpd="sng" w="19050">
            <a:solidFill>
              <a:srgbClr val="CCCCCC"/>
            </a:solidFill>
            <a:prstDash val="dash"/>
            <a:round/>
            <a:headEnd len="med" w="med" type="none"/>
            <a:tailEnd len="med" w="med" type="none"/>
          </a:ln>
        </p:spPr>
      </p:cxnSp>
      <p:sp>
        <p:nvSpPr>
          <p:cNvPr id="1900" name="Google Shape;1900;p122"/>
          <p:cNvSpPr/>
          <p:nvPr/>
        </p:nvSpPr>
        <p:spPr>
          <a:xfrm rot="10800000">
            <a:off x="2401200" y="354469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01" name="Google Shape;1901;p122"/>
          <p:cNvCxnSpPr/>
          <p:nvPr/>
        </p:nvCxnSpPr>
        <p:spPr>
          <a:xfrm>
            <a:off x="1237375" y="3912700"/>
            <a:ext cx="4968600" cy="686700"/>
          </a:xfrm>
          <a:prstGeom prst="bentConnector3">
            <a:avLst>
              <a:gd fmla="val -132" name="adj1"/>
            </a:avLst>
          </a:prstGeom>
          <a:noFill/>
          <a:ln cap="flat" cmpd="sng" w="19050">
            <a:solidFill>
              <a:srgbClr val="CCCCCC"/>
            </a:solidFill>
            <a:prstDash val="dash"/>
            <a:round/>
            <a:headEnd len="med" w="med" type="none"/>
            <a:tailEnd len="med" w="med" type="none"/>
          </a:ln>
        </p:spPr>
      </p:cxnSp>
      <p:cxnSp>
        <p:nvCxnSpPr>
          <p:cNvPr id="1902" name="Google Shape;1902;p122"/>
          <p:cNvCxnSpPr/>
          <p:nvPr/>
        </p:nvCxnSpPr>
        <p:spPr>
          <a:xfrm>
            <a:off x="6199400" y="4353200"/>
            <a:ext cx="0" cy="246300"/>
          </a:xfrm>
          <a:prstGeom prst="straightConnector1">
            <a:avLst/>
          </a:prstGeom>
          <a:noFill/>
          <a:ln cap="flat" cmpd="sng" w="19050">
            <a:solidFill>
              <a:srgbClr val="CCCCCC"/>
            </a:solidFill>
            <a:prstDash val="dash"/>
            <a:round/>
            <a:headEnd len="med" w="med" type="none"/>
            <a:tailEnd len="med" w="med" type="none"/>
          </a:ln>
        </p:spPr>
      </p:cxnSp>
      <p:sp>
        <p:nvSpPr>
          <p:cNvPr id="1903" name="Google Shape;1903;p122"/>
          <p:cNvSpPr/>
          <p:nvPr/>
        </p:nvSpPr>
        <p:spPr>
          <a:xfrm>
            <a:off x="1195200" y="387369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4" name="Google Shape;1904;p12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05" name="Google Shape;1905;p12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32</a:t>
            </a:r>
            <a:endParaRPr>
              <a:solidFill>
                <a:srgbClr val="66666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9" name="Shape 1909"/>
        <p:cNvGrpSpPr/>
        <p:nvPr/>
      </p:nvGrpSpPr>
      <p:grpSpPr>
        <a:xfrm>
          <a:off x="0" y="0"/>
          <a:ext cx="0" cy="0"/>
          <a:chOff x="0" y="0"/>
          <a:chExt cx="0" cy="0"/>
        </a:xfrm>
      </p:grpSpPr>
      <p:sp>
        <p:nvSpPr>
          <p:cNvPr id="1910" name="Google Shape;1910;p123"/>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 </a:t>
            </a:r>
            <a:r>
              <a:rPr b="1" lang="fr" sz="1800">
                <a:solidFill>
                  <a:srgbClr val="FF0000"/>
                </a:solidFill>
              </a:rPr>
              <a:t>weaker</a:t>
            </a:r>
            <a:r>
              <a:rPr lang="fr" sz="1800">
                <a:solidFill>
                  <a:schemeClr val="dk1"/>
                </a:solidFill>
              </a:rPr>
              <a:t> definition of </a:t>
            </a:r>
            <a:r>
              <a:rPr b="1" lang="fr" sz="1800">
                <a:solidFill>
                  <a:srgbClr val="FF0000"/>
                </a:solidFill>
              </a:rPr>
              <a:t>mutual</a:t>
            </a:r>
            <a:r>
              <a:rPr lang="fr" sz="1800">
                <a:solidFill>
                  <a:schemeClr val="dk1"/>
                </a:solidFill>
              </a:rPr>
              <a:t> </a:t>
            </a:r>
            <a:r>
              <a:rPr b="1" lang="fr" sz="1800">
                <a:solidFill>
                  <a:srgbClr val="FF0000"/>
                </a:solidFill>
              </a:rPr>
              <a:t>exclusion</a:t>
            </a:r>
            <a:r>
              <a:rPr lang="fr" sz="1800">
                <a:solidFill>
                  <a:schemeClr val="dk1"/>
                </a:solidFill>
              </a:rPr>
              <a:t> consists in considering only the </a:t>
            </a:r>
            <a:r>
              <a:rPr b="1" lang="fr" sz="1800">
                <a:solidFill>
                  <a:srgbClr val="FF0000"/>
                </a:solidFill>
              </a:rPr>
              <a:t>acyclic paths</a:t>
            </a:r>
            <a:r>
              <a:rPr lang="fr" sz="1800">
                <a:solidFill>
                  <a:schemeClr val="dk1"/>
                </a:solidFill>
              </a:rPr>
              <a:t> of the process, instead of all the paths.</a:t>
            </a:r>
            <a:endParaRPr sz="1800">
              <a:solidFill>
                <a:schemeClr val="dk1"/>
              </a:solidFill>
            </a:endParaRPr>
          </a:p>
        </p:txBody>
      </p:sp>
      <p:pic>
        <p:nvPicPr>
          <p:cNvPr id="1911" name="Google Shape;1911;p123" title="bpmn.png"/>
          <p:cNvPicPr preferRelativeResize="0"/>
          <p:nvPr/>
        </p:nvPicPr>
        <p:blipFill>
          <a:blip r:embed="rId4">
            <a:alphaModFix/>
          </a:blip>
          <a:stretch>
            <a:fillRect/>
          </a:stretch>
        </p:blipFill>
        <p:spPr>
          <a:xfrm>
            <a:off x="778425" y="1211400"/>
            <a:ext cx="7587125" cy="3371600"/>
          </a:xfrm>
          <a:prstGeom prst="rect">
            <a:avLst/>
          </a:prstGeom>
          <a:noFill/>
          <a:ln>
            <a:noFill/>
          </a:ln>
        </p:spPr>
      </p:pic>
      <p:cxnSp>
        <p:nvCxnSpPr>
          <p:cNvPr id="1912" name="Google Shape;1912;p123"/>
          <p:cNvCxnSpPr/>
          <p:nvPr/>
        </p:nvCxnSpPr>
        <p:spPr>
          <a:xfrm>
            <a:off x="2338550" y="1107725"/>
            <a:ext cx="5079300" cy="1561500"/>
          </a:xfrm>
          <a:prstGeom prst="bentConnector3">
            <a:avLst>
              <a:gd fmla="val 99606" name="adj1"/>
            </a:avLst>
          </a:prstGeom>
          <a:noFill/>
          <a:ln cap="flat" cmpd="sng" w="19050">
            <a:solidFill>
              <a:srgbClr val="CCCCCC"/>
            </a:solidFill>
            <a:prstDash val="dash"/>
            <a:round/>
            <a:headEnd len="med" w="med" type="none"/>
            <a:tailEnd len="med" w="med" type="none"/>
          </a:ln>
        </p:spPr>
      </p:cxnSp>
      <p:cxnSp>
        <p:nvCxnSpPr>
          <p:cNvPr id="1913" name="Google Shape;1913;p123"/>
          <p:cNvCxnSpPr/>
          <p:nvPr/>
        </p:nvCxnSpPr>
        <p:spPr>
          <a:xfrm>
            <a:off x="2319100" y="1114200"/>
            <a:ext cx="0" cy="421200"/>
          </a:xfrm>
          <a:prstGeom prst="straightConnector1">
            <a:avLst/>
          </a:prstGeom>
          <a:noFill/>
          <a:ln cap="flat" cmpd="sng" w="19050">
            <a:solidFill>
              <a:srgbClr val="CCCCCC"/>
            </a:solidFill>
            <a:prstDash val="dash"/>
            <a:round/>
            <a:headEnd len="med" w="med" type="none"/>
            <a:tailEnd len="med" w="med" type="none"/>
          </a:ln>
        </p:spPr>
      </p:cxnSp>
      <p:sp>
        <p:nvSpPr>
          <p:cNvPr id="1914" name="Google Shape;1914;p123"/>
          <p:cNvSpPr/>
          <p:nvPr/>
        </p:nvSpPr>
        <p:spPr>
          <a:xfrm rot="10800000">
            <a:off x="2286700" y="153540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15" name="Google Shape;1915;p123"/>
          <p:cNvCxnSpPr/>
          <p:nvPr/>
        </p:nvCxnSpPr>
        <p:spPr>
          <a:xfrm>
            <a:off x="3271375" y="2941000"/>
            <a:ext cx="2921700" cy="155400"/>
          </a:xfrm>
          <a:prstGeom prst="bentConnector3">
            <a:avLst>
              <a:gd fmla="val 100216" name="adj1"/>
            </a:avLst>
          </a:prstGeom>
          <a:noFill/>
          <a:ln cap="flat" cmpd="sng" w="19050">
            <a:solidFill>
              <a:srgbClr val="CCCCCC"/>
            </a:solidFill>
            <a:prstDash val="dash"/>
            <a:round/>
            <a:headEnd len="med" w="med" type="none"/>
            <a:tailEnd len="med" w="med" type="none"/>
          </a:ln>
        </p:spPr>
      </p:cxnSp>
      <p:sp>
        <p:nvSpPr>
          <p:cNvPr id="1916" name="Google Shape;1916;p123"/>
          <p:cNvSpPr/>
          <p:nvPr/>
        </p:nvSpPr>
        <p:spPr>
          <a:xfrm rot="-8100000">
            <a:off x="2484390" y="3621083"/>
            <a:ext cx="64912" cy="39032"/>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17" name="Google Shape;1917;p123"/>
          <p:cNvCxnSpPr>
            <a:endCxn id="1916" idx="3"/>
          </p:cNvCxnSpPr>
          <p:nvPr/>
        </p:nvCxnSpPr>
        <p:spPr>
          <a:xfrm flipH="1">
            <a:off x="2530647" y="2928099"/>
            <a:ext cx="740700" cy="698700"/>
          </a:xfrm>
          <a:prstGeom prst="straightConnector1">
            <a:avLst/>
          </a:prstGeom>
          <a:noFill/>
          <a:ln cap="flat" cmpd="sng" w="19050">
            <a:solidFill>
              <a:srgbClr val="CCCCCC"/>
            </a:solidFill>
            <a:prstDash val="dash"/>
            <a:round/>
            <a:headEnd len="med" w="med" type="none"/>
            <a:tailEnd len="med" w="med" type="none"/>
          </a:ln>
        </p:spPr>
      </p:cxnSp>
      <p:cxnSp>
        <p:nvCxnSpPr>
          <p:cNvPr id="1918" name="Google Shape;1918;p123"/>
          <p:cNvCxnSpPr/>
          <p:nvPr/>
        </p:nvCxnSpPr>
        <p:spPr>
          <a:xfrm flipH="1" rot="10800000">
            <a:off x="2429200" y="2728388"/>
            <a:ext cx="4171800" cy="816300"/>
          </a:xfrm>
          <a:prstGeom prst="bentConnector3">
            <a:avLst>
              <a:gd fmla="val 155" name="adj1"/>
            </a:avLst>
          </a:prstGeom>
          <a:noFill/>
          <a:ln cap="flat" cmpd="sng" w="19050">
            <a:solidFill>
              <a:srgbClr val="CCCCCC"/>
            </a:solidFill>
            <a:prstDash val="dash"/>
            <a:round/>
            <a:headEnd len="med" w="med" type="none"/>
            <a:tailEnd len="med" w="med" type="none"/>
          </a:ln>
        </p:spPr>
      </p:cxnSp>
      <p:cxnSp>
        <p:nvCxnSpPr>
          <p:cNvPr id="1919" name="Google Shape;1919;p123"/>
          <p:cNvCxnSpPr/>
          <p:nvPr/>
        </p:nvCxnSpPr>
        <p:spPr>
          <a:xfrm flipH="1">
            <a:off x="6245900" y="3336150"/>
            <a:ext cx="368100" cy="341100"/>
          </a:xfrm>
          <a:prstGeom prst="straightConnector1">
            <a:avLst/>
          </a:prstGeom>
          <a:noFill/>
          <a:ln cap="flat" cmpd="sng" w="19050">
            <a:solidFill>
              <a:srgbClr val="CCCCCC"/>
            </a:solidFill>
            <a:prstDash val="dash"/>
            <a:round/>
            <a:headEnd len="med" w="med" type="none"/>
            <a:tailEnd len="med" w="med" type="none"/>
          </a:ln>
        </p:spPr>
      </p:cxnSp>
      <p:cxnSp>
        <p:nvCxnSpPr>
          <p:cNvPr id="1920" name="Google Shape;1920;p123"/>
          <p:cNvCxnSpPr/>
          <p:nvPr/>
        </p:nvCxnSpPr>
        <p:spPr>
          <a:xfrm flipH="1">
            <a:off x="6620600" y="2742850"/>
            <a:ext cx="1800" cy="599700"/>
          </a:xfrm>
          <a:prstGeom prst="straightConnector1">
            <a:avLst/>
          </a:prstGeom>
          <a:noFill/>
          <a:ln cap="flat" cmpd="sng" w="19050">
            <a:solidFill>
              <a:srgbClr val="CCCCCC"/>
            </a:solidFill>
            <a:prstDash val="dash"/>
            <a:round/>
            <a:headEnd len="med" w="med" type="none"/>
            <a:tailEnd len="med" w="med" type="none"/>
          </a:ln>
        </p:spPr>
      </p:cxnSp>
      <p:sp>
        <p:nvSpPr>
          <p:cNvPr id="1921" name="Google Shape;1921;p123"/>
          <p:cNvSpPr/>
          <p:nvPr/>
        </p:nvSpPr>
        <p:spPr>
          <a:xfrm rot="10800000">
            <a:off x="2401200" y="354469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22" name="Google Shape;1922;p123"/>
          <p:cNvCxnSpPr/>
          <p:nvPr/>
        </p:nvCxnSpPr>
        <p:spPr>
          <a:xfrm>
            <a:off x="1237375" y="3912700"/>
            <a:ext cx="4968600" cy="686700"/>
          </a:xfrm>
          <a:prstGeom prst="bentConnector3">
            <a:avLst>
              <a:gd fmla="val -132" name="adj1"/>
            </a:avLst>
          </a:prstGeom>
          <a:noFill/>
          <a:ln cap="flat" cmpd="sng" w="19050">
            <a:solidFill>
              <a:srgbClr val="CCCCCC"/>
            </a:solidFill>
            <a:prstDash val="dash"/>
            <a:round/>
            <a:headEnd len="med" w="med" type="none"/>
            <a:tailEnd len="med" w="med" type="none"/>
          </a:ln>
        </p:spPr>
      </p:cxnSp>
      <p:cxnSp>
        <p:nvCxnSpPr>
          <p:cNvPr id="1923" name="Google Shape;1923;p123"/>
          <p:cNvCxnSpPr/>
          <p:nvPr/>
        </p:nvCxnSpPr>
        <p:spPr>
          <a:xfrm>
            <a:off x="6199400" y="4353200"/>
            <a:ext cx="0" cy="246300"/>
          </a:xfrm>
          <a:prstGeom prst="straightConnector1">
            <a:avLst/>
          </a:prstGeom>
          <a:noFill/>
          <a:ln cap="flat" cmpd="sng" w="19050">
            <a:solidFill>
              <a:srgbClr val="CCCCCC"/>
            </a:solidFill>
            <a:prstDash val="dash"/>
            <a:round/>
            <a:headEnd len="med" w="med" type="none"/>
            <a:tailEnd len="med" w="med" type="none"/>
          </a:ln>
        </p:spPr>
      </p:cxnSp>
      <p:sp>
        <p:nvSpPr>
          <p:cNvPr id="1924" name="Google Shape;1924;p123"/>
          <p:cNvSpPr/>
          <p:nvPr/>
        </p:nvSpPr>
        <p:spPr>
          <a:xfrm>
            <a:off x="1195200" y="3873690"/>
            <a:ext cx="64800" cy="39000"/>
          </a:xfrm>
          <a:prstGeom prst="triangle">
            <a:avLst>
              <a:gd fmla="val 50000" name="adj"/>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5" name="Google Shape;1925;p123"/>
          <p:cNvSpPr/>
          <p:nvPr/>
        </p:nvSpPr>
        <p:spPr>
          <a:xfrm>
            <a:off x="3802950" y="1088300"/>
            <a:ext cx="997500" cy="1272000"/>
          </a:xfrm>
          <a:prstGeom prst="ellipse">
            <a:avLst/>
          </a:prstGeom>
          <a:noFill/>
          <a:ln cap="flat" cmpd="sng" w="1905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6" name="Google Shape;1926;p12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27" name="Google Shape;1927;p12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32</a:t>
            </a:r>
            <a:endParaRPr>
              <a:solidFill>
                <a:srgbClr val="66666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1" name="Shape 1931"/>
        <p:cNvGrpSpPr/>
        <p:nvPr/>
      </p:nvGrpSpPr>
      <p:grpSpPr>
        <a:xfrm>
          <a:off x="0" y="0"/>
          <a:ext cx="0" cy="0"/>
          <a:chOff x="0" y="0"/>
          <a:chExt cx="0" cy="0"/>
        </a:xfrm>
      </p:grpSpPr>
      <p:sp>
        <p:nvSpPr>
          <p:cNvPr id="1932" name="Google Shape;1932;p12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33" name="Google Shape;1933;p124"/>
          <p:cNvSpPr txBox="1"/>
          <p:nvPr/>
        </p:nvSpPr>
        <p:spPr>
          <a:xfrm>
            <a:off x="587838" y="2611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Inserting a </a:t>
            </a:r>
            <a:r>
              <a:rPr b="1" lang="fr" sz="1800">
                <a:solidFill>
                  <a:srgbClr val="FF0000"/>
                </a:solidFill>
              </a:rPr>
              <a:t>mutually exclusive task</a:t>
            </a:r>
            <a:r>
              <a:rPr lang="fr" sz="1800">
                <a:solidFill>
                  <a:schemeClr val="dk1"/>
                </a:solidFill>
              </a:rPr>
              <a:t> to the process thus consist in ensuring that this </a:t>
            </a:r>
            <a:r>
              <a:rPr b="1" lang="fr" sz="1800">
                <a:solidFill>
                  <a:srgbClr val="FF0000"/>
                </a:solidFill>
              </a:rPr>
              <a:t>definition holds</a:t>
            </a:r>
            <a:r>
              <a:rPr lang="fr" sz="1800">
                <a:solidFill>
                  <a:schemeClr val="dk1"/>
                </a:solidFill>
              </a:rPr>
              <a:t> for that task.</a:t>
            </a:r>
            <a:endParaRPr sz="1800">
              <a:solidFill>
                <a:schemeClr val="dk1"/>
              </a:solidFill>
            </a:endParaRPr>
          </a:p>
        </p:txBody>
      </p:sp>
      <p:sp>
        <p:nvSpPr>
          <p:cNvPr id="1934" name="Google Shape;1934;p12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8" name="Shape 1938"/>
        <p:cNvGrpSpPr/>
        <p:nvPr/>
      </p:nvGrpSpPr>
      <p:grpSpPr>
        <a:xfrm>
          <a:off x="0" y="0"/>
          <a:ext cx="0" cy="0"/>
          <a:chOff x="0" y="0"/>
          <a:chExt cx="0" cy="0"/>
        </a:xfrm>
      </p:grpSpPr>
      <p:sp>
        <p:nvSpPr>
          <p:cNvPr id="1939" name="Google Shape;1939;p125"/>
          <p:cNvSpPr txBox="1"/>
          <p:nvPr/>
        </p:nvSpPr>
        <p:spPr>
          <a:xfrm>
            <a:off x="587838" y="8575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To do so, we </a:t>
            </a:r>
            <a:r>
              <a:rPr b="1" lang="fr" sz="1800">
                <a:solidFill>
                  <a:srgbClr val="FF0000"/>
                </a:solidFill>
              </a:rPr>
              <a:t>connect the task</a:t>
            </a:r>
            <a:r>
              <a:rPr lang="fr" sz="1800">
                <a:solidFill>
                  <a:schemeClr val="dk1"/>
                </a:solidFill>
              </a:rPr>
              <a:t> to insert to one of the </a:t>
            </a:r>
            <a:r>
              <a:rPr b="1" lang="fr" sz="1800">
                <a:solidFill>
                  <a:srgbClr val="FF0000"/>
                </a:solidFill>
              </a:rPr>
              <a:t>closest inevitable common ancestor</a:t>
            </a:r>
            <a:r>
              <a:rPr lang="fr" sz="1800">
                <a:solidFill>
                  <a:schemeClr val="dk1"/>
                </a:solidFill>
              </a:rPr>
              <a:t> of the mutually exclusive tasks.</a:t>
            </a:r>
            <a:endParaRPr sz="1800">
              <a:solidFill>
                <a:schemeClr val="dk1"/>
              </a:solidFill>
            </a:endParaRPr>
          </a:p>
        </p:txBody>
      </p:sp>
      <p:sp>
        <p:nvSpPr>
          <p:cNvPr id="1940" name="Google Shape;1940;p12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41" name="Google Shape;1941;p125"/>
          <p:cNvSpPr txBox="1"/>
          <p:nvPr/>
        </p:nvSpPr>
        <p:spPr>
          <a:xfrm>
            <a:off x="587838" y="2611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Inserting a </a:t>
            </a:r>
            <a:r>
              <a:rPr b="1" lang="fr" sz="1800">
                <a:solidFill>
                  <a:srgbClr val="FF0000"/>
                </a:solidFill>
              </a:rPr>
              <a:t>mutually exclusive task</a:t>
            </a:r>
            <a:r>
              <a:rPr lang="fr" sz="1800">
                <a:solidFill>
                  <a:schemeClr val="dk1"/>
                </a:solidFill>
              </a:rPr>
              <a:t> to the process thus consist in ensuring that this </a:t>
            </a:r>
            <a:r>
              <a:rPr b="1" lang="fr" sz="1800">
                <a:solidFill>
                  <a:srgbClr val="FF0000"/>
                </a:solidFill>
              </a:rPr>
              <a:t>definition holds</a:t>
            </a:r>
            <a:r>
              <a:rPr lang="fr" sz="1800">
                <a:solidFill>
                  <a:schemeClr val="dk1"/>
                </a:solidFill>
              </a:rPr>
              <a:t> for that task.</a:t>
            </a:r>
            <a:endParaRPr sz="1800">
              <a:solidFill>
                <a:schemeClr val="dk1"/>
              </a:solidFill>
            </a:endParaRPr>
          </a:p>
        </p:txBody>
      </p:sp>
      <p:sp>
        <p:nvSpPr>
          <p:cNvPr id="1942" name="Google Shape;1942;p12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6" name="Shape 1946"/>
        <p:cNvGrpSpPr/>
        <p:nvPr/>
      </p:nvGrpSpPr>
      <p:grpSpPr>
        <a:xfrm>
          <a:off x="0" y="0"/>
          <a:ext cx="0" cy="0"/>
          <a:chOff x="0" y="0"/>
          <a:chExt cx="0" cy="0"/>
        </a:xfrm>
      </p:grpSpPr>
      <p:sp>
        <p:nvSpPr>
          <p:cNvPr id="1947" name="Google Shape;1947;p126"/>
          <p:cNvSpPr txBox="1"/>
          <p:nvPr/>
        </p:nvSpPr>
        <p:spPr>
          <a:xfrm>
            <a:off x="587838" y="8575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To do so, we </a:t>
            </a:r>
            <a:r>
              <a:rPr b="1" lang="fr" sz="1800">
                <a:solidFill>
                  <a:srgbClr val="FF0000"/>
                </a:solidFill>
              </a:rPr>
              <a:t>connect the task</a:t>
            </a:r>
            <a:r>
              <a:rPr lang="fr" sz="1800">
                <a:solidFill>
                  <a:schemeClr val="dk1"/>
                </a:solidFill>
              </a:rPr>
              <a:t> to insert to one of the </a:t>
            </a:r>
            <a:r>
              <a:rPr b="1" lang="fr" sz="1800">
                <a:solidFill>
                  <a:srgbClr val="FF0000"/>
                </a:solidFill>
              </a:rPr>
              <a:t>closest inevitable common ancestor</a:t>
            </a:r>
            <a:r>
              <a:rPr lang="fr" sz="1800">
                <a:solidFill>
                  <a:schemeClr val="dk1"/>
                </a:solidFill>
              </a:rPr>
              <a:t> of the mutually exclusive tasks.</a:t>
            </a:r>
            <a:endParaRPr sz="1800">
              <a:solidFill>
                <a:schemeClr val="dk1"/>
              </a:solidFill>
            </a:endParaRPr>
          </a:p>
        </p:txBody>
      </p:sp>
      <p:sp>
        <p:nvSpPr>
          <p:cNvPr id="1948" name="Google Shape;1948;p12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49" name="Google Shape;1949;p126"/>
          <p:cNvSpPr txBox="1"/>
          <p:nvPr/>
        </p:nvSpPr>
        <p:spPr>
          <a:xfrm>
            <a:off x="587838" y="2611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Inserting a </a:t>
            </a:r>
            <a:r>
              <a:rPr b="1" lang="fr" sz="1800">
                <a:solidFill>
                  <a:srgbClr val="FF0000"/>
                </a:solidFill>
              </a:rPr>
              <a:t>mutually exclusive task</a:t>
            </a:r>
            <a:r>
              <a:rPr lang="fr" sz="1800">
                <a:solidFill>
                  <a:schemeClr val="dk1"/>
                </a:solidFill>
              </a:rPr>
              <a:t> to the process thus consist in ensuring that this </a:t>
            </a:r>
            <a:r>
              <a:rPr b="1" lang="fr" sz="1800">
                <a:solidFill>
                  <a:srgbClr val="FF0000"/>
                </a:solidFill>
              </a:rPr>
              <a:t>definition holds</a:t>
            </a:r>
            <a:r>
              <a:rPr lang="fr" sz="1800">
                <a:solidFill>
                  <a:schemeClr val="dk1"/>
                </a:solidFill>
              </a:rPr>
              <a:t> for that task.</a:t>
            </a:r>
            <a:endParaRPr sz="1800">
              <a:solidFill>
                <a:schemeClr val="dk1"/>
              </a:solidFill>
            </a:endParaRPr>
          </a:p>
        </p:txBody>
      </p:sp>
      <p:pic>
        <p:nvPicPr>
          <p:cNvPr id="1950" name="Google Shape;1950;p126" title="original_bpmn.png"/>
          <p:cNvPicPr preferRelativeResize="0"/>
          <p:nvPr/>
        </p:nvPicPr>
        <p:blipFill>
          <a:blip r:embed="rId4">
            <a:alphaModFix/>
          </a:blip>
          <a:stretch>
            <a:fillRect/>
          </a:stretch>
        </p:blipFill>
        <p:spPr>
          <a:xfrm>
            <a:off x="1453788" y="1596475"/>
            <a:ext cx="6236421" cy="3042150"/>
          </a:xfrm>
          <a:prstGeom prst="rect">
            <a:avLst/>
          </a:prstGeom>
          <a:noFill/>
          <a:ln>
            <a:noFill/>
          </a:ln>
        </p:spPr>
      </p:pic>
      <p:sp>
        <p:nvSpPr>
          <p:cNvPr id="1951" name="Google Shape;1951;p12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5" name="Shape 1955"/>
        <p:cNvGrpSpPr/>
        <p:nvPr/>
      </p:nvGrpSpPr>
      <p:grpSpPr>
        <a:xfrm>
          <a:off x="0" y="0"/>
          <a:ext cx="0" cy="0"/>
          <a:chOff x="0" y="0"/>
          <a:chExt cx="0" cy="0"/>
        </a:xfrm>
      </p:grpSpPr>
      <p:sp>
        <p:nvSpPr>
          <p:cNvPr id="1956" name="Google Shape;1956;p127"/>
          <p:cNvSpPr txBox="1"/>
          <p:nvPr/>
        </p:nvSpPr>
        <p:spPr>
          <a:xfrm>
            <a:off x="587838" y="8575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To do so, we </a:t>
            </a:r>
            <a:r>
              <a:rPr b="1" lang="fr" sz="1800">
                <a:solidFill>
                  <a:srgbClr val="FF0000"/>
                </a:solidFill>
              </a:rPr>
              <a:t>connect the task</a:t>
            </a:r>
            <a:r>
              <a:rPr lang="fr" sz="1800">
                <a:solidFill>
                  <a:schemeClr val="dk1"/>
                </a:solidFill>
              </a:rPr>
              <a:t> to insert to one of the </a:t>
            </a:r>
            <a:r>
              <a:rPr b="1" lang="fr" sz="1800">
                <a:solidFill>
                  <a:srgbClr val="FF0000"/>
                </a:solidFill>
              </a:rPr>
              <a:t>closest inevitable common ancestor</a:t>
            </a:r>
            <a:r>
              <a:rPr lang="fr" sz="1800">
                <a:solidFill>
                  <a:schemeClr val="dk1"/>
                </a:solidFill>
              </a:rPr>
              <a:t> of the mutually exclusive tasks.</a:t>
            </a:r>
            <a:endParaRPr sz="1800">
              <a:solidFill>
                <a:schemeClr val="dk1"/>
              </a:solidFill>
            </a:endParaRPr>
          </a:p>
        </p:txBody>
      </p:sp>
      <p:sp>
        <p:nvSpPr>
          <p:cNvPr id="1957" name="Google Shape;1957;p12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58" name="Google Shape;1958;p127"/>
          <p:cNvSpPr txBox="1"/>
          <p:nvPr/>
        </p:nvSpPr>
        <p:spPr>
          <a:xfrm>
            <a:off x="587838" y="2611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Inserting a </a:t>
            </a:r>
            <a:r>
              <a:rPr b="1" lang="fr" sz="1800">
                <a:solidFill>
                  <a:srgbClr val="FF0000"/>
                </a:solidFill>
              </a:rPr>
              <a:t>mutually exclusive task</a:t>
            </a:r>
            <a:r>
              <a:rPr lang="fr" sz="1800">
                <a:solidFill>
                  <a:schemeClr val="dk1"/>
                </a:solidFill>
              </a:rPr>
              <a:t> to the process thus consist in ensuring that this </a:t>
            </a:r>
            <a:r>
              <a:rPr b="1" lang="fr" sz="1800">
                <a:solidFill>
                  <a:srgbClr val="FF0000"/>
                </a:solidFill>
              </a:rPr>
              <a:t>definition holds</a:t>
            </a:r>
            <a:r>
              <a:rPr lang="fr" sz="1800">
                <a:solidFill>
                  <a:schemeClr val="dk1"/>
                </a:solidFill>
              </a:rPr>
              <a:t> for that task.</a:t>
            </a:r>
            <a:endParaRPr sz="1800">
              <a:solidFill>
                <a:schemeClr val="dk1"/>
              </a:solidFill>
            </a:endParaRPr>
          </a:p>
        </p:txBody>
      </p:sp>
      <p:pic>
        <p:nvPicPr>
          <p:cNvPr id="1959" name="Google Shape;1959;p127" title="original_bpmn.png"/>
          <p:cNvPicPr preferRelativeResize="0"/>
          <p:nvPr/>
        </p:nvPicPr>
        <p:blipFill>
          <a:blip r:embed="rId4">
            <a:alphaModFix/>
          </a:blip>
          <a:stretch>
            <a:fillRect/>
          </a:stretch>
        </p:blipFill>
        <p:spPr>
          <a:xfrm>
            <a:off x="1453788" y="1596475"/>
            <a:ext cx="6236421" cy="3042150"/>
          </a:xfrm>
          <a:prstGeom prst="rect">
            <a:avLst/>
          </a:prstGeom>
          <a:noFill/>
          <a:ln>
            <a:noFill/>
          </a:ln>
        </p:spPr>
      </p:pic>
      <p:sp>
        <p:nvSpPr>
          <p:cNvPr id="1960" name="Google Shape;1960;p127"/>
          <p:cNvSpPr/>
          <p:nvPr/>
        </p:nvSpPr>
        <p:spPr>
          <a:xfrm>
            <a:off x="3976150" y="1656600"/>
            <a:ext cx="7275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61" name="Google Shape;1961;p127"/>
          <p:cNvSpPr/>
          <p:nvPr/>
        </p:nvSpPr>
        <p:spPr>
          <a:xfrm>
            <a:off x="3976150" y="2207525"/>
            <a:ext cx="7275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62" name="Google Shape;1962;p127"/>
          <p:cNvSpPr/>
          <p:nvPr/>
        </p:nvSpPr>
        <p:spPr>
          <a:xfrm>
            <a:off x="5313650" y="1656600"/>
            <a:ext cx="7275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63" name="Google Shape;1963;p127"/>
          <p:cNvSpPr/>
          <p:nvPr/>
        </p:nvSpPr>
        <p:spPr>
          <a:xfrm>
            <a:off x="5313650" y="2207525"/>
            <a:ext cx="7275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64" name="Google Shape;1964;p127"/>
          <p:cNvSpPr/>
          <p:nvPr/>
        </p:nvSpPr>
        <p:spPr>
          <a:xfrm>
            <a:off x="2922625" y="1935600"/>
            <a:ext cx="7275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65" name="Google Shape;1965;p12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9" name="Shape 1969"/>
        <p:cNvGrpSpPr/>
        <p:nvPr/>
      </p:nvGrpSpPr>
      <p:grpSpPr>
        <a:xfrm>
          <a:off x="0" y="0"/>
          <a:ext cx="0" cy="0"/>
          <a:chOff x="0" y="0"/>
          <a:chExt cx="0" cy="0"/>
        </a:xfrm>
      </p:grpSpPr>
      <p:sp>
        <p:nvSpPr>
          <p:cNvPr id="1970" name="Google Shape;1970;p128"/>
          <p:cNvSpPr txBox="1"/>
          <p:nvPr/>
        </p:nvSpPr>
        <p:spPr>
          <a:xfrm>
            <a:off x="587838" y="857563"/>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To do so, we </a:t>
            </a:r>
            <a:r>
              <a:rPr b="1" lang="fr" sz="1800">
                <a:solidFill>
                  <a:srgbClr val="FF0000"/>
                </a:solidFill>
              </a:rPr>
              <a:t>connect the task</a:t>
            </a:r>
            <a:r>
              <a:rPr lang="fr" sz="1800">
                <a:solidFill>
                  <a:schemeClr val="dk1"/>
                </a:solidFill>
              </a:rPr>
              <a:t> to insert to one of the </a:t>
            </a:r>
            <a:r>
              <a:rPr b="1" lang="fr" sz="1800">
                <a:solidFill>
                  <a:srgbClr val="FF0000"/>
                </a:solidFill>
              </a:rPr>
              <a:t>closest inevitable common ancestor</a:t>
            </a:r>
            <a:r>
              <a:rPr lang="fr" sz="1800">
                <a:solidFill>
                  <a:schemeClr val="dk1"/>
                </a:solidFill>
              </a:rPr>
              <a:t> of the mutually exclusive tasks.</a:t>
            </a:r>
            <a:endParaRPr sz="1800">
              <a:solidFill>
                <a:schemeClr val="dk1"/>
              </a:solidFill>
            </a:endParaRPr>
          </a:p>
        </p:txBody>
      </p:sp>
      <p:sp>
        <p:nvSpPr>
          <p:cNvPr id="1971" name="Google Shape;1971;p12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72" name="Google Shape;1972;p128"/>
          <p:cNvSpPr txBox="1"/>
          <p:nvPr/>
        </p:nvSpPr>
        <p:spPr>
          <a:xfrm>
            <a:off x="587838" y="2611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Inserting a </a:t>
            </a:r>
            <a:r>
              <a:rPr b="1" lang="fr" sz="1800">
                <a:solidFill>
                  <a:srgbClr val="FF0000"/>
                </a:solidFill>
              </a:rPr>
              <a:t>mutually exclusive task</a:t>
            </a:r>
            <a:r>
              <a:rPr lang="fr" sz="1800">
                <a:solidFill>
                  <a:schemeClr val="dk1"/>
                </a:solidFill>
              </a:rPr>
              <a:t> to the process thus consist in ensuring that this </a:t>
            </a:r>
            <a:r>
              <a:rPr b="1" lang="fr" sz="1800">
                <a:solidFill>
                  <a:srgbClr val="FF0000"/>
                </a:solidFill>
              </a:rPr>
              <a:t>definition holds</a:t>
            </a:r>
            <a:r>
              <a:rPr lang="fr" sz="1800">
                <a:solidFill>
                  <a:schemeClr val="dk1"/>
                </a:solidFill>
              </a:rPr>
              <a:t> for that task.</a:t>
            </a:r>
            <a:endParaRPr sz="1800">
              <a:solidFill>
                <a:schemeClr val="dk1"/>
              </a:solidFill>
            </a:endParaRPr>
          </a:p>
        </p:txBody>
      </p:sp>
      <p:pic>
        <p:nvPicPr>
          <p:cNvPr id="1973" name="Google Shape;1973;p128" title="original_bpmn.png"/>
          <p:cNvPicPr preferRelativeResize="0"/>
          <p:nvPr/>
        </p:nvPicPr>
        <p:blipFill>
          <a:blip r:embed="rId4">
            <a:alphaModFix/>
          </a:blip>
          <a:stretch>
            <a:fillRect/>
          </a:stretch>
        </p:blipFill>
        <p:spPr>
          <a:xfrm>
            <a:off x="1453788" y="1596475"/>
            <a:ext cx="6236421" cy="3042150"/>
          </a:xfrm>
          <a:prstGeom prst="rect">
            <a:avLst/>
          </a:prstGeom>
          <a:noFill/>
          <a:ln>
            <a:noFill/>
          </a:ln>
        </p:spPr>
      </p:pic>
      <p:sp>
        <p:nvSpPr>
          <p:cNvPr id="1974" name="Google Shape;1974;p128"/>
          <p:cNvSpPr/>
          <p:nvPr/>
        </p:nvSpPr>
        <p:spPr>
          <a:xfrm>
            <a:off x="3976150" y="1656600"/>
            <a:ext cx="727500" cy="490800"/>
          </a:xfrm>
          <a:prstGeom prst="ellipse">
            <a:avLst/>
          </a:prstGeom>
          <a:noFill/>
          <a:ln cap="flat" cmpd="sng" w="16775">
            <a:solidFill>
              <a:srgbClr val="B7B7B7"/>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75" name="Google Shape;1975;p128"/>
          <p:cNvSpPr/>
          <p:nvPr/>
        </p:nvSpPr>
        <p:spPr>
          <a:xfrm>
            <a:off x="3976150" y="2207525"/>
            <a:ext cx="727500" cy="490800"/>
          </a:xfrm>
          <a:prstGeom prst="ellipse">
            <a:avLst/>
          </a:prstGeom>
          <a:noFill/>
          <a:ln cap="flat" cmpd="sng" w="16775">
            <a:solidFill>
              <a:srgbClr val="B7B7B7"/>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76" name="Google Shape;1976;p128"/>
          <p:cNvSpPr/>
          <p:nvPr/>
        </p:nvSpPr>
        <p:spPr>
          <a:xfrm>
            <a:off x="5313650" y="1656600"/>
            <a:ext cx="727500" cy="490800"/>
          </a:xfrm>
          <a:prstGeom prst="ellipse">
            <a:avLst/>
          </a:prstGeom>
          <a:noFill/>
          <a:ln cap="flat" cmpd="sng" w="16775">
            <a:solidFill>
              <a:srgbClr val="B7B7B7"/>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77" name="Google Shape;1977;p128"/>
          <p:cNvSpPr/>
          <p:nvPr/>
        </p:nvSpPr>
        <p:spPr>
          <a:xfrm>
            <a:off x="5313650" y="2207525"/>
            <a:ext cx="727500" cy="490800"/>
          </a:xfrm>
          <a:prstGeom prst="ellipse">
            <a:avLst/>
          </a:prstGeom>
          <a:noFill/>
          <a:ln cap="flat" cmpd="sng" w="16775">
            <a:solidFill>
              <a:srgbClr val="B7B7B7"/>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78" name="Google Shape;1978;p128"/>
          <p:cNvSpPr/>
          <p:nvPr/>
        </p:nvSpPr>
        <p:spPr>
          <a:xfrm>
            <a:off x="2922625" y="1935600"/>
            <a:ext cx="727500" cy="490800"/>
          </a:xfrm>
          <a:prstGeom prst="ellipse">
            <a:avLst/>
          </a:prstGeom>
          <a:noFill/>
          <a:ln cap="flat" cmpd="sng" w="16775">
            <a:solidFill>
              <a:srgbClr val="B7B7B7"/>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79" name="Google Shape;1979;p128"/>
          <p:cNvSpPr/>
          <p:nvPr/>
        </p:nvSpPr>
        <p:spPr>
          <a:xfrm>
            <a:off x="2468725" y="1935600"/>
            <a:ext cx="496200" cy="490800"/>
          </a:xfrm>
          <a:prstGeom prst="ellipse">
            <a:avLst/>
          </a:prstGeom>
          <a:noFill/>
          <a:ln cap="flat" cmpd="sng" w="16775">
            <a:solidFill>
              <a:srgbClr val="FF0000"/>
            </a:solidFill>
            <a:prstDash val="dash"/>
            <a:round/>
            <a:headEnd len="sm" w="sm" type="none"/>
            <a:tailEnd len="sm" w="sm" type="none"/>
          </a:ln>
        </p:spPr>
        <p:txBody>
          <a:bodyPr anchorCtr="0" anchor="ctr" bIns="80550" lIns="80550" spcFirstLastPara="1" rIns="80550" wrap="square" tIns="80550">
            <a:noAutofit/>
          </a:bodyPr>
          <a:lstStyle/>
          <a:p>
            <a:pPr indent="0" lvl="0" marL="0" rtl="0" algn="ctr">
              <a:spcBef>
                <a:spcPts val="0"/>
              </a:spcBef>
              <a:spcAft>
                <a:spcPts val="0"/>
              </a:spcAft>
              <a:buNone/>
            </a:pPr>
            <a:r>
              <a:t/>
            </a:r>
            <a:endParaRPr sz="1233"/>
          </a:p>
        </p:txBody>
      </p:sp>
      <p:sp>
        <p:nvSpPr>
          <p:cNvPr id="1980" name="Google Shape;1980;p12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33</a:t>
            </a:r>
            <a:endParaRPr>
              <a:solidFill>
                <a:srgbClr val="666666"/>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4" name="Shape 1984"/>
        <p:cNvGrpSpPr/>
        <p:nvPr/>
      </p:nvGrpSpPr>
      <p:grpSpPr>
        <a:xfrm>
          <a:off x="0" y="0"/>
          <a:ext cx="0" cy="0"/>
          <a:chOff x="0" y="0"/>
          <a:chExt cx="0" cy="0"/>
        </a:xfrm>
      </p:grpSpPr>
      <p:sp>
        <p:nvSpPr>
          <p:cNvPr id="1985" name="Google Shape;1985;p129"/>
          <p:cNvSpPr txBox="1"/>
          <p:nvPr/>
        </p:nvSpPr>
        <p:spPr>
          <a:xfrm>
            <a:off x="587850"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Adding the task </a:t>
            </a:r>
            <a:r>
              <a:rPr b="1" lang="fr" sz="1800">
                <a:solidFill>
                  <a:schemeClr val="dk1"/>
                </a:solidFill>
              </a:rPr>
              <a:t>LCDF</a:t>
            </a:r>
            <a:r>
              <a:rPr lang="fr" sz="1800">
                <a:solidFill>
                  <a:schemeClr val="dk1"/>
                </a:solidFill>
              </a:rPr>
              <a:t> as child of this gateway modifies the process so as to make tasks </a:t>
            </a:r>
            <a:r>
              <a:rPr b="1" lang="fr" sz="1800">
                <a:solidFill>
                  <a:schemeClr val="dk1"/>
                </a:solidFill>
              </a:rPr>
              <a:t>DNFR</a:t>
            </a:r>
            <a:r>
              <a:rPr lang="fr" sz="1800">
                <a:solidFill>
                  <a:schemeClr val="dk1"/>
                </a:solidFill>
              </a:rPr>
              <a:t>, </a:t>
            </a:r>
            <a:r>
              <a:rPr b="1" lang="fr" sz="1800">
                <a:solidFill>
                  <a:schemeClr val="dk1"/>
                </a:solidFill>
              </a:rPr>
              <a:t>VI</a:t>
            </a:r>
            <a:r>
              <a:rPr lang="fr" sz="1800">
                <a:solidFill>
                  <a:schemeClr val="dk1"/>
                </a:solidFill>
              </a:rPr>
              <a:t>, </a:t>
            </a:r>
            <a:r>
              <a:rPr b="1" lang="fr" sz="1800">
                <a:solidFill>
                  <a:schemeClr val="dk1"/>
                </a:solidFill>
              </a:rPr>
              <a:t>VE</a:t>
            </a:r>
            <a:r>
              <a:rPr lang="fr" sz="1800">
                <a:solidFill>
                  <a:schemeClr val="dk1"/>
                </a:solidFill>
              </a:rPr>
              <a:t>, </a:t>
            </a:r>
            <a:r>
              <a:rPr b="1" lang="fr" sz="1800">
                <a:solidFill>
                  <a:schemeClr val="dk1"/>
                </a:solidFill>
              </a:rPr>
              <a:t>CNFB</a:t>
            </a:r>
            <a:r>
              <a:rPr lang="fr" sz="1800">
                <a:solidFill>
                  <a:schemeClr val="dk1"/>
                </a:solidFill>
              </a:rPr>
              <a:t> and </a:t>
            </a:r>
            <a:r>
              <a:rPr b="1" lang="fr" sz="1800">
                <a:solidFill>
                  <a:schemeClr val="dk1"/>
                </a:solidFill>
              </a:rPr>
              <a:t>STD</a:t>
            </a:r>
            <a:r>
              <a:rPr lang="fr" sz="1800">
                <a:solidFill>
                  <a:schemeClr val="dk1"/>
                </a:solidFill>
              </a:rPr>
              <a:t> mutually exclusive of task </a:t>
            </a:r>
            <a:r>
              <a:rPr b="1" lang="fr" sz="1800">
                <a:solidFill>
                  <a:schemeClr val="dk1"/>
                </a:solidFill>
              </a:rPr>
              <a:t>LCDF</a:t>
            </a:r>
            <a:r>
              <a:rPr lang="fr" sz="1800">
                <a:solidFill>
                  <a:schemeClr val="dk1"/>
                </a:solidFill>
              </a:rPr>
              <a:t>.</a:t>
            </a:r>
            <a:endParaRPr sz="1800">
              <a:solidFill>
                <a:schemeClr val="dk1"/>
              </a:solidFill>
            </a:endParaRPr>
          </a:p>
        </p:txBody>
      </p:sp>
      <p:pic>
        <p:nvPicPr>
          <p:cNvPr id="1986" name="Google Shape;1986;p129" title="bpmn_with_mutex_1.png"/>
          <p:cNvPicPr preferRelativeResize="0"/>
          <p:nvPr/>
        </p:nvPicPr>
        <p:blipFill>
          <a:blip r:embed="rId4">
            <a:alphaModFix/>
          </a:blip>
          <a:stretch>
            <a:fillRect/>
          </a:stretch>
        </p:blipFill>
        <p:spPr>
          <a:xfrm>
            <a:off x="550525" y="1088700"/>
            <a:ext cx="6695501" cy="3455626"/>
          </a:xfrm>
          <a:prstGeom prst="rect">
            <a:avLst/>
          </a:prstGeom>
          <a:noFill/>
          <a:ln>
            <a:noFill/>
          </a:ln>
        </p:spPr>
      </p:pic>
      <p:sp>
        <p:nvSpPr>
          <p:cNvPr id="1987" name="Google Shape;1987;p12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88" name="Google Shape;1988;p12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34</a:t>
            </a:r>
            <a:endParaRPr>
              <a:solidFill>
                <a:srgbClr val="66666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2" name="Shape 1992"/>
        <p:cNvGrpSpPr/>
        <p:nvPr/>
      </p:nvGrpSpPr>
      <p:grpSpPr>
        <a:xfrm>
          <a:off x="0" y="0"/>
          <a:ext cx="0" cy="0"/>
          <a:chOff x="0" y="0"/>
          <a:chExt cx="0" cy="0"/>
        </a:xfrm>
      </p:grpSpPr>
      <p:sp>
        <p:nvSpPr>
          <p:cNvPr id="1993" name="Google Shape;1993;p130"/>
          <p:cNvSpPr txBox="1"/>
          <p:nvPr/>
        </p:nvSpPr>
        <p:spPr>
          <a:xfrm>
            <a:off x="480300" y="349800"/>
            <a:ext cx="8183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manner similar to the insertion of the task, the </a:t>
            </a:r>
            <a:r>
              <a:rPr b="1" lang="fr" sz="1800">
                <a:solidFill>
                  <a:srgbClr val="FF0000"/>
                </a:solidFill>
              </a:rPr>
              <a:t>common inevitable successors</a:t>
            </a:r>
            <a:r>
              <a:rPr lang="fr" sz="1800">
                <a:solidFill>
                  <a:schemeClr val="dk1"/>
                </a:solidFill>
              </a:rPr>
              <a:t> </a:t>
            </a:r>
            <a:r>
              <a:rPr b="1" lang="fr" sz="1800">
                <a:solidFill>
                  <a:srgbClr val="FF0000"/>
                </a:solidFill>
              </a:rPr>
              <a:t>(CIS)</a:t>
            </a:r>
            <a:r>
              <a:rPr lang="fr" sz="1800">
                <a:solidFill>
                  <a:schemeClr val="dk1"/>
                </a:solidFill>
              </a:rPr>
              <a:t> of the mutually exclusive tasks are </a:t>
            </a:r>
            <a:r>
              <a:rPr b="1" lang="fr" sz="1800">
                <a:solidFill>
                  <a:srgbClr val="FF0000"/>
                </a:solidFill>
              </a:rPr>
              <a:t>analysed successively</a:t>
            </a:r>
            <a:r>
              <a:rPr lang="fr" sz="1800">
                <a:solidFill>
                  <a:schemeClr val="dk1"/>
                </a:solidFill>
              </a:rPr>
              <a:t>.</a:t>
            </a:r>
            <a:endParaRPr sz="1800">
              <a:solidFill>
                <a:schemeClr val="dk1"/>
              </a:solidFill>
            </a:endParaRPr>
          </a:p>
        </p:txBody>
      </p:sp>
      <p:pic>
        <p:nvPicPr>
          <p:cNvPr id="1994" name="Google Shape;1994;p130"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1995" name="Google Shape;1995;p130"/>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996" name="Google Shape;1996;p13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997" name="Google Shape;1997;p13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1" name="Shape 2001"/>
        <p:cNvGrpSpPr/>
        <p:nvPr/>
      </p:nvGrpSpPr>
      <p:grpSpPr>
        <a:xfrm>
          <a:off x="0" y="0"/>
          <a:ext cx="0" cy="0"/>
          <a:chOff x="0" y="0"/>
          <a:chExt cx="0" cy="0"/>
        </a:xfrm>
      </p:grpSpPr>
      <p:sp>
        <p:nvSpPr>
          <p:cNvPr id="2002" name="Google Shape;2002;p131"/>
          <p:cNvSpPr txBox="1"/>
          <p:nvPr/>
        </p:nvSpPr>
        <p:spPr>
          <a:xfrm>
            <a:off x="480300" y="349800"/>
            <a:ext cx="8183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manner similar to the insertion of the task, the </a:t>
            </a:r>
            <a:r>
              <a:rPr b="1" lang="fr" sz="1800">
                <a:solidFill>
                  <a:srgbClr val="FF0000"/>
                </a:solidFill>
              </a:rPr>
              <a:t>common inevitable successors</a:t>
            </a:r>
            <a:r>
              <a:rPr lang="fr" sz="1800">
                <a:solidFill>
                  <a:schemeClr val="dk1"/>
                </a:solidFill>
              </a:rPr>
              <a:t> </a:t>
            </a:r>
            <a:r>
              <a:rPr b="1" lang="fr" sz="1800">
                <a:solidFill>
                  <a:srgbClr val="FF0000"/>
                </a:solidFill>
              </a:rPr>
              <a:t>(CIS)</a:t>
            </a:r>
            <a:r>
              <a:rPr lang="fr" sz="1800">
                <a:solidFill>
                  <a:schemeClr val="dk1"/>
                </a:solidFill>
              </a:rPr>
              <a:t> of the mutually exclusive tasks are </a:t>
            </a:r>
            <a:r>
              <a:rPr b="1" lang="fr" sz="1800">
                <a:solidFill>
                  <a:srgbClr val="FF0000"/>
                </a:solidFill>
              </a:rPr>
              <a:t>analysed successively</a:t>
            </a:r>
            <a:r>
              <a:rPr lang="fr" sz="1800">
                <a:solidFill>
                  <a:schemeClr val="dk1"/>
                </a:solidFill>
              </a:rPr>
              <a:t>.</a:t>
            </a:r>
            <a:endParaRPr sz="1800">
              <a:solidFill>
                <a:schemeClr val="dk1"/>
              </a:solidFill>
            </a:endParaRPr>
          </a:p>
        </p:txBody>
      </p:sp>
      <p:pic>
        <p:nvPicPr>
          <p:cNvPr id="2003" name="Google Shape;2003;p131"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04" name="Google Shape;2004;p131"/>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05" name="Google Shape;2005;p131"/>
          <p:cNvSpPr/>
          <p:nvPr/>
        </p:nvSpPr>
        <p:spPr>
          <a:xfrm>
            <a:off x="5758925" y="1509350"/>
            <a:ext cx="511800" cy="5247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6" name="Google Shape;2006;p131"/>
          <p:cNvSpPr txBox="1"/>
          <p:nvPr/>
        </p:nvSpPr>
        <p:spPr>
          <a:xfrm>
            <a:off x="5914400" y="122432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CIS 1</a:t>
            </a:r>
            <a:endParaRPr>
              <a:solidFill>
                <a:srgbClr val="FF0000"/>
              </a:solidFill>
            </a:endParaRPr>
          </a:p>
        </p:txBody>
      </p:sp>
      <p:sp>
        <p:nvSpPr>
          <p:cNvPr id="2007" name="Google Shape;2007;p13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08" name="Google Shape;2008;p13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24"/>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197" name="Google Shape;197;p24"/>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198" name="Google Shape;198;p2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2" name="Shape 2012"/>
        <p:cNvGrpSpPr/>
        <p:nvPr/>
      </p:nvGrpSpPr>
      <p:grpSpPr>
        <a:xfrm>
          <a:off x="0" y="0"/>
          <a:ext cx="0" cy="0"/>
          <a:chOff x="0" y="0"/>
          <a:chExt cx="0" cy="0"/>
        </a:xfrm>
      </p:grpSpPr>
      <p:sp>
        <p:nvSpPr>
          <p:cNvPr id="2013" name="Google Shape;2013;p132"/>
          <p:cNvSpPr txBox="1"/>
          <p:nvPr/>
        </p:nvSpPr>
        <p:spPr>
          <a:xfrm>
            <a:off x="480300" y="349800"/>
            <a:ext cx="8183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manner similar to the insertion of the task, the </a:t>
            </a:r>
            <a:r>
              <a:rPr b="1" lang="fr" sz="1800">
                <a:solidFill>
                  <a:srgbClr val="FF0000"/>
                </a:solidFill>
              </a:rPr>
              <a:t>common inevitable successors</a:t>
            </a:r>
            <a:r>
              <a:rPr lang="fr" sz="1800">
                <a:solidFill>
                  <a:schemeClr val="dk1"/>
                </a:solidFill>
              </a:rPr>
              <a:t> </a:t>
            </a:r>
            <a:r>
              <a:rPr b="1" lang="fr" sz="1800">
                <a:solidFill>
                  <a:srgbClr val="FF0000"/>
                </a:solidFill>
              </a:rPr>
              <a:t>(CIS)</a:t>
            </a:r>
            <a:r>
              <a:rPr lang="fr" sz="1800">
                <a:solidFill>
                  <a:schemeClr val="dk1"/>
                </a:solidFill>
              </a:rPr>
              <a:t> of the mutually exclusive tasks are </a:t>
            </a:r>
            <a:r>
              <a:rPr b="1" lang="fr" sz="1800">
                <a:solidFill>
                  <a:srgbClr val="FF0000"/>
                </a:solidFill>
              </a:rPr>
              <a:t>analysed successively</a:t>
            </a:r>
            <a:r>
              <a:rPr lang="fr" sz="1800">
                <a:solidFill>
                  <a:schemeClr val="dk1"/>
                </a:solidFill>
              </a:rPr>
              <a:t>.</a:t>
            </a:r>
            <a:endParaRPr sz="1800">
              <a:solidFill>
                <a:schemeClr val="dk1"/>
              </a:solidFill>
            </a:endParaRPr>
          </a:p>
        </p:txBody>
      </p:sp>
      <p:pic>
        <p:nvPicPr>
          <p:cNvPr id="2014" name="Google Shape;2014;p132"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15" name="Google Shape;2015;p132"/>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16" name="Google Shape;2016;p132"/>
          <p:cNvSpPr/>
          <p:nvPr/>
        </p:nvSpPr>
        <p:spPr>
          <a:xfrm>
            <a:off x="5758925" y="1509350"/>
            <a:ext cx="511800" cy="5247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7" name="Google Shape;2017;p132"/>
          <p:cNvSpPr txBox="1"/>
          <p:nvPr/>
        </p:nvSpPr>
        <p:spPr>
          <a:xfrm>
            <a:off x="5914400" y="122432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999999"/>
                </a:solidFill>
              </a:rPr>
              <a:t>CIS 1</a:t>
            </a:r>
            <a:endParaRPr>
              <a:solidFill>
                <a:srgbClr val="999999"/>
              </a:solidFill>
            </a:endParaRPr>
          </a:p>
        </p:txBody>
      </p:sp>
      <p:sp>
        <p:nvSpPr>
          <p:cNvPr id="2018" name="Google Shape;2018;p132"/>
          <p:cNvSpPr/>
          <p:nvPr/>
        </p:nvSpPr>
        <p:spPr>
          <a:xfrm>
            <a:off x="3312055" y="2396863"/>
            <a:ext cx="732000" cy="5247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9" name="Google Shape;2019;p132"/>
          <p:cNvSpPr txBox="1"/>
          <p:nvPr/>
        </p:nvSpPr>
        <p:spPr>
          <a:xfrm>
            <a:off x="3791438" y="2157188"/>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CIS 2</a:t>
            </a:r>
            <a:endParaRPr>
              <a:solidFill>
                <a:srgbClr val="FF0000"/>
              </a:solidFill>
            </a:endParaRPr>
          </a:p>
        </p:txBody>
      </p:sp>
      <p:sp>
        <p:nvSpPr>
          <p:cNvPr id="2020" name="Google Shape;2020;p13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21" name="Google Shape;2021;p13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5" name="Shape 2025"/>
        <p:cNvGrpSpPr/>
        <p:nvPr/>
      </p:nvGrpSpPr>
      <p:grpSpPr>
        <a:xfrm>
          <a:off x="0" y="0"/>
          <a:ext cx="0" cy="0"/>
          <a:chOff x="0" y="0"/>
          <a:chExt cx="0" cy="0"/>
        </a:xfrm>
      </p:grpSpPr>
      <p:sp>
        <p:nvSpPr>
          <p:cNvPr id="2026" name="Google Shape;2026;p133"/>
          <p:cNvSpPr txBox="1"/>
          <p:nvPr/>
        </p:nvSpPr>
        <p:spPr>
          <a:xfrm>
            <a:off x="480300" y="349800"/>
            <a:ext cx="8183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manner similar to the insertion of the task, the </a:t>
            </a:r>
            <a:r>
              <a:rPr b="1" lang="fr" sz="1800">
                <a:solidFill>
                  <a:srgbClr val="FF0000"/>
                </a:solidFill>
              </a:rPr>
              <a:t>common inevitable successors</a:t>
            </a:r>
            <a:r>
              <a:rPr lang="fr" sz="1800">
                <a:solidFill>
                  <a:schemeClr val="dk1"/>
                </a:solidFill>
              </a:rPr>
              <a:t> </a:t>
            </a:r>
            <a:r>
              <a:rPr b="1" lang="fr" sz="1800">
                <a:solidFill>
                  <a:srgbClr val="FF0000"/>
                </a:solidFill>
              </a:rPr>
              <a:t>(CIS)</a:t>
            </a:r>
            <a:r>
              <a:rPr lang="fr" sz="1800">
                <a:solidFill>
                  <a:schemeClr val="dk1"/>
                </a:solidFill>
              </a:rPr>
              <a:t> of the mutually exclusive tasks are </a:t>
            </a:r>
            <a:r>
              <a:rPr b="1" lang="fr" sz="1800">
                <a:solidFill>
                  <a:srgbClr val="FF0000"/>
                </a:solidFill>
              </a:rPr>
              <a:t>analysed successively</a:t>
            </a:r>
            <a:r>
              <a:rPr lang="fr" sz="1800">
                <a:solidFill>
                  <a:schemeClr val="dk1"/>
                </a:solidFill>
              </a:rPr>
              <a:t>.</a:t>
            </a:r>
            <a:endParaRPr sz="1800">
              <a:solidFill>
                <a:schemeClr val="dk1"/>
              </a:solidFill>
            </a:endParaRPr>
          </a:p>
        </p:txBody>
      </p:sp>
      <p:pic>
        <p:nvPicPr>
          <p:cNvPr id="2027" name="Google Shape;2027;p133"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28" name="Google Shape;2028;p133"/>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29" name="Google Shape;2029;p133"/>
          <p:cNvSpPr/>
          <p:nvPr/>
        </p:nvSpPr>
        <p:spPr>
          <a:xfrm>
            <a:off x="5758925" y="1509350"/>
            <a:ext cx="511800" cy="5247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0" name="Google Shape;2030;p133"/>
          <p:cNvSpPr txBox="1"/>
          <p:nvPr/>
        </p:nvSpPr>
        <p:spPr>
          <a:xfrm>
            <a:off x="5914400" y="122432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999999"/>
                </a:solidFill>
              </a:rPr>
              <a:t>CIS 1</a:t>
            </a:r>
            <a:endParaRPr>
              <a:solidFill>
                <a:srgbClr val="999999"/>
              </a:solidFill>
            </a:endParaRPr>
          </a:p>
        </p:txBody>
      </p:sp>
      <p:sp>
        <p:nvSpPr>
          <p:cNvPr id="2031" name="Google Shape;2031;p133"/>
          <p:cNvSpPr/>
          <p:nvPr/>
        </p:nvSpPr>
        <p:spPr>
          <a:xfrm>
            <a:off x="3312055" y="2396863"/>
            <a:ext cx="732000" cy="5247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2" name="Google Shape;2032;p133"/>
          <p:cNvSpPr txBox="1"/>
          <p:nvPr/>
        </p:nvSpPr>
        <p:spPr>
          <a:xfrm>
            <a:off x="3791438" y="2157188"/>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B7B7B7"/>
                </a:solidFill>
              </a:rPr>
              <a:t>CIS 2</a:t>
            </a:r>
            <a:endParaRPr>
              <a:solidFill>
                <a:srgbClr val="B7B7B7"/>
              </a:solidFill>
            </a:endParaRPr>
          </a:p>
        </p:txBody>
      </p:sp>
      <p:sp>
        <p:nvSpPr>
          <p:cNvPr id="2033" name="Google Shape;2033;p133"/>
          <p:cNvSpPr/>
          <p:nvPr/>
        </p:nvSpPr>
        <p:spPr>
          <a:xfrm>
            <a:off x="874850" y="3569750"/>
            <a:ext cx="511800" cy="5247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4" name="Google Shape;2034;p133"/>
          <p:cNvSpPr txBox="1"/>
          <p:nvPr/>
        </p:nvSpPr>
        <p:spPr>
          <a:xfrm>
            <a:off x="1243750" y="338837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CIS 3</a:t>
            </a:r>
            <a:endParaRPr>
              <a:solidFill>
                <a:srgbClr val="FF0000"/>
              </a:solidFill>
            </a:endParaRPr>
          </a:p>
        </p:txBody>
      </p:sp>
      <p:sp>
        <p:nvSpPr>
          <p:cNvPr id="2035" name="Google Shape;2035;p13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36" name="Google Shape;2036;p13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0" name="Shape 2040"/>
        <p:cNvGrpSpPr/>
        <p:nvPr/>
      </p:nvGrpSpPr>
      <p:grpSpPr>
        <a:xfrm>
          <a:off x="0" y="0"/>
          <a:ext cx="0" cy="0"/>
          <a:chOff x="0" y="0"/>
          <a:chExt cx="0" cy="0"/>
        </a:xfrm>
      </p:grpSpPr>
      <p:sp>
        <p:nvSpPr>
          <p:cNvPr id="2041" name="Google Shape;2041;p134"/>
          <p:cNvSpPr txBox="1"/>
          <p:nvPr/>
        </p:nvSpPr>
        <p:spPr>
          <a:xfrm>
            <a:off x="480300" y="349800"/>
            <a:ext cx="8183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a manner similar to the insertion of the task, the </a:t>
            </a:r>
            <a:r>
              <a:rPr b="1" lang="fr" sz="1800">
                <a:solidFill>
                  <a:srgbClr val="FF0000"/>
                </a:solidFill>
              </a:rPr>
              <a:t>common inevitable successors</a:t>
            </a:r>
            <a:r>
              <a:rPr lang="fr" sz="1800">
                <a:solidFill>
                  <a:schemeClr val="dk1"/>
                </a:solidFill>
              </a:rPr>
              <a:t> </a:t>
            </a:r>
            <a:r>
              <a:rPr b="1" lang="fr" sz="1800">
                <a:solidFill>
                  <a:srgbClr val="FF0000"/>
                </a:solidFill>
              </a:rPr>
              <a:t>(CIS)</a:t>
            </a:r>
            <a:r>
              <a:rPr lang="fr" sz="1800">
                <a:solidFill>
                  <a:schemeClr val="dk1"/>
                </a:solidFill>
              </a:rPr>
              <a:t> of the mutually exclusive tasks are </a:t>
            </a:r>
            <a:r>
              <a:rPr b="1" lang="fr" sz="1800">
                <a:solidFill>
                  <a:srgbClr val="FF0000"/>
                </a:solidFill>
              </a:rPr>
              <a:t>analysed successively</a:t>
            </a:r>
            <a:r>
              <a:rPr lang="fr" sz="1800">
                <a:solidFill>
                  <a:schemeClr val="dk1"/>
                </a:solidFill>
              </a:rPr>
              <a:t>.</a:t>
            </a:r>
            <a:endParaRPr sz="1800">
              <a:solidFill>
                <a:schemeClr val="dk1"/>
              </a:solidFill>
            </a:endParaRPr>
          </a:p>
        </p:txBody>
      </p:sp>
      <p:pic>
        <p:nvPicPr>
          <p:cNvPr id="2042" name="Google Shape;2042;p134"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43" name="Google Shape;2043;p134"/>
          <p:cNvSpPr/>
          <p:nvPr/>
        </p:nvSpPr>
        <p:spPr>
          <a:xfrm>
            <a:off x="5758925" y="1509350"/>
            <a:ext cx="511800" cy="5247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4" name="Google Shape;2044;p134"/>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45" name="Google Shape;2045;p134"/>
          <p:cNvSpPr txBox="1"/>
          <p:nvPr/>
        </p:nvSpPr>
        <p:spPr>
          <a:xfrm>
            <a:off x="5914400" y="122432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999999"/>
                </a:solidFill>
              </a:rPr>
              <a:t>CIS 1</a:t>
            </a:r>
            <a:endParaRPr>
              <a:solidFill>
                <a:srgbClr val="999999"/>
              </a:solidFill>
            </a:endParaRPr>
          </a:p>
        </p:txBody>
      </p:sp>
      <p:sp>
        <p:nvSpPr>
          <p:cNvPr id="2046" name="Google Shape;2046;p134"/>
          <p:cNvSpPr/>
          <p:nvPr/>
        </p:nvSpPr>
        <p:spPr>
          <a:xfrm>
            <a:off x="3312055" y="2396863"/>
            <a:ext cx="732000" cy="5247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7" name="Google Shape;2047;p134"/>
          <p:cNvSpPr txBox="1"/>
          <p:nvPr/>
        </p:nvSpPr>
        <p:spPr>
          <a:xfrm>
            <a:off x="3791438" y="2157188"/>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B7B7B7"/>
                </a:solidFill>
              </a:rPr>
              <a:t>CIS 2</a:t>
            </a:r>
            <a:endParaRPr>
              <a:solidFill>
                <a:srgbClr val="B7B7B7"/>
              </a:solidFill>
            </a:endParaRPr>
          </a:p>
        </p:txBody>
      </p:sp>
      <p:sp>
        <p:nvSpPr>
          <p:cNvPr id="2048" name="Google Shape;2048;p134"/>
          <p:cNvSpPr/>
          <p:nvPr/>
        </p:nvSpPr>
        <p:spPr>
          <a:xfrm>
            <a:off x="874850" y="3569750"/>
            <a:ext cx="511800" cy="5247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9" name="Google Shape;2049;p134"/>
          <p:cNvSpPr txBox="1"/>
          <p:nvPr/>
        </p:nvSpPr>
        <p:spPr>
          <a:xfrm>
            <a:off x="1243750" y="3388375"/>
            <a:ext cx="7320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CIS 3</a:t>
            </a:r>
            <a:endParaRPr>
              <a:solidFill>
                <a:srgbClr val="FF0000"/>
              </a:solidFill>
            </a:endParaRPr>
          </a:p>
        </p:txBody>
      </p:sp>
      <p:sp>
        <p:nvSpPr>
          <p:cNvPr id="2050" name="Google Shape;2050;p134"/>
          <p:cNvSpPr txBox="1"/>
          <p:nvPr/>
        </p:nvSpPr>
        <p:spPr>
          <a:xfrm>
            <a:off x="1975750" y="3303800"/>
            <a:ext cx="647700" cy="23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etc.</a:t>
            </a:r>
            <a:endParaRPr sz="1800">
              <a:solidFill>
                <a:srgbClr val="FF0000"/>
              </a:solidFill>
            </a:endParaRPr>
          </a:p>
        </p:txBody>
      </p:sp>
      <p:sp>
        <p:nvSpPr>
          <p:cNvPr id="2051" name="Google Shape;2051;p13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52" name="Google Shape;2052;p13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35</a:t>
            </a:r>
            <a:endParaRPr>
              <a:solidFill>
                <a:srgbClr val="666666"/>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6" name="Shape 2056"/>
        <p:cNvGrpSpPr/>
        <p:nvPr/>
      </p:nvGrpSpPr>
      <p:grpSpPr>
        <a:xfrm>
          <a:off x="0" y="0"/>
          <a:ext cx="0" cy="0"/>
          <a:chOff x="0" y="0"/>
          <a:chExt cx="0" cy="0"/>
        </a:xfrm>
      </p:grpSpPr>
      <p:pic>
        <p:nvPicPr>
          <p:cNvPr id="2057" name="Google Shape;2057;p135"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58" name="Google Shape;2058;p135"/>
          <p:cNvSpPr txBox="1"/>
          <p:nvPr/>
        </p:nvSpPr>
        <p:spPr>
          <a:xfrm>
            <a:off x="588600" y="3498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first such successor whose connection </a:t>
            </a:r>
            <a:r>
              <a:rPr b="1" lang="fr" sz="1800">
                <a:solidFill>
                  <a:srgbClr val="FF0000"/>
                </a:solidFill>
              </a:rPr>
              <a:t>does not break the mutual exclusion</a:t>
            </a:r>
            <a:r>
              <a:rPr lang="fr" sz="1800">
                <a:solidFill>
                  <a:schemeClr val="dk1"/>
                </a:solidFill>
              </a:rPr>
              <a:t> (if any) is selected, and an edge between it and the inserted task is created.</a:t>
            </a:r>
            <a:endParaRPr sz="1800">
              <a:solidFill>
                <a:schemeClr val="dk1"/>
              </a:solidFill>
            </a:endParaRPr>
          </a:p>
        </p:txBody>
      </p:sp>
      <p:sp>
        <p:nvSpPr>
          <p:cNvPr id="2059" name="Google Shape;2059;p135"/>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60" name="Google Shape;2060;p13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61" name="Google Shape;2061;p13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5" name="Shape 2065"/>
        <p:cNvGrpSpPr/>
        <p:nvPr/>
      </p:nvGrpSpPr>
      <p:grpSpPr>
        <a:xfrm>
          <a:off x="0" y="0"/>
          <a:ext cx="0" cy="0"/>
          <a:chOff x="0" y="0"/>
          <a:chExt cx="0" cy="0"/>
        </a:xfrm>
      </p:grpSpPr>
      <p:pic>
        <p:nvPicPr>
          <p:cNvPr id="2066" name="Google Shape;2066;p136" title="bpmn.png"/>
          <p:cNvPicPr preferRelativeResize="0"/>
          <p:nvPr/>
        </p:nvPicPr>
        <p:blipFill>
          <a:blip r:embed="rId4">
            <a:alphaModFix/>
          </a:blip>
          <a:stretch>
            <a:fillRect/>
          </a:stretch>
        </p:blipFill>
        <p:spPr>
          <a:xfrm>
            <a:off x="478800" y="1173600"/>
            <a:ext cx="6720724" cy="3463575"/>
          </a:xfrm>
          <a:prstGeom prst="rect">
            <a:avLst/>
          </a:prstGeom>
          <a:noFill/>
          <a:ln>
            <a:noFill/>
          </a:ln>
        </p:spPr>
      </p:pic>
      <p:sp>
        <p:nvSpPr>
          <p:cNvPr id="2067" name="Google Shape;2067;p136"/>
          <p:cNvSpPr txBox="1"/>
          <p:nvPr/>
        </p:nvSpPr>
        <p:spPr>
          <a:xfrm>
            <a:off x="588600" y="3498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first such successor whose connection </a:t>
            </a:r>
            <a:r>
              <a:rPr b="1" lang="fr" sz="1800">
                <a:solidFill>
                  <a:srgbClr val="FF0000"/>
                </a:solidFill>
              </a:rPr>
              <a:t>does not break the mutual exclusion</a:t>
            </a:r>
            <a:r>
              <a:rPr lang="fr" sz="1800">
                <a:solidFill>
                  <a:schemeClr val="dk1"/>
                </a:solidFill>
              </a:rPr>
              <a:t> (if any) is selected, and an edge between it and the inserted task is created.</a:t>
            </a:r>
            <a:endParaRPr sz="1800">
              <a:solidFill>
                <a:schemeClr val="dk1"/>
              </a:solidFill>
            </a:endParaRPr>
          </a:p>
        </p:txBody>
      </p:sp>
      <p:sp>
        <p:nvSpPr>
          <p:cNvPr id="2068" name="Google Shape;2068;p136"/>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69" name="Google Shape;2069;p136"/>
          <p:cNvSpPr/>
          <p:nvPr/>
        </p:nvSpPr>
        <p:spPr>
          <a:xfrm>
            <a:off x="5739500" y="1522325"/>
            <a:ext cx="511800" cy="5247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0" name="Google Shape;2070;p13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71" name="Google Shape;2071;p13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5" name="Shape 2075"/>
        <p:cNvGrpSpPr/>
        <p:nvPr/>
      </p:nvGrpSpPr>
      <p:grpSpPr>
        <a:xfrm>
          <a:off x="0" y="0"/>
          <a:ext cx="0" cy="0"/>
          <a:chOff x="0" y="0"/>
          <a:chExt cx="0" cy="0"/>
        </a:xfrm>
      </p:grpSpPr>
      <p:pic>
        <p:nvPicPr>
          <p:cNvPr id="2076" name="Google Shape;2076;p137" title="bpmn_with_mutex_2.png"/>
          <p:cNvPicPr preferRelativeResize="0"/>
          <p:nvPr/>
        </p:nvPicPr>
        <p:blipFill>
          <a:blip r:embed="rId4">
            <a:alphaModFix/>
          </a:blip>
          <a:stretch>
            <a:fillRect/>
          </a:stretch>
        </p:blipFill>
        <p:spPr>
          <a:xfrm>
            <a:off x="477975" y="1174975"/>
            <a:ext cx="6721201" cy="3449251"/>
          </a:xfrm>
          <a:prstGeom prst="rect">
            <a:avLst/>
          </a:prstGeom>
          <a:noFill/>
          <a:ln>
            <a:noFill/>
          </a:ln>
        </p:spPr>
      </p:pic>
      <p:sp>
        <p:nvSpPr>
          <p:cNvPr id="2077" name="Google Shape;2077;p137"/>
          <p:cNvSpPr txBox="1"/>
          <p:nvPr/>
        </p:nvSpPr>
        <p:spPr>
          <a:xfrm>
            <a:off x="588600" y="3498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first such successor whose connection </a:t>
            </a:r>
            <a:r>
              <a:rPr b="1" lang="fr" sz="1800">
                <a:solidFill>
                  <a:srgbClr val="FF0000"/>
                </a:solidFill>
              </a:rPr>
              <a:t>does not break the mutual exclusion</a:t>
            </a:r>
            <a:r>
              <a:rPr lang="fr" sz="1800">
                <a:solidFill>
                  <a:schemeClr val="dk1"/>
                </a:solidFill>
              </a:rPr>
              <a:t> (if any) is selected, and an edge between it and the inserted task is created.</a:t>
            </a:r>
            <a:endParaRPr sz="1800">
              <a:solidFill>
                <a:schemeClr val="dk1"/>
              </a:solidFill>
            </a:endParaRPr>
          </a:p>
        </p:txBody>
      </p:sp>
      <p:sp>
        <p:nvSpPr>
          <p:cNvPr id="2078" name="Google Shape;2078;p137"/>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79" name="Google Shape;2079;p13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80" name="Google Shape;2080;p13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4" name="Shape 2084"/>
        <p:cNvGrpSpPr/>
        <p:nvPr/>
      </p:nvGrpSpPr>
      <p:grpSpPr>
        <a:xfrm>
          <a:off x="0" y="0"/>
          <a:ext cx="0" cy="0"/>
          <a:chOff x="0" y="0"/>
          <a:chExt cx="0" cy="0"/>
        </a:xfrm>
      </p:grpSpPr>
      <p:pic>
        <p:nvPicPr>
          <p:cNvPr id="2085" name="Google Shape;2085;p138" title="bpmn_with_mutex_2.png"/>
          <p:cNvPicPr preferRelativeResize="0"/>
          <p:nvPr/>
        </p:nvPicPr>
        <p:blipFill>
          <a:blip r:embed="rId4">
            <a:alphaModFix/>
          </a:blip>
          <a:stretch>
            <a:fillRect/>
          </a:stretch>
        </p:blipFill>
        <p:spPr>
          <a:xfrm>
            <a:off x="477975" y="1174975"/>
            <a:ext cx="6721201" cy="3449251"/>
          </a:xfrm>
          <a:prstGeom prst="rect">
            <a:avLst/>
          </a:prstGeom>
          <a:noFill/>
          <a:ln>
            <a:noFill/>
          </a:ln>
        </p:spPr>
      </p:pic>
      <p:sp>
        <p:nvSpPr>
          <p:cNvPr id="2086" name="Google Shape;2086;p13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2087" name="Google Shape;2087;p138"/>
          <p:cNvSpPr txBox="1"/>
          <p:nvPr/>
        </p:nvSpPr>
        <p:spPr>
          <a:xfrm>
            <a:off x="588600" y="3498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first such successor whose connection </a:t>
            </a:r>
            <a:r>
              <a:rPr b="1" lang="fr" sz="1800">
                <a:solidFill>
                  <a:srgbClr val="FF0000"/>
                </a:solidFill>
              </a:rPr>
              <a:t>does not break the mutual exclusion</a:t>
            </a:r>
            <a:r>
              <a:rPr lang="fr" sz="1800">
                <a:solidFill>
                  <a:schemeClr val="dk1"/>
                </a:solidFill>
              </a:rPr>
              <a:t> (if any) is selected, and an edge between it and the inserted task is created.</a:t>
            </a:r>
            <a:endParaRPr sz="1800">
              <a:solidFill>
                <a:schemeClr val="dk1"/>
              </a:solidFill>
            </a:endParaRPr>
          </a:p>
        </p:txBody>
      </p:sp>
      <p:sp>
        <p:nvSpPr>
          <p:cNvPr id="2088" name="Google Shape;2088;p138"/>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89" name="Google Shape;2089;p138"/>
          <p:cNvSpPr txBox="1"/>
          <p:nvPr/>
        </p:nvSpPr>
        <p:spPr>
          <a:xfrm>
            <a:off x="6638425" y="1509375"/>
            <a:ext cx="2053500" cy="1314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solidFill>
                  <a:schemeClr val="dk1"/>
                </a:solidFill>
              </a:rPr>
              <a:t>In the best case, </a:t>
            </a:r>
            <a:r>
              <a:rPr b="1" lang="fr" sz="1800">
                <a:solidFill>
                  <a:srgbClr val="FF0000"/>
                </a:solidFill>
              </a:rPr>
              <a:t>no unnecessary mutual exclusion</a:t>
            </a:r>
            <a:r>
              <a:rPr lang="fr" sz="1800">
                <a:solidFill>
                  <a:schemeClr val="dk1"/>
                </a:solidFill>
              </a:rPr>
              <a:t> is created.</a:t>
            </a:r>
            <a:endParaRPr sz="1800">
              <a:solidFill>
                <a:schemeClr val="dk1"/>
              </a:solidFill>
            </a:endParaRPr>
          </a:p>
        </p:txBody>
      </p:sp>
      <p:sp>
        <p:nvSpPr>
          <p:cNvPr id="2090" name="Google Shape;2090;p13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36</a:t>
            </a:r>
            <a:endParaRPr>
              <a:solidFill>
                <a:srgbClr val="666666"/>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4" name="Shape 2094"/>
        <p:cNvGrpSpPr/>
        <p:nvPr/>
      </p:nvGrpSpPr>
      <p:grpSpPr>
        <a:xfrm>
          <a:off x="0" y="0"/>
          <a:ext cx="0" cy="0"/>
          <a:chOff x="0" y="0"/>
          <a:chExt cx="0" cy="0"/>
        </a:xfrm>
      </p:grpSpPr>
      <p:sp>
        <p:nvSpPr>
          <p:cNvPr id="2095" name="Google Shape;2095;p139"/>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second refinement step consists in inserting the </a:t>
            </a:r>
            <a:r>
              <a:rPr b="1" lang="fr" sz="1800">
                <a:solidFill>
                  <a:srgbClr val="FF0000"/>
                </a:solidFill>
              </a:rPr>
              <a:t>loops explicitly stated</a:t>
            </a:r>
            <a:r>
              <a:rPr lang="fr" sz="1800">
                <a:solidFill>
                  <a:schemeClr val="dk1"/>
                </a:solidFill>
              </a:rPr>
              <a:t> by the user to the graph.</a:t>
            </a:r>
            <a:endParaRPr sz="1800">
              <a:solidFill>
                <a:schemeClr val="dk1"/>
              </a:solidFill>
            </a:endParaRPr>
          </a:p>
        </p:txBody>
      </p:sp>
      <p:sp>
        <p:nvSpPr>
          <p:cNvPr id="2096" name="Google Shape;2096;p139"/>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97" name="Google Shape;2097;p13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098" name="Google Shape;2098;p13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2" name="Shape 2102"/>
        <p:cNvGrpSpPr/>
        <p:nvPr/>
      </p:nvGrpSpPr>
      <p:grpSpPr>
        <a:xfrm>
          <a:off x="0" y="0"/>
          <a:ext cx="0" cy="0"/>
          <a:chOff x="0" y="0"/>
          <a:chExt cx="0" cy="0"/>
        </a:xfrm>
      </p:grpSpPr>
      <p:sp>
        <p:nvSpPr>
          <p:cNvPr id="2103" name="Google Shape;2103;p140"/>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second refinement step consists in inserting the </a:t>
            </a:r>
            <a:r>
              <a:rPr b="1" lang="fr" sz="1800">
                <a:solidFill>
                  <a:srgbClr val="FF0000"/>
                </a:solidFill>
              </a:rPr>
              <a:t>loops explicitly stated</a:t>
            </a:r>
            <a:r>
              <a:rPr lang="fr" sz="1800">
                <a:solidFill>
                  <a:schemeClr val="dk1"/>
                </a:solidFill>
              </a:rPr>
              <a:t> by the user to the graph.</a:t>
            </a:r>
            <a:endParaRPr sz="1800">
              <a:solidFill>
                <a:schemeClr val="dk1"/>
              </a:solidFill>
            </a:endParaRPr>
          </a:p>
        </p:txBody>
      </p:sp>
      <p:sp>
        <p:nvSpPr>
          <p:cNvPr id="2104" name="Google Shape;2104;p140"/>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105" name="Google Shape;2105;p140"/>
          <p:cNvSpPr/>
          <p:nvPr/>
        </p:nvSpPr>
        <p:spPr>
          <a:xfrm>
            <a:off x="2352200" y="107010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2106" name="Google Shape;2106;p140"/>
          <p:cNvSpPr txBox="1"/>
          <p:nvPr/>
        </p:nvSpPr>
        <p:spPr>
          <a:xfrm>
            <a:off x="3108500" y="608400"/>
            <a:ext cx="45159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is for instance the case of expression </a:t>
            </a:r>
            <a:endParaRPr sz="1800">
              <a:solidFill>
                <a:schemeClr val="dk1"/>
              </a:solidFill>
            </a:endParaRPr>
          </a:p>
        </p:txBody>
      </p:sp>
      <p:sp>
        <p:nvSpPr>
          <p:cNvPr id="2107" name="Google Shape;2107;p140"/>
          <p:cNvSpPr txBox="1"/>
          <p:nvPr/>
        </p:nvSpPr>
        <p:spPr>
          <a:xfrm>
            <a:off x="587450" y="139922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which states that tasks </a:t>
            </a:r>
            <a:r>
              <a:rPr b="1" lang="fr" sz="1800">
                <a:solidFill>
                  <a:schemeClr val="dk1"/>
                </a:solidFill>
              </a:rPr>
              <a:t>FSDP</a:t>
            </a:r>
            <a:r>
              <a:rPr lang="fr" sz="1800">
                <a:solidFill>
                  <a:schemeClr val="dk1"/>
                </a:solidFill>
              </a:rPr>
              <a:t>, </a:t>
            </a:r>
            <a:r>
              <a:rPr b="1" lang="fr" sz="1800">
                <a:solidFill>
                  <a:schemeClr val="dk1"/>
                </a:solidFill>
              </a:rPr>
              <a:t>SSDP</a:t>
            </a:r>
            <a:r>
              <a:rPr lang="fr" sz="1800">
                <a:solidFill>
                  <a:schemeClr val="dk1"/>
                </a:solidFill>
              </a:rPr>
              <a:t>, </a:t>
            </a:r>
            <a:r>
              <a:rPr b="1" lang="fr" sz="1800">
                <a:solidFill>
                  <a:schemeClr val="dk1"/>
                </a:solidFill>
              </a:rPr>
              <a:t>TSDP</a:t>
            </a:r>
            <a:r>
              <a:rPr lang="fr" sz="1800">
                <a:solidFill>
                  <a:schemeClr val="dk1"/>
                </a:solidFill>
              </a:rPr>
              <a:t>, </a:t>
            </a:r>
            <a:r>
              <a:rPr b="1" lang="fr" sz="1800">
                <a:solidFill>
                  <a:schemeClr val="dk1"/>
                </a:solidFill>
              </a:rPr>
              <a:t>CFLR</a:t>
            </a:r>
            <a:r>
              <a:rPr lang="fr" sz="1800">
                <a:solidFill>
                  <a:schemeClr val="dk1"/>
                </a:solidFill>
              </a:rPr>
              <a:t>, </a:t>
            </a:r>
            <a:r>
              <a:rPr b="1" lang="fr" sz="1800">
                <a:solidFill>
                  <a:schemeClr val="dk1"/>
                </a:solidFill>
              </a:rPr>
              <a:t>CSLR</a:t>
            </a:r>
            <a:r>
              <a:rPr lang="fr" sz="1800">
                <a:solidFill>
                  <a:schemeClr val="dk1"/>
                </a:solidFill>
              </a:rPr>
              <a:t>, and </a:t>
            </a:r>
            <a:r>
              <a:rPr b="1" lang="fr" sz="1800">
                <a:solidFill>
                  <a:schemeClr val="dk1"/>
                </a:solidFill>
              </a:rPr>
              <a:t>CTLR</a:t>
            </a:r>
            <a:r>
              <a:rPr lang="fr" sz="1800">
                <a:solidFill>
                  <a:schemeClr val="dk1"/>
                </a:solidFill>
              </a:rPr>
              <a:t> must  </a:t>
            </a:r>
            <a:r>
              <a:rPr b="1" lang="fr" sz="1800">
                <a:solidFill>
                  <a:srgbClr val="FF0000"/>
                </a:solidFill>
              </a:rPr>
              <a:t>appear in the same loop</a:t>
            </a:r>
            <a:r>
              <a:rPr lang="fr" sz="1800">
                <a:solidFill>
                  <a:schemeClr val="dk1"/>
                </a:solidFill>
              </a:rPr>
              <a:t>.</a:t>
            </a:r>
            <a:endParaRPr sz="1800">
              <a:solidFill>
                <a:schemeClr val="dk1"/>
              </a:solidFill>
            </a:endParaRPr>
          </a:p>
        </p:txBody>
      </p:sp>
      <p:sp>
        <p:nvSpPr>
          <p:cNvPr id="2108" name="Google Shape;2108;p14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09" name="Google Shape;2109;p14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3" name="Shape 2113"/>
        <p:cNvGrpSpPr/>
        <p:nvPr/>
      </p:nvGrpSpPr>
      <p:grpSpPr>
        <a:xfrm>
          <a:off x="0" y="0"/>
          <a:ext cx="0" cy="0"/>
          <a:chOff x="0" y="0"/>
          <a:chExt cx="0" cy="0"/>
        </a:xfrm>
      </p:grpSpPr>
      <p:sp>
        <p:nvSpPr>
          <p:cNvPr id="2114" name="Google Shape;2114;p141"/>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second refinement step consists in inserting the </a:t>
            </a:r>
            <a:r>
              <a:rPr b="1" lang="fr" sz="1800">
                <a:solidFill>
                  <a:srgbClr val="FF0000"/>
                </a:solidFill>
              </a:rPr>
              <a:t>loops explicitly stated</a:t>
            </a:r>
            <a:r>
              <a:rPr lang="fr" sz="1800">
                <a:solidFill>
                  <a:schemeClr val="dk1"/>
                </a:solidFill>
              </a:rPr>
              <a:t> by the user to the graph.</a:t>
            </a:r>
            <a:endParaRPr sz="1800">
              <a:solidFill>
                <a:schemeClr val="dk1"/>
              </a:solidFill>
            </a:endParaRPr>
          </a:p>
        </p:txBody>
      </p:sp>
      <p:sp>
        <p:nvSpPr>
          <p:cNvPr id="2115" name="Google Shape;2115;p141"/>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116" name="Google Shape;2116;p141"/>
          <p:cNvSpPr/>
          <p:nvPr/>
        </p:nvSpPr>
        <p:spPr>
          <a:xfrm>
            <a:off x="2352200" y="107010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2117" name="Google Shape;2117;p141"/>
          <p:cNvSpPr txBox="1"/>
          <p:nvPr/>
        </p:nvSpPr>
        <p:spPr>
          <a:xfrm>
            <a:off x="3108500" y="608400"/>
            <a:ext cx="45159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is for instance the case of expression </a:t>
            </a:r>
            <a:endParaRPr sz="1800">
              <a:solidFill>
                <a:schemeClr val="dk1"/>
              </a:solidFill>
            </a:endParaRPr>
          </a:p>
        </p:txBody>
      </p:sp>
      <p:sp>
        <p:nvSpPr>
          <p:cNvPr id="2118" name="Google Shape;2118;p141"/>
          <p:cNvSpPr txBox="1"/>
          <p:nvPr/>
        </p:nvSpPr>
        <p:spPr>
          <a:xfrm>
            <a:off x="587450" y="139922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which states that tasks </a:t>
            </a:r>
            <a:r>
              <a:rPr b="1" lang="fr" sz="1800">
                <a:solidFill>
                  <a:schemeClr val="dk1"/>
                </a:solidFill>
              </a:rPr>
              <a:t>FSDP</a:t>
            </a:r>
            <a:r>
              <a:rPr lang="fr" sz="1800">
                <a:solidFill>
                  <a:schemeClr val="dk1"/>
                </a:solidFill>
              </a:rPr>
              <a:t>, </a:t>
            </a:r>
            <a:r>
              <a:rPr b="1" lang="fr" sz="1800">
                <a:solidFill>
                  <a:schemeClr val="dk1"/>
                </a:solidFill>
              </a:rPr>
              <a:t>SSDP</a:t>
            </a:r>
            <a:r>
              <a:rPr lang="fr" sz="1800">
                <a:solidFill>
                  <a:schemeClr val="dk1"/>
                </a:solidFill>
              </a:rPr>
              <a:t>, </a:t>
            </a:r>
            <a:r>
              <a:rPr b="1" lang="fr" sz="1800">
                <a:solidFill>
                  <a:schemeClr val="dk1"/>
                </a:solidFill>
              </a:rPr>
              <a:t>TSDP</a:t>
            </a:r>
            <a:r>
              <a:rPr lang="fr" sz="1800">
                <a:solidFill>
                  <a:schemeClr val="dk1"/>
                </a:solidFill>
              </a:rPr>
              <a:t>, </a:t>
            </a:r>
            <a:r>
              <a:rPr b="1" lang="fr" sz="1800">
                <a:solidFill>
                  <a:schemeClr val="dk1"/>
                </a:solidFill>
              </a:rPr>
              <a:t>CFLR</a:t>
            </a:r>
            <a:r>
              <a:rPr lang="fr" sz="1800">
                <a:solidFill>
                  <a:schemeClr val="dk1"/>
                </a:solidFill>
              </a:rPr>
              <a:t>, </a:t>
            </a:r>
            <a:r>
              <a:rPr b="1" lang="fr" sz="1800">
                <a:solidFill>
                  <a:schemeClr val="dk1"/>
                </a:solidFill>
              </a:rPr>
              <a:t>CSLR</a:t>
            </a:r>
            <a:r>
              <a:rPr lang="fr" sz="1800">
                <a:solidFill>
                  <a:schemeClr val="dk1"/>
                </a:solidFill>
              </a:rPr>
              <a:t>, and </a:t>
            </a:r>
            <a:r>
              <a:rPr b="1" lang="fr" sz="1800">
                <a:solidFill>
                  <a:schemeClr val="dk1"/>
                </a:solidFill>
              </a:rPr>
              <a:t>CTLR</a:t>
            </a:r>
            <a:r>
              <a:rPr lang="fr" sz="1800">
                <a:solidFill>
                  <a:schemeClr val="dk1"/>
                </a:solidFill>
              </a:rPr>
              <a:t> must  </a:t>
            </a:r>
            <a:r>
              <a:rPr b="1" lang="fr" sz="1800">
                <a:solidFill>
                  <a:srgbClr val="FF0000"/>
                </a:solidFill>
              </a:rPr>
              <a:t>appear in the same loop</a:t>
            </a:r>
            <a:r>
              <a:rPr lang="fr" sz="1800">
                <a:solidFill>
                  <a:schemeClr val="dk1"/>
                </a:solidFill>
              </a:rPr>
              <a:t>.</a:t>
            </a:r>
            <a:endParaRPr sz="1800">
              <a:solidFill>
                <a:schemeClr val="dk1"/>
              </a:solidFill>
            </a:endParaRPr>
          </a:p>
        </p:txBody>
      </p:sp>
      <p:sp>
        <p:nvSpPr>
          <p:cNvPr id="2119" name="Google Shape;2119;p14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20" name="Google Shape;2120;p141"/>
          <p:cNvSpPr txBox="1"/>
          <p:nvPr/>
        </p:nvSpPr>
        <p:spPr>
          <a:xfrm>
            <a:off x="588600" y="1970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Our proposal thus consists in </a:t>
            </a:r>
            <a:r>
              <a:rPr lang="fr" sz="1800">
                <a:solidFill>
                  <a:srgbClr val="1A1A1A"/>
                </a:solidFill>
              </a:rPr>
              <a:t>connecting these tasks in the </a:t>
            </a:r>
            <a:r>
              <a:rPr b="1" lang="fr" sz="1800">
                <a:solidFill>
                  <a:srgbClr val="FF0000"/>
                </a:solidFill>
              </a:rPr>
              <a:t>restriction of the BPMN process </a:t>
            </a:r>
            <a:r>
              <a:rPr lang="fr" sz="1800">
                <a:solidFill>
                  <a:schemeClr val="dk1"/>
                </a:solidFill>
              </a:rPr>
              <a:t>to the subset of its vertices corresponding to the loop.</a:t>
            </a:r>
            <a:endParaRPr sz="1800">
              <a:solidFill>
                <a:schemeClr val="dk1"/>
              </a:solidFill>
            </a:endParaRPr>
          </a:p>
        </p:txBody>
      </p:sp>
      <p:sp>
        <p:nvSpPr>
          <p:cNvPr id="2121" name="Google Shape;2121;p14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25"/>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04" name="Google Shape;204;p25"/>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05" name="Google Shape;205;p25"/>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06" name="Google Shape;206;p2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5" name="Shape 2125"/>
        <p:cNvGrpSpPr/>
        <p:nvPr/>
      </p:nvGrpSpPr>
      <p:grpSpPr>
        <a:xfrm>
          <a:off x="0" y="0"/>
          <a:ext cx="0" cy="0"/>
          <a:chOff x="0" y="0"/>
          <a:chExt cx="0" cy="0"/>
        </a:xfrm>
      </p:grpSpPr>
      <p:sp>
        <p:nvSpPr>
          <p:cNvPr id="2126" name="Google Shape;2126;p142"/>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second refinement step consists in inserting the </a:t>
            </a:r>
            <a:r>
              <a:rPr b="1" lang="fr" sz="1800">
                <a:solidFill>
                  <a:srgbClr val="FF0000"/>
                </a:solidFill>
              </a:rPr>
              <a:t>loops explicitly stated</a:t>
            </a:r>
            <a:r>
              <a:rPr lang="fr" sz="1800">
                <a:solidFill>
                  <a:schemeClr val="dk1"/>
                </a:solidFill>
              </a:rPr>
              <a:t> by the user to the graph.</a:t>
            </a:r>
            <a:endParaRPr sz="1800">
              <a:solidFill>
                <a:schemeClr val="dk1"/>
              </a:solidFill>
            </a:endParaRPr>
          </a:p>
        </p:txBody>
      </p:sp>
      <p:sp>
        <p:nvSpPr>
          <p:cNvPr id="2127" name="Google Shape;2127;p142"/>
          <p:cNvSpPr txBox="1"/>
          <p:nvPr/>
        </p:nvSpPr>
        <p:spPr>
          <a:xfrm>
            <a:off x="6704700" y="1256725"/>
            <a:ext cx="498900" cy="1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128" name="Google Shape;2128;p142"/>
          <p:cNvSpPr/>
          <p:nvPr/>
        </p:nvSpPr>
        <p:spPr>
          <a:xfrm>
            <a:off x="2352200" y="107010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2129" name="Google Shape;2129;p142"/>
          <p:cNvSpPr txBox="1"/>
          <p:nvPr/>
        </p:nvSpPr>
        <p:spPr>
          <a:xfrm>
            <a:off x="3108500" y="608400"/>
            <a:ext cx="45159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is for instance the case of expression </a:t>
            </a:r>
            <a:endParaRPr sz="1800">
              <a:solidFill>
                <a:schemeClr val="dk1"/>
              </a:solidFill>
            </a:endParaRPr>
          </a:p>
        </p:txBody>
      </p:sp>
      <p:sp>
        <p:nvSpPr>
          <p:cNvPr id="2130" name="Google Shape;2130;p142"/>
          <p:cNvSpPr txBox="1"/>
          <p:nvPr/>
        </p:nvSpPr>
        <p:spPr>
          <a:xfrm>
            <a:off x="587450" y="139922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which states that tasks </a:t>
            </a:r>
            <a:r>
              <a:rPr b="1" lang="fr" sz="1800">
                <a:solidFill>
                  <a:schemeClr val="dk1"/>
                </a:solidFill>
              </a:rPr>
              <a:t>FSDP</a:t>
            </a:r>
            <a:r>
              <a:rPr lang="fr" sz="1800">
                <a:solidFill>
                  <a:schemeClr val="dk1"/>
                </a:solidFill>
              </a:rPr>
              <a:t>, </a:t>
            </a:r>
            <a:r>
              <a:rPr b="1" lang="fr" sz="1800">
                <a:solidFill>
                  <a:schemeClr val="dk1"/>
                </a:solidFill>
              </a:rPr>
              <a:t>SSDP</a:t>
            </a:r>
            <a:r>
              <a:rPr lang="fr" sz="1800">
                <a:solidFill>
                  <a:schemeClr val="dk1"/>
                </a:solidFill>
              </a:rPr>
              <a:t>, </a:t>
            </a:r>
            <a:r>
              <a:rPr b="1" lang="fr" sz="1800">
                <a:solidFill>
                  <a:schemeClr val="dk1"/>
                </a:solidFill>
              </a:rPr>
              <a:t>TSDP</a:t>
            </a:r>
            <a:r>
              <a:rPr lang="fr" sz="1800">
                <a:solidFill>
                  <a:schemeClr val="dk1"/>
                </a:solidFill>
              </a:rPr>
              <a:t>, </a:t>
            </a:r>
            <a:r>
              <a:rPr b="1" lang="fr" sz="1800">
                <a:solidFill>
                  <a:schemeClr val="dk1"/>
                </a:solidFill>
              </a:rPr>
              <a:t>CFLR</a:t>
            </a:r>
            <a:r>
              <a:rPr lang="fr" sz="1800">
                <a:solidFill>
                  <a:schemeClr val="dk1"/>
                </a:solidFill>
              </a:rPr>
              <a:t>, </a:t>
            </a:r>
            <a:r>
              <a:rPr b="1" lang="fr" sz="1800">
                <a:solidFill>
                  <a:schemeClr val="dk1"/>
                </a:solidFill>
              </a:rPr>
              <a:t>CSLR</a:t>
            </a:r>
            <a:r>
              <a:rPr lang="fr" sz="1800">
                <a:solidFill>
                  <a:schemeClr val="dk1"/>
                </a:solidFill>
              </a:rPr>
              <a:t>, and </a:t>
            </a:r>
            <a:r>
              <a:rPr b="1" lang="fr" sz="1800">
                <a:solidFill>
                  <a:schemeClr val="dk1"/>
                </a:solidFill>
              </a:rPr>
              <a:t>CTLR</a:t>
            </a:r>
            <a:r>
              <a:rPr lang="fr" sz="1800">
                <a:solidFill>
                  <a:schemeClr val="dk1"/>
                </a:solidFill>
              </a:rPr>
              <a:t> must  </a:t>
            </a:r>
            <a:r>
              <a:rPr b="1" lang="fr" sz="1800">
                <a:solidFill>
                  <a:srgbClr val="FF0000"/>
                </a:solidFill>
              </a:rPr>
              <a:t>appear in the same loop</a:t>
            </a:r>
            <a:r>
              <a:rPr lang="fr" sz="1800">
                <a:solidFill>
                  <a:schemeClr val="dk1"/>
                </a:solidFill>
              </a:rPr>
              <a:t>.</a:t>
            </a:r>
            <a:endParaRPr sz="1800">
              <a:solidFill>
                <a:schemeClr val="dk1"/>
              </a:solidFill>
            </a:endParaRPr>
          </a:p>
        </p:txBody>
      </p:sp>
      <p:sp>
        <p:nvSpPr>
          <p:cNvPr id="2131" name="Google Shape;2131;p14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32" name="Google Shape;2132;p142"/>
          <p:cNvSpPr txBox="1"/>
          <p:nvPr/>
        </p:nvSpPr>
        <p:spPr>
          <a:xfrm>
            <a:off x="588600" y="1970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Our proposal thus consists in </a:t>
            </a:r>
            <a:r>
              <a:rPr lang="fr" sz="1800">
                <a:solidFill>
                  <a:srgbClr val="1A1A1A"/>
                </a:solidFill>
              </a:rPr>
              <a:t>connecting these tasks in the </a:t>
            </a:r>
            <a:r>
              <a:rPr b="1" lang="fr" sz="1800">
                <a:solidFill>
                  <a:srgbClr val="FF0000"/>
                </a:solidFill>
              </a:rPr>
              <a:t>restriction of the </a:t>
            </a:r>
            <a:r>
              <a:rPr b="1" lang="fr" sz="1800">
                <a:solidFill>
                  <a:srgbClr val="FF0000"/>
                </a:solidFill>
              </a:rPr>
              <a:t>BPMN process </a:t>
            </a:r>
            <a:r>
              <a:rPr lang="fr" sz="1800">
                <a:solidFill>
                  <a:schemeClr val="dk1"/>
                </a:solidFill>
              </a:rPr>
              <a:t>to the subset of its vertices corresponding to the loop.</a:t>
            </a:r>
            <a:endParaRPr sz="1800">
              <a:solidFill>
                <a:schemeClr val="dk1"/>
              </a:solidFill>
            </a:endParaRPr>
          </a:p>
        </p:txBody>
      </p:sp>
      <p:pic>
        <p:nvPicPr>
          <p:cNvPr id="2133" name="Google Shape;2133;p142"/>
          <p:cNvPicPr preferRelativeResize="0"/>
          <p:nvPr/>
        </p:nvPicPr>
        <p:blipFill>
          <a:blip r:embed="rId4">
            <a:alphaModFix/>
          </a:blip>
          <a:stretch>
            <a:fillRect/>
          </a:stretch>
        </p:blipFill>
        <p:spPr>
          <a:xfrm>
            <a:off x="1035700" y="2675750"/>
            <a:ext cx="7070299" cy="2031875"/>
          </a:xfrm>
          <a:prstGeom prst="rect">
            <a:avLst/>
          </a:prstGeom>
          <a:noFill/>
          <a:ln>
            <a:noFill/>
          </a:ln>
        </p:spPr>
      </p:pic>
      <p:sp>
        <p:nvSpPr>
          <p:cNvPr id="2134" name="Google Shape;2134;p14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37</a:t>
            </a:r>
            <a:endParaRPr>
              <a:solidFill>
                <a:srgbClr val="666666"/>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8" name="Shape 2138"/>
        <p:cNvGrpSpPr/>
        <p:nvPr/>
      </p:nvGrpSpPr>
      <p:grpSpPr>
        <a:xfrm>
          <a:off x="0" y="0"/>
          <a:ext cx="0" cy="0"/>
          <a:chOff x="0" y="0"/>
          <a:chExt cx="0" cy="0"/>
        </a:xfrm>
      </p:grpSpPr>
      <p:sp>
        <p:nvSpPr>
          <p:cNvPr id="2139" name="Google Shape;2139;p143"/>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2140" name="Google Shape;2140;p143"/>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2141" name="Google Shape;2141;p143"/>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sp>
        <p:nvSpPr>
          <p:cNvPr id="2142" name="Google Shape;2142;p14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43" name="Google Shape;2143;p14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38</a:t>
            </a:r>
            <a:endParaRPr>
              <a:solidFill>
                <a:srgbClr val="666666"/>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7" name="Shape 2147"/>
        <p:cNvGrpSpPr/>
        <p:nvPr/>
      </p:nvGrpSpPr>
      <p:grpSpPr>
        <a:xfrm>
          <a:off x="0" y="0"/>
          <a:ext cx="0" cy="0"/>
          <a:chOff x="0" y="0"/>
          <a:chExt cx="0" cy="0"/>
        </a:xfrm>
      </p:grpSpPr>
      <p:sp>
        <p:nvSpPr>
          <p:cNvPr id="2148" name="Google Shape;2148;p144"/>
          <p:cNvSpPr txBox="1"/>
          <p:nvPr/>
        </p:nvSpPr>
        <p:spPr>
          <a:xfrm>
            <a:off x="588600" y="39482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Given our BPMN process, its restriction to the tasks belonging to expression</a:t>
            </a:r>
            <a:endParaRPr sz="1800">
              <a:solidFill>
                <a:schemeClr val="dk1"/>
              </a:solidFill>
            </a:endParaRPr>
          </a:p>
        </p:txBody>
      </p:sp>
      <p:sp>
        <p:nvSpPr>
          <p:cNvPr id="2149" name="Google Shape;2149;p144"/>
          <p:cNvSpPr/>
          <p:nvPr/>
        </p:nvSpPr>
        <p:spPr>
          <a:xfrm>
            <a:off x="2353350" y="901550"/>
            <a:ext cx="4437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sz="1800">
                <a:latin typeface="Maven Pro"/>
                <a:ea typeface="Maven Pro"/>
                <a:cs typeface="Maven Pro"/>
                <a:sym typeface="Maven Pro"/>
              </a:rPr>
              <a:t>(FSDP, SSDP, TSDP, CFLR, CSLR, CTLR)∗</a:t>
            </a:r>
            <a:endParaRPr sz="1800">
              <a:latin typeface="Maven Pro"/>
              <a:ea typeface="Maven Pro"/>
              <a:cs typeface="Maven Pro"/>
              <a:sym typeface="Maven Pro"/>
            </a:endParaRPr>
          </a:p>
        </p:txBody>
      </p:sp>
      <p:sp>
        <p:nvSpPr>
          <p:cNvPr id="2150" name="Google Shape;2150;p144"/>
          <p:cNvSpPr txBox="1"/>
          <p:nvPr/>
        </p:nvSpPr>
        <p:spPr>
          <a:xfrm>
            <a:off x="588600" y="1210250"/>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is:</a:t>
            </a:r>
            <a:endParaRPr sz="1800">
              <a:solidFill>
                <a:schemeClr val="dk1"/>
              </a:solidFill>
            </a:endParaRPr>
          </a:p>
        </p:txBody>
      </p:sp>
      <p:pic>
        <p:nvPicPr>
          <p:cNvPr id="2151" name="Google Shape;2151;p144"/>
          <p:cNvPicPr preferRelativeResize="0"/>
          <p:nvPr/>
        </p:nvPicPr>
        <p:blipFill>
          <a:blip r:embed="rId4">
            <a:alphaModFix/>
          </a:blip>
          <a:stretch>
            <a:fillRect/>
          </a:stretch>
        </p:blipFill>
        <p:spPr>
          <a:xfrm>
            <a:off x="2912500" y="1671951"/>
            <a:ext cx="2657824" cy="575100"/>
          </a:xfrm>
          <a:prstGeom prst="rect">
            <a:avLst/>
          </a:prstGeom>
          <a:noFill/>
          <a:ln>
            <a:noFill/>
          </a:ln>
        </p:spPr>
      </p:pic>
      <p:pic>
        <p:nvPicPr>
          <p:cNvPr id="2152" name="Google Shape;2152;p144"/>
          <p:cNvPicPr preferRelativeResize="0"/>
          <p:nvPr/>
        </p:nvPicPr>
        <p:blipFill>
          <a:blip r:embed="rId5">
            <a:alphaModFix/>
          </a:blip>
          <a:stretch>
            <a:fillRect/>
          </a:stretch>
        </p:blipFill>
        <p:spPr>
          <a:xfrm>
            <a:off x="2912500" y="2637974"/>
            <a:ext cx="2657824" cy="564065"/>
          </a:xfrm>
          <a:prstGeom prst="rect">
            <a:avLst/>
          </a:prstGeom>
          <a:noFill/>
          <a:ln>
            <a:noFill/>
          </a:ln>
        </p:spPr>
      </p:pic>
      <p:pic>
        <p:nvPicPr>
          <p:cNvPr id="2153" name="Google Shape;2153;p144"/>
          <p:cNvPicPr preferRelativeResize="0"/>
          <p:nvPr/>
        </p:nvPicPr>
        <p:blipFill>
          <a:blip r:embed="rId6">
            <a:alphaModFix/>
          </a:blip>
          <a:stretch>
            <a:fillRect/>
          </a:stretch>
        </p:blipFill>
        <p:spPr>
          <a:xfrm>
            <a:off x="2912500" y="3631813"/>
            <a:ext cx="2657824" cy="568533"/>
          </a:xfrm>
          <a:prstGeom prst="rect">
            <a:avLst/>
          </a:prstGeom>
          <a:noFill/>
          <a:ln>
            <a:noFill/>
          </a:ln>
        </p:spPr>
      </p:pic>
      <p:sp>
        <p:nvSpPr>
          <p:cNvPr id="2154" name="Google Shape;2154;p14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55" name="Google Shape;2155;p14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38</a:t>
            </a:r>
            <a:endParaRPr>
              <a:solidFill>
                <a:srgbClr val="666666"/>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9" name="Shape 2159"/>
        <p:cNvGrpSpPr/>
        <p:nvPr/>
      </p:nvGrpSpPr>
      <p:grpSpPr>
        <a:xfrm>
          <a:off x="0" y="0"/>
          <a:ext cx="0" cy="0"/>
          <a:chOff x="0" y="0"/>
          <a:chExt cx="0" cy="0"/>
        </a:xfrm>
      </p:grpSpPr>
      <p:sp>
        <p:nvSpPr>
          <p:cNvPr id="2160" name="Google Shape;2160;p145"/>
          <p:cNvSpPr txBox="1"/>
          <p:nvPr/>
        </p:nvSpPr>
        <p:spPr>
          <a:xfrm>
            <a:off x="588600" y="3106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disconnected portions</a:t>
            </a:r>
            <a:r>
              <a:rPr lang="fr" sz="1800">
                <a:solidFill>
                  <a:schemeClr val="dk1"/>
                </a:solidFill>
              </a:rPr>
              <a:t> of the process have to be </a:t>
            </a:r>
            <a:r>
              <a:rPr b="1" lang="fr" sz="1800">
                <a:solidFill>
                  <a:srgbClr val="FF0000"/>
                </a:solidFill>
              </a:rPr>
              <a:t>connected </a:t>
            </a:r>
            <a:r>
              <a:rPr lang="fr" sz="1800">
                <a:solidFill>
                  <a:schemeClr val="dk1"/>
                </a:solidFill>
              </a:rPr>
              <a:t>to make the </a:t>
            </a:r>
            <a:r>
              <a:rPr b="1" lang="fr" sz="1800">
                <a:solidFill>
                  <a:srgbClr val="FF0000"/>
                </a:solidFill>
              </a:rPr>
              <a:t>loop appear</a:t>
            </a:r>
            <a:r>
              <a:rPr lang="fr" sz="1800">
                <a:solidFill>
                  <a:schemeClr val="dk1"/>
                </a:solidFill>
              </a:rPr>
              <a:t> in the process.</a:t>
            </a:r>
            <a:endParaRPr sz="1800">
              <a:solidFill>
                <a:schemeClr val="dk1"/>
              </a:solidFill>
            </a:endParaRPr>
          </a:p>
        </p:txBody>
      </p:sp>
      <p:sp>
        <p:nvSpPr>
          <p:cNvPr id="2161" name="Google Shape;2161;p14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62" name="Google Shape;2162;p14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6" name="Shape 2166"/>
        <p:cNvGrpSpPr/>
        <p:nvPr/>
      </p:nvGrpSpPr>
      <p:grpSpPr>
        <a:xfrm>
          <a:off x="0" y="0"/>
          <a:ext cx="0" cy="0"/>
          <a:chOff x="0" y="0"/>
          <a:chExt cx="0" cy="0"/>
        </a:xfrm>
      </p:grpSpPr>
      <p:sp>
        <p:nvSpPr>
          <p:cNvPr id="2167" name="Google Shape;2167;p146"/>
          <p:cNvSpPr txBox="1"/>
          <p:nvPr/>
        </p:nvSpPr>
        <p:spPr>
          <a:xfrm>
            <a:off x="588600" y="310600"/>
            <a:ext cx="79668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disconnected portions</a:t>
            </a:r>
            <a:r>
              <a:rPr lang="fr" sz="1800">
                <a:solidFill>
                  <a:schemeClr val="dk1"/>
                </a:solidFill>
              </a:rPr>
              <a:t> of the process have to be </a:t>
            </a:r>
            <a:r>
              <a:rPr b="1" lang="fr" sz="1800">
                <a:solidFill>
                  <a:srgbClr val="FF0000"/>
                </a:solidFill>
              </a:rPr>
              <a:t>connected </a:t>
            </a:r>
            <a:r>
              <a:rPr lang="fr" sz="1800">
                <a:solidFill>
                  <a:schemeClr val="dk1"/>
                </a:solidFill>
              </a:rPr>
              <a:t>to make the </a:t>
            </a:r>
            <a:r>
              <a:rPr b="1" lang="fr" sz="1800">
                <a:solidFill>
                  <a:srgbClr val="FF0000"/>
                </a:solidFill>
              </a:rPr>
              <a:t>loop appear</a:t>
            </a:r>
            <a:r>
              <a:rPr lang="fr" sz="1800">
                <a:solidFill>
                  <a:schemeClr val="dk1"/>
                </a:solidFill>
              </a:rPr>
              <a:t> in the process.</a:t>
            </a:r>
            <a:endParaRPr sz="1800">
              <a:solidFill>
                <a:schemeClr val="dk1"/>
              </a:solidFill>
            </a:endParaRPr>
          </a:p>
          <a:p>
            <a:pPr indent="0" lvl="0" marL="0" rtl="0" algn="just">
              <a:spcBef>
                <a:spcPts val="0"/>
              </a:spcBef>
              <a:spcAft>
                <a:spcPts val="0"/>
              </a:spcAft>
              <a:buNone/>
            </a:pPr>
            <a:r>
              <a:rPr lang="fr" sz="1800">
                <a:solidFill>
                  <a:schemeClr val="dk1"/>
                </a:solidFill>
              </a:rPr>
              <a:t>This connection is based on the </a:t>
            </a:r>
            <a:r>
              <a:rPr b="1" i="1" lang="fr" sz="1800">
                <a:solidFill>
                  <a:srgbClr val="FF0000"/>
                </a:solidFill>
              </a:rPr>
              <a:t>n</a:t>
            </a:r>
            <a:r>
              <a:rPr b="1" lang="fr" sz="1800">
                <a:solidFill>
                  <a:srgbClr val="FF0000"/>
                </a:solidFill>
              </a:rPr>
              <a:t>-reachability</a:t>
            </a:r>
            <a:r>
              <a:rPr lang="fr" sz="1800">
                <a:solidFill>
                  <a:schemeClr val="dk1"/>
                </a:solidFill>
              </a:rPr>
              <a:t> of each node, i.e., the number of nodes that they can reach.</a:t>
            </a:r>
            <a:endParaRPr sz="1800">
              <a:solidFill>
                <a:schemeClr val="dk1"/>
              </a:solidFill>
            </a:endParaRPr>
          </a:p>
        </p:txBody>
      </p:sp>
      <p:sp>
        <p:nvSpPr>
          <p:cNvPr id="2168" name="Google Shape;2168;p14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69" name="Google Shape;2169;p14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3" name="Shape 2173"/>
        <p:cNvGrpSpPr/>
        <p:nvPr/>
      </p:nvGrpSpPr>
      <p:grpSpPr>
        <a:xfrm>
          <a:off x="0" y="0"/>
          <a:ext cx="0" cy="0"/>
          <a:chOff x="0" y="0"/>
          <a:chExt cx="0" cy="0"/>
        </a:xfrm>
      </p:grpSpPr>
      <p:pic>
        <p:nvPicPr>
          <p:cNvPr id="2174" name="Google Shape;2174;p147"/>
          <p:cNvPicPr preferRelativeResize="0"/>
          <p:nvPr/>
        </p:nvPicPr>
        <p:blipFill>
          <a:blip r:embed="rId4">
            <a:alphaModFix/>
          </a:blip>
          <a:stretch>
            <a:fillRect/>
          </a:stretch>
        </p:blipFill>
        <p:spPr>
          <a:xfrm>
            <a:off x="3243088" y="1898676"/>
            <a:ext cx="2657824" cy="575100"/>
          </a:xfrm>
          <a:prstGeom prst="rect">
            <a:avLst/>
          </a:prstGeom>
          <a:noFill/>
          <a:ln>
            <a:noFill/>
          </a:ln>
        </p:spPr>
      </p:pic>
      <p:pic>
        <p:nvPicPr>
          <p:cNvPr id="2175" name="Google Shape;2175;p147"/>
          <p:cNvPicPr preferRelativeResize="0"/>
          <p:nvPr/>
        </p:nvPicPr>
        <p:blipFill>
          <a:blip r:embed="rId5">
            <a:alphaModFix/>
          </a:blip>
          <a:stretch>
            <a:fillRect/>
          </a:stretch>
        </p:blipFill>
        <p:spPr>
          <a:xfrm>
            <a:off x="3243088" y="2864699"/>
            <a:ext cx="2657824" cy="564065"/>
          </a:xfrm>
          <a:prstGeom prst="rect">
            <a:avLst/>
          </a:prstGeom>
          <a:noFill/>
          <a:ln>
            <a:noFill/>
          </a:ln>
        </p:spPr>
      </p:pic>
      <p:pic>
        <p:nvPicPr>
          <p:cNvPr id="2176" name="Google Shape;2176;p147"/>
          <p:cNvPicPr preferRelativeResize="0"/>
          <p:nvPr/>
        </p:nvPicPr>
        <p:blipFill>
          <a:blip r:embed="rId6">
            <a:alphaModFix/>
          </a:blip>
          <a:stretch>
            <a:fillRect/>
          </a:stretch>
        </p:blipFill>
        <p:spPr>
          <a:xfrm>
            <a:off x="3243088" y="3858538"/>
            <a:ext cx="2657824" cy="568533"/>
          </a:xfrm>
          <a:prstGeom prst="rect">
            <a:avLst/>
          </a:prstGeom>
          <a:noFill/>
          <a:ln>
            <a:noFill/>
          </a:ln>
        </p:spPr>
      </p:pic>
      <p:sp>
        <p:nvSpPr>
          <p:cNvPr id="2177" name="Google Shape;2177;p147"/>
          <p:cNvSpPr txBox="1"/>
          <p:nvPr/>
        </p:nvSpPr>
        <p:spPr>
          <a:xfrm>
            <a:off x="5447950" y="16719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2178" name="Google Shape;2178;p147"/>
          <p:cNvSpPr txBox="1"/>
          <p:nvPr/>
        </p:nvSpPr>
        <p:spPr>
          <a:xfrm>
            <a:off x="5447950" y="2629144"/>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2179" name="Google Shape;2179;p147"/>
          <p:cNvSpPr txBox="1"/>
          <p:nvPr/>
        </p:nvSpPr>
        <p:spPr>
          <a:xfrm>
            <a:off x="5447950" y="362520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0-reachability</a:t>
            </a:r>
            <a:endParaRPr>
              <a:solidFill>
                <a:srgbClr val="FF0000"/>
              </a:solidFill>
            </a:endParaRPr>
          </a:p>
        </p:txBody>
      </p:sp>
      <p:sp>
        <p:nvSpPr>
          <p:cNvPr id="2180" name="Google Shape;2180;p147"/>
          <p:cNvSpPr txBox="1"/>
          <p:nvPr/>
        </p:nvSpPr>
        <p:spPr>
          <a:xfrm>
            <a:off x="2410250" y="1671950"/>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a:t>
            </a:r>
            <a:r>
              <a:rPr lang="fr">
                <a:solidFill>
                  <a:srgbClr val="FF0000"/>
                </a:solidFill>
              </a:rPr>
              <a:t>-reachability</a:t>
            </a:r>
            <a:endParaRPr>
              <a:solidFill>
                <a:srgbClr val="FF0000"/>
              </a:solidFill>
            </a:endParaRPr>
          </a:p>
        </p:txBody>
      </p:sp>
      <p:sp>
        <p:nvSpPr>
          <p:cNvPr id="2181" name="Google Shape;2181;p147"/>
          <p:cNvSpPr txBox="1"/>
          <p:nvPr/>
        </p:nvSpPr>
        <p:spPr>
          <a:xfrm>
            <a:off x="2410250" y="2635619"/>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a:t>
            </a:r>
            <a:r>
              <a:rPr lang="fr">
                <a:solidFill>
                  <a:srgbClr val="FF0000"/>
                </a:solidFill>
              </a:rPr>
              <a:t>-reachability</a:t>
            </a:r>
            <a:endParaRPr>
              <a:solidFill>
                <a:srgbClr val="FF0000"/>
              </a:solidFill>
            </a:endParaRPr>
          </a:p>
        </p:txBody>
      </p:sp>
      <p:sp>
        <p:nvSpPr>
          <p:cNvPr id="2182" name="Google Shape;2182;p147"/>
          <p:cNvSpPr txBox="1"/>
          <p:nvPr/>
        </p:nvSpPr>
        <p:spPr>
          <a:xfrm>
            <a:off x="2410250" y="3625206"/>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1</a:t>
            </a:r>
            <a:r>
              <a:rPr lang="fr">
                <a:solidFill>
                  <a:srgbClr val="FF0000"/>
                </a:solidFill>
              </a:rPr>
              <a:t>-reachability</a:t>
            </a:r>
            <a:endParaRPr>
              <a:solidFill>
                <a:srgbClr val="FF0000"/>
              </a:solidFill>
            </a:endParaRPr>
          </a:p>
        </p:txBody>
      </p:sp>
      <p:sp>
        <p:nvSpPr>
          <p:cNvPr id="2183" name="Google Shape;2183;p14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184" name="Google Shape;2184;p147"/>
          <p:cNvSpPr txBox="1"/>
          <p:nvPr/>
        </p:nvSpPr>
        <p:spPr>
          <a:xfrm>
            <a:off x="588600" y="310600"/>
            <a:ext cx="79668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disconnected portions</a:t>
            </a:r>
            <a:r>
              <a:rPr lang="fr" sz="1800">
                <a:solidFill>
                  <a:schemeClr val="dk1"/>
                </a:solidFill>
              </a:rPr>
              <a:t> of the process have to be </a:t>
            </a:r>
            <a:r>
              <a:rPr b="1" lang="fr" sz="1800">
                <a:solidFill>
                  <a:srgbClr val="FF0000"/>
                </a:solidFill>
              </a:rPr>
              <a:t>connected </a:t>
            </a:r>
            <a:r>
              <a:rPr lang="fr" sz="1800">
                <a:solidFill>
                  <a:schemeClr val="dk1"/>
                </a:solidFill>
              </a:rPr>
              <a:t>to make the </a:t>
            </a:r>
            <a:r>
              <a:rPr b="1" lang="fr" sz="1800">
                <a:solidFill>
                  <a:srgbClr val="FF0000"/>
                </a:solidFill>
              </a:rPr>
              <a:t>loop appear</a:t>
            </a:r>
            <a:r>
              <a:rPr lang="fr" sz="1800">
                <a:solidFill>
                  <a:schemeClr val="dk1"/>
                </a:solidFill>
              </a:rPr>
              <a:t> in the process.</a:t>
            </a:r>
            <a:endParaRPr sz="1800">
              <a:solidFill>
                <a:schemeClr val="dk1"/>
              </a:solidFill>
            </a:endParaRPr>
          </a:p>
          <a:p>
            <a:pPr indent="0" lvl="0" marL="0" rtl="0" algn="just">
              <a:spcBef>
                <a:spcPts val="0"/>
              </a:spcBef>
              <a:spcAft>
                <a:spcPts val="0"/>
              </a:spcAft>
              <a:buNone/>
            </a:pPr>
            <a:r>
              <a:rPr lang="fr" sz="1800">
                <a:solidFill>
                  <a:schemeClr val="dk1"/>
                </a:solidFill>
              </a:rPr>
              <a:t>This connection is based on the </a:t>
            </a:r>
            <a:r>
              <a:rPr b="1" i="1" lang="fr" sz="1800">
                <a:solidFill>
                  <a:srgbClr val="FF0000"/>
                </a:solidFill>
              </a:rPr>
              <a:t>n</a:t>
            </a:r>
            <a:r>
              <a:rPr b="1" lang="fr" sz="1800">
                <a:solidFill>
                  <a:srgbClr val="FF0000"/>
                </a:solidFill>
              </a:rPr>
              <a:t>-reachability</a:t>
            </a:r>
            <a:r>
              <a:rPr lang="fr" sz="1800">
                <a:solidFill>
                  <a:schemeClr val="dk1"/>
                </a:solidFill>
              </a:rPr>
              <a:t> of each node, i.e., the number of nodes that they can reach.</a:t>
            </a:r>
            <a:endParaRPr sz="1800">
              <a:solidFill>
                <a:schemeClr val="dk1"/>
              </a:solidFill>
            </a:endParaRPr>
          </a:p>
        </p:txBody>
      </p:sp>
      <p:sp>
        <p:nvSpPr>
          <p:cNvPr id="2185" name="Google Shape;2185;p14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39</a:t>
            </a:r>
            <a:endParaRPr>
              <a:solidFill>
                <a:srgbClr val="666666"/>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9" name="Shape 2189"/>
        <p:cNvGrpSpPr/>
        <p:nvPr/>
      </p:nvGrpSpPr>
      <p:grpSpPr>
        <a:xfrm>
          <a:off x="0" y="0"/>
          <a:ext cx="0" cy="0"/>
          <a:chOff x="0" y="0"/>
          <a:chExt cx="0" cy="0"/>
        </a:xfrm>
      </p:grpSpPr>
      <p:sp>
        <p:nvSpPr>
          <p:cNvPr id="2190" name="Google Shape;2190;p148"/>
          <p:cNvSpPr txBox="1"/>
          <p:nvPr/>
        </p:nvSpPr>
        <p:spPr>
          <a:xfrm>
            <a:off x="588600" y="3106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connection consists in adding </a:t>
            </a:r>
            <a:r>
              <a:rPr b="1" lang="fr" sz="1800">
                <a:solidFill>
                  <a:srgbClr val="FF0000"/>
                </a:solidFill>
              </a:rPr>
              <a:t>an edge </a:t>
            </a:r>
            <a:r>
              <a:rPr lang="fr" sz="1800">
                <a:solidFill>
                  <a:schemeClr val="dk1"/>
                </a:solidFill>
              </a:rPr>
              <a:t>between </a:t>
            </a:r>
            <a:r>
              <a:rPr b="1" lang="fr" sz="1800">
                <a:solidFill>
                  <a:srgbClr val="FF0000"/>
                </a:solidFill>
              </a:rPr>
              <a:t>each node</a:t>
            </a:r>
            <a:r>
              <a:rPr lang="fr" sz="1800">
                <a:solidFill>
                  <a:schemeClr val="dk1"/>
                </a:solidFill>
              </a:rPr>
              <a:t> of a sub-graph having a </a:t>
            </a:r>
            <a:r>
              <a:rPr b="1" lang="fr" sz="1800">
                <a:solidFill>
                  <a:srgbClr val="FF0000"/>
                </a:solidFill>
              </a:rPr>
              <a:t>0-reachability</a:t>
            </a:r>
            <a:r>
              <a:rPr lang="fr" sz="1800">
                <a:solidFill>
                  <a:schemeClr val="dk1"/>
                </a:solidFill>
              </a:rPr>
              <a:t>, and the </a:t>
            </a:r>
            <a:r>
              <a:rPr b="1" lang="fr" sz="1800">
                <a:solidFill>
                  <a:srgbClr val="FF0000"/>
                </a:solidFill>
              </a:rPr>
              <a:t>smallest subset of nodes</a:t>
            </a:r>
            <a:r>
              <a:rPr lang="fr" sz="1800">
                <a:solidFill>
                  <a:schemeClr val="dk1"/>
                </a:solidFill>
              </a:rPr>
              <a:t> of another sub-graph ensuring a </a:t>
            </a:r>
            <a:r>
              <a:rPr b="1" lang="fr" sz="1800">
                <a:solidFill>
                  <a:srgbClr val="FF0000"/>
                </a:solidFill>
              </a:rPr>
              <a:t>total </a:t>
            </a:r>
            <a:r>
              <a:rPr b="1" lang="fr" sz="1800">
                <a:solidFill>
                  <a:srgbClr val="FF0000"/>
                </a:solidFill>
              </a:rPr>
              <a:t>reachability</a:t>
            </a:r>
            <a:r>
              <a:rPr lang="fr" sz="1800"/>
              <a:t>.</a:t>
            </a:r>
            <a:endParaRPr b="1" sz="2200">
              <a:solidFill>
                <a:schemeClr val="dk1"/>
              </a:solidFill>
            </a:endParaRPr>
          </a:p>
        </p:txBody>
      </p:sp>
      <p:pic>
        <p:nvPicPr>
          <p:cNvPr id="2191" name="Google Shape;2191;p148"/>
          <p:cNvPicPr preferRelativeResize="0"/>
          <p:nvPr/>
        </p:nvPicPr>
        <p:blipFill>
          <a:blip r:embed="rId4">
            <a:alphaModFix/>
          </a:blip>
          <a:stretch>
            <a:fillRect/>
          </a:stretch>
        </p:blipFill>
        <p:spPr>
          <a:xfrm>
            <a:off x="3242188" y="1678451"/>
            <a:ext cx="2657824" cy="575100"/>
          </a:xfrm>
          <a:prstGeom prst="rect">
            <a:avLst/>
          </a:prstGeom>
          <a:noFill/>
          <a:ln>
            <a:noFill/>
          </a:ln>
        </p:spPr>
      </p:pic>
      <p:pic>
        <p:nvPicPr>
          <p:cNvPr id="2192" name="Google Shape;2192;p148"/>
          <p:cNvPicPr preferRelativeResize="0"/>
          <p:nvPr/>
        </p:nvPicPr>
        <p:blipFill>
          <a:blip r:embed="rId5">
            <a:alphaModFix/>
          </a:blip>
          <a:stretch>
            <a:fillRect/>
          </a:stretch>
        </p:blipFill>
        <p:spPr>
          <a:xfrm>
            <a:off x="3242188" y="2644474"/>
            <a:ext cx="2657824" cy="564065"/>
          </a:xfrm>
          <a:prstGeom prst="rect">
            <a:avLst/>
          </a:prstGeom>
          <a:noFill/>
          <a:ln>
            <a:noFill/>
          </a:ln>
        </p:spPr>
      </p:pic>
      <p:pic>
        <p:nvPicPr>
          <p:cNvPr id="2193" name="Google Shape;2193;p148"/>
          <p:cNvPicPr preferRelativeResize="0"/>
          <p:nvPr/>
        </p:nvPicPr>
        <p:blipFill>
          <a:blip r:embed="rId6">
            <a:alphaModFix/>
          </a:blip>
          <a:stretch>
            <a:fillRect/>
          </a:stretch>
        </p:blipFill>
        <p:spPr>
          <a:xfrm>
            <a:off x="3242188" y="3638313"/>
            <a:ext cx="2657824" cy="568533"/>
          </a:xfrm>
          <a:prstGeom prst="rect">
            <a:avLst/>
          </a:prstGeom>
          <a:noFill/>
          <a:ln>
            <a:noFill/>
          </a:ln>
        </p:spPr>
      </p:pic>
      <p:sp>
        <p:nvSpPr>
          <p:cNvPr id="2194" name="Google Shape;2194;p148"/>
          <p:cNvSpPr txBox="1"/>
          <p:nvPr/>
        </p:nvSpPr>
        <p:spPr>
          <a:xfrm>
            <a:off x="5447050" y="14517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1A1A1A"/>
                </a:solidFill>
              </a:rPr>
              <a:t>0-reachability</a:t>
            </a:r>
            <a:endParaRPr>
              <a:solidFill>
                <a:srgbClr val="1A1A1A"/>
              </a:solidFill>
            </a:endParaRPr>
          </a:p>
        </p:txBody>
      </p:sp>
      <p:sp>
        <p:nvSpPr>
          <p:cNvPr id="2195" name="Google Shape;2195;p148"/>
          <p:cNvSpPr txBox="1"/>
          <p:nvPr/>
        </p:nvSpPr>
        <p:spPr>
          <a:xfrm>
            <a:off x="5447050" y="24089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2196" name="Google Shape;2196;p148"/>
          <p:cNvSpPr txBox="1"/>
          <p:nvPr/>
        </p:nvSpPr>
        <p:spPr>
          <a:xfrm>
            <a:off x="5447050" y="340497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2197" name="Google Shape;2197;p148"/>
          <p:cNvSpPr txBox="1"/>
          <p:nvPr/>
        </p:nvSpPr>
        <p:spPr>
          <a:xfrm>
            <a:off x="2409350" y="1451725"/>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t>1-reachability</a:t>
            </a:r>
            <a:endParaRPr/>
          </a:p>
        </p:txBody>
      </p:sp>
      <p:sp>
        <p:nvSpPr>
          <p:cNvPr id="2198" name="Google Shape;2198;p148"/>
          <p:cNvSpPr txBox="1"/>
          <p:nvPr/>
        </p:nvSpPr>
        <p:spPr>
          <a:xfrm>
            <a:off x="2409350" y="2415394"/>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a:t>
            </a:r>
            <a:r>
              <a:rPr lang="fr">
                <a:solidFill>
                  <a:schemeClr val="dk1"/>
                </a:solidFill>
              </a:rPr>
              <a:t>-reachability</a:t>
            </a:r>
            <a:endParaRPr>
              <a:solidFill>
                <a:schemeClr val="dk1"/>
              </a:solidFill>
            </a:endParaRPr>
          </a:p>
        </p:txBody>
      </p:sp>
      <p:sp>
        <p:nvSpPr>
          <p:cNvPr id="2199" name="Google Shape;2199;p148"/>
          <p:cNvSpPr txBox="1"/>
          <p:nvPr/>
        </p:nvSpPr>
        <p:spPr>
          <a:xfrm>
            <a:off x="2409350" y="3404981"/>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a:t>
            </a:r>
            <a:r>
              <a:rPr lang="fr">
                <a:solidFill>
                  <a:schemeClr val="dk1"/>
                </a:solidFill>
              </a:rPr>
              <a:t>-reachability</a:t>
            </a:r>
            <a:endParaRPr>
              <a:solidFill>
                <a:schemeClr val="dk1"/>
              </a:solidFill>
            </a:endParaRPr>
          </a:p>
        </p:txBody>
      </p:sp>
      <p:sp>
        <p:nvSpPr>
          <p:cNvPr id="2200" name="Google Shape;2200;p14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201" name="Google Shape;2201;p14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40</a:t>
            </a:r>
            <a:endParaRPr>
              <a:solidFill>
                <a:srgbClr val="666666"/>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5" name="Shape 2205"/>
        <p:cNvGrpSpPr/>
        <p:nvPr/>
      </p:nvGrpSpPr>
      <p:grpSpPr>
        <a:xfrm>
          <a:off x="0" y="0"/>
          <a:ext cx="0" cy="0"/>
          <a:chOff x="0" y="0"/>
          <a:chExt cx="0" cy="0"/>
        </a:xfrm>
      </p:grpSpPr>
      <p:pic>
        <p:nvPicPr>
          <p:cNvPr id="2206" name="Google Shape;2206;p149"/>
          <p:cNvPicPr preferRelativeResize="0"/>
          <p:nvPr/>
        </p:nvPicPr>
        <p:blipFill>
          <a:blip r:embed="rId4">
            <a:alphaModFix/>
          </a:blip>
          <a:stretch>
            <a:fillRect/>
          </a:stretch>
        </p:blipFill>
        <p:spPr>
          <a:xfrm>
            <a:off x="3242188" y="1678451"/>
            <a:ext cx="2657824" cy="575100"/>
          </a:xfrm>
          <a:prstGeom prst="rect">
            <a:avLst/>
          </a:prstGeom>
          <a:noFill/>
          <a:ln>
            <a:noFill/>
          </a:ln>
        </p:spPr>
      </p:pic>
      <p:pic>
        <p:nvPicPr>
          <p:cNvPr id="2207" name="Google Shape;2207;p149"/>
          <p:cNvPicPr preferRelativeResize="0"/>
          <p:nvPr/>
        </p:nvPicPr>
        <p:blipFill>
          <a:blip r:embed="rId5">
            <a:alphaModFix/>
          </a:blip>
          <a:stretch>
            <a:fillRect/>
          </a:stretch>
        </p:blipFill>
        <p:spPr>
          <a:xfrm>
            <a:off x="3242188" y="2644474"/>
            <a:ext cx="2657824" cy="564065"/>
          </a:xfrm>
          <a:prstGeom prst="rect">
            <a:avLst/>
          </a:prstGeom>
          <a:noFill/>
          <a:ln>
            <a:noFill/>
          </a:ln>
        </p:spPr>
      </p:pic>
      <p:pic>
        <p:nvPicPr>
          <p:cNvPr id="2208" name="Google Shape;2208;p149"/>
          <p:cNvPicPr preferRelativeResize="0"/>
          <p:nvPr/>
        </p:nvPicPr>
        <p:blipFill>
          <a:blip r:embed="rId6">
            <a:alphaModFix/>
          </a:blip>
          <a:stretch>
            <a:fillRect/>
          </a:stretch>
        </p:blipFill>
        <p:spPr>
          <a:xfrm>
            <a:off x="3242188" y="3638313"/>
            <a:ext cx="2657824" cy="568533"/>
          </a:xfrm>
          <a:prstGeom prst="rect">
            <a:avLst/>
          </a:prstGeom>
          <a:noFill/>
          <a:ln>
            <a:noFill/>
          </a:ln>
        </p:spPr>
      </p:pic>
      <p:sp>
        <p:nvSpPr>
          <p:cNvPr id="2209" name="Google Shape;2209;p149"/>
          <p:cNvSpPr txBox="1"/>
          <p:nvPr/>
        </p:nvSpPr>
        <p:spPr>
          <a:xfrm>
            <a:off x="5447050" y="14517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2</a:t>
            </a:r>
            <a:r>
              <a:rPr lang="fr">
                <a:solidFill>
                  <a:srgbClr val="FF0000"/>
                </a:solidFill>
              </a:rPr>
              <a:t>-reachability</a:t>
            </a:r>
            <a:endParaRPr>
              <a:solidFill>
                <a:srgbClr val="FF0000"/>
              </a:solidFill>
            </a:endParaRPr>
          </a:p>
        </p:txBody>
      </p:sp>
      <p:sp>
        <p:nvSpPr>
          <p:cNvPr id="2210" name="Google Shape;2210;p149"/>
          <p:cNvSpPr txBox="1"/>
          <p:nvPr/>
        </p:nvSpPr>
        <p:spPr>
          <a:xfrm>
            <a:off x="5447050" y="24089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2211" name="Google Shape;2211;p149"/>
          <p:cNvSpPr txBox="1"/>
          <p:nvPr/>
        </p:nvSpPr>
        <p:spPr>
          <a:xfrm>
            <a:off x="5447050" y="340497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2212" name="Google Shape;2212;p149"/>
          <p:cNvSpPr txBox="1"/>
          <p:nvPr/>
        </p:nvSpPr>
        <p:spPr>
          <a:xfrm>
            <a:off x="2409350" y="1451725"/>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3-reachability</a:t>
            </a:r>
            <a:endParaRPr>
              <a:solidFill>
                <a:srgbClr val="FF0000"/>
              </a:solidFill>
            </a:endParaRPr>
          </a:p>
        </p:txBody>
      </p:sp>
      <p:sp>
        <p:nvSpPr>
          <p:cNvPr id="2213" name="Google Shape;2213;p149"/>
          <p:cNvSpPr txBox="1"/>
          <p:nvPr/>
        </p:nvSpPr>
        <p:spPr>
          <a:xfrm>
            <a:off x="2409350" y="2415394"/>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t>1</a:t>
            </a:r>
            <a:r>
              <a:rPr lang="fr"/>
              <a:t>-reachability</a:t>
            </a:r>
            <a:endParaRPr/>
          </a:p>
        </p:txBody>
      </p:sp>
      <p:sp>
        <p:nvSpPr>
          <p:cNvPr id="2214" name="Google Shape;2214;p149"/>
          <p:cNvSpPr txBox="1"/>
          <p:nvPr/>
        </p:nvSpPr>
        <p:spPr>
          <a:xfrm>
            <a:off x="2409350" y="3404981"/>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a:t>
            </a:r>
            <a:r>
              <a:rPr lang="fr">
                <a:solidFill>
                  <a:schemeClr val="dk1"/>
                </a:solidFill>
              </a:rPr>
              <a:t>-reachability</a:t>
            </a:r>
            <a:endParaRPr>
              <a:solidFill>
                <a:schemeClr val="dk1"/>
              </a:solidFill>
            </a:endParaRPr>
          </a:p>
        </p:txBody>
      </p:sp>
      <p:cxnSp>
        <p:nvCxnSpPr>
          <p:cNvPr id="2215" name="Google Shape;2215;p149"/>
          <p:cNvCxnSpPr/>
          <p:nvPr/>
        </p:nvCxnSpPr>
        <p:spPr>
          <a:xfrm flipH="1">
            <a:off x="3776575" y="2234900"/>
            <a:ext cx="1580700" cy="414600"/>
          </a:xfrm>
          <a:prstGeom prst="straightConnector1">
            <a:avLst/>
          </a:prstGeom>
          <a:noFill/>
          <a:ln cap="flat" cmpd="sng" w="19050">
            <a:solidFill>
              <a:srgbClr val="FF0000"/>
            </a:solidFill>
            <a:prstDash val="solid"/>
            <a:round/>
            <a:headEnd len="med" w="med" type="none"/>
            <a:tailEnd len="med" w="med" type="triangle"/>
          </a:ln>
        </p:spPr>
      </p:cxnSp>
      <p:sp>
        <p:nvSpPr>
          <p:cNvPr id="2216" name="Google Shape;2216;p14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217" name="Google Shape;2217;p149"/>
          <p:cNvSpPr txBox="1"/>
          <p:nvPr/>
        </p:nvSpPr>
        <p:spPr>
          <a:xfrm>
            <a:off x="588600" y="3106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connection consists in adding </a:t>
            </a:r>
            <a:r>
              <a:rPr b="1" lang="fr" sz="1800">
                <a:solidFill>
                  <a:srgbClr val="FF0000"/>
                </a:solidFill>
              </a:rPr>
              <a:t>an edge </a:t>
            </a:r>
            <a:r>
              <a:rPr lang="fr" sz="1800">
                <a:solidFill>
                  <a:schemeClr val="dk1"/>
                </a:solidFill>
              </a:rPr>
              <a:t>between </a:t>
            </a:r>
            <a:r>
              <a:rPr b="1" lang="fr" sz="1800">
                <a:solidFill>
                  <a:srgbClr val="FF0000"/>
                </a:solidFill>
              </a:rPr>
              <a:t>each node</a:t>
            </a:r>
            <a:r>
              <a:rPr lang="fr" sz="1800">
                <a:solidFill>
                  <a:schemeClr val="dk1"/>
                </a:solidFill>
              </a:rPr>
              <a:t> of a sub-graph having a </a:t>
            </a:r>
            <a:r>
              <a:rPr b="1" lang="fr" sz="1800">
                <a:solidFill>
                  <a:srgbClr val="FF0000"/>
                </a:solidFill>
              </a:rPr>
              <a:t>0-reachability</a:t>
            </a:r>
            <a:r>
              <a:rPr lang="fr" sz="1800">
                <a:solidFill>
                  <a:schemeClr val="dk1"/>
                </a:solidFill>
              </a:rPr>
              <a:t>, and the </a:t>
            </a:r>
            <a:r>
              <a:rPr b="1" lang="fr" sz="1800">
                <a:solidFill>
                  <a:srgbClr val="FF0000"/>
                </a:solidFill>
              </a:rPr>
              <a:t>smallest subset of nodes</a:t>
            </a:r>
            <a:r>
              <a:rPr lang="fr" sz="1800">
                <a:solidFill>
                  <a:schemeClr val="dk1"/>
                </a:solidFill>
              </a:rPr>
              <a:t> of another sub-graph ensuring a </a:t>
            </a:r>
            <a:r>
              <a:rPr b="1" lang="fr" sz="1800">
                <a:solidFill>
                  <a:srgbClr val="FF0000"/>
                </a:solidFill>
              </a:rPr>
              <a:t>total reachability</a:t>
            </a:r>
            <a:r>
              <a:rPr lang="fr" sz="1800">
                <a:solidFill>
                  <a:schemeClr val="dk1"/>
                </a:solidFill>
              </a:rPr>
              <a:t>.</a:t>
            </a:r>
            <a:endParaRPr sz="1800">
              <a:solidFill>
                <a:schemeClr val="dk1"/>
              </a:solidFill>
            </a:endParaRPr>
          </a:p>
        </p:txBody>
      </p:sp>
      <p:sp>
        <p:nvSpPr>
          <p:cNvPr id="2218" name="Google Shape;2218;p14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40</a:t>
            </a:r>
            <a:endParaRPr>
              <a:solidFill>
                <a:srgbClr val="666666"/>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2" name="Shape 2222"/>
        <p:cNvGrpSpPr/>
        <p:nvPr/>
      </p:nvGrpSpPr>
      <p:grpSpPr>
        <a:xfrm>
          <a:off x="0" y="0"/>
          <a:ext cx="0" cy="0"/>
          <a:chOff x="0" y="0"/>
          <a:chExt cx="0" cy="0"/>
        </a:xfrm>
      </p:grpSpPr>
      <p:pic>
        <p:nvPicPr>
          <p:cNvPr id="2223" name="Google Shape;2223;p150"/>
          <p:cNvPicPr preferRelativeResize="0"/>
          <p:nvPr/>
        </p:nvPicPr>
        <p:blipFill>
          <a:blip r:embed="rId4">
            <a:alphaModFix/>
          </a:blip>
          <a:stretch>
            <a:fillRect/>
          </a:stretch>
        </p:blipFill>
        <p:spPr>
          <a:xfrm>
            <a:off x="3242188" y="1678451"/>
            <a:ext cx="2657824" cy="575100"/>
          </a:xfrm>
          <a:prstGeom prst="rect">
            <a:avLst/>
          </a:prstGeom>
          <a:noFill/>
          <a:ln>
            <a:noFill/>
          </a:ln>
        </p:spPr>
      </p:pic>
      <p:pic>
        <p:nvPicPr>
          <p:cNvPr id="2224" name="Google Shape;2224;p150"/>
          <p:cNvPicPr preferRelativeResize="0"/>
          <p:nvPr/>
        </p:nvPicPr>
        <p:blipFill>
          <a:blip r:embed="rId5">
            <a:alphaModFix/>
          </a:blip>
          <a:stretch>
            <a:fillRect/>
          </a:stretch>
        </p:blipFill>
        <p:spPr>
          <a:xfrm>
            <a:off x="3242188" y="2644474"/>
            <a:ext cx="2657824" cy="564065"/>
          </a:xfrm>
          <a:prstGeom prst="rect">
            <a:avLst/>
          </a:prstGeom>
          <a:noFill/>
          <a:ln>
            <a:noFill/>
          </a:ln>
        </p:spPr>
      </p:pic>
      <p:pic>
        <p:nvPicPr>
          <p:cNvPr id="2225" name="Google Shape;2225;p150"/>
          <p:cNvPicPr preferRelativeResize="0"/>
          <p:nvPr/>
        </p:nvPicPr>
        <p:blipFill>
          <a:blip r:embed="rId6">
            <a:alphaModFix/>
          </a:blip>
          <a:stretch>
            <a:fillRect/>
          </a:stretch>
        </p:blipFill>
        <p:spPr>
          <a:xfrm>
            <a:off x="3242188" y="3638313"/>
            <a:ext cx="2657824" cy="568533"/>
          </a:xfrm>
          <a:prstGeom prst="rect">
            <a:avLst/>
          </a:prstGeom>
          <a:noFill/>
          <a:ln>
            <a:noFill/>
          </a:ln>
        </p:spPr>
      </p:pic>
      <p:sp>
        <p:nvSpPr>
          <p:cNvPr id="2226" name="Google Shape;2226;p150"/>
          <p:cNvSpPr txBox="1"/>
          <p:nvPr/>
        </p:nvSpPr>
        <p:spPr>
          <a:xfrm>
            <a:off x="5447050" y="14517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4</a:t>
            </a:r>
            <a:r>
              <a:rPr lang="fr">
                <a:solidFill>
                  <a:srgbClr val="FF0000"/>
                </a:solidFill>
              </a:rPr>
              <a:t>-reachability</a:t>
            </a:r>
            <a:endParaRPr>
              <a:solidFill>
                <a:srgbClr val="FF0000"/>
              </a:solidFill>
            </a:endParaRPr>
          </a:p>
        </p:txBody>
      </p:sp>
      <p:sp>
        <p:nvSpPr>
          <p:cNvPr id="2227" name="Google Shape;2227;p150"/>
          <p:cNvSpPr txBox="1"/>
          <p:nvPr/>
        </p:nvSpPr>
        <p:spPr>
          <a:xfrm>
            <a:off x="5447050" y="24089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2</a:t>
            </a:r>
            <a:r>
              <a:rPr lang="fr">
                <a:solidFill>
                  <a:srgbClr val="FF0000"/>
                </a:solidFill>
              </a:rPr>
              <a:t>-reachability</a:t>
            </a:r>
            <a:endParaRPr>
              <a:solidFill>
                <a:srgbClr val="FF0000"/>
              </a:solidFill>
            </a:endParaRPr>
          </a:p>
        </p:txBody>
      </p:sp>
      <p:sp>
        <p:nvSpPr>
          <p:cNvPr id="2228" name="Google Shape;2228;p150"/>
          <p:cNvSpPr txBox="1"/>
          <p:nvPr/>
        </p:nvSpPr>
        <p:spPr>
          <a:xfrm>
            <a:off x="5447050" y="340497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0-reachability</a:t>
            </a:r>
            <a:endParaRPr>
              <a:solidFill>
                <a:schemeClr val="dk1"/>
              </a:solidFill>
            </a:endParaRPr>
          </a:p>
        </p:txBody>
      </p:sp>
      <p:sp>
        <p:nvSpPr>
          <p:cNvPr id="2229" name="Google Shape;2229;p150"/>
          <p:cNvSpPr txBox="1"/>
          <p:nvPr/>
        </p:nvSpPr>
        <p:spPr>
          <a:xfrm>
            <a:off x="2409350" y="1451725"/>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5</a:t>
            </a:r>
            <a:r>
              <a:rPr lang="fr">
                <a:solidFill>
                  <a:srgbClr val="FF0000"/>
                </a:solidFill>
              </a:rPr>
              <a:t>-reachability</a:t>
            </a:r>
            <a:endParaRPr>
              <a:solidFill>
                <a:srgbClr val="FF0000"/>
              </a:solidFill>
            </a:endParaRPr>
          </a:p>
        </p:txBody>
      </p:sp>
      <p:sp>
        <p:nvSpPr>
          <p:cNvPr id="2230" name="Google Shape;2230;p150"/>
          <p:cNvSpPr txBox="1"/>
          <p:nvPr/>
        </p:nvSpPr>
        <p:spPr>
          <a:xfrm>
            <a:off x="2409350" y="2415394"/>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3</a:t>
            </a:r>
            <a:r>
              <a:rPr lang="fr">
                <a:solidFill>
                  <a:srgbClr val="FF0000"/>
                </a:solidFill>
              </a:rPr>
              <a:t>-reachability</a:t>
            </a:r>
            <a:endParaRPr>
              <a:solidFill>
                <a:srgbClr val="FF0000"/>
              </a:solidFill>
            </a:endParaRPr>
          </a:p>
        </p:txBody>
      </p:sp>
      <p:sp>
        <p:nvSpPr>
          <p:cNvPr id="2231" name="Google Shape;2231;p150"/>
          <p:cNvSpPr txBox="1"/>
          <p:nvPr/>
        </p:nvSpPr>
        <p:spPr>
          <a:xfrm>
            <a:off x="2409350" y="3404981"/>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chemeClr val="dk1"/>
                </a:solidFill>
              </a:rPr>
              <a:t>1</a:t>
            </a:r>
            <a:r>
              <a:rPr lang="fr">
                <a:solidFill>
                  <a:schemeClr val="dk1"/>
                </a:solidFill>
              </a:rPr>
              <a:t>-reachability</a:t>
            </a:r>
            <a:endParaRPr>
              <a:solidFill>
                <a:schemeClr val="dk1"/>
              </a:solidFill>
            </a:endParaRPr>
          </a:p>
        </p:txBody>
      </p:sp>
      <p:cxnSp>
        <p:nvCxnSpPr>
          <p:cNvPr id="2232" name="Google Shape;2232;p150"/>
          <p:cNvCxnSpPr/>
          <p:nvPr/>
        </p:nvCxnSpPr>
        <p:spPr>
          <a:xfrm flipH="1">
            <a:off x="3776575" y="2234900"/>
            <a:ext cx="1580700" cy="414600"/>
          </a:xfrm>
          <a:prstGeom prst="straightConnector1">
            <a:avLst/>
          </a:prstGeom>
          <a:noFill/>
          <a:ln cap="flat" cmpd="sng" w="19050">
            <a:solidFill>
              <a:schemeClr val="dk1"/>
            </a:solidFill>
            <a:prstDash val="solid"/>
            <a:round/>
            <a:headEnd len="med" w="med" type="none"/>
            <a:tailEnd len="med" w="med" type="triangle"/>
          </a:ln>
        </p:spPr>
      </p:cxnSp>
      <p:cxnSp>
        <p:nvCxnSpPr>
          <p:cNvPr id="2233" name="Google Shape;2233;p150"/>
          <p:cNvCxnSpPr/>
          <p:nvPr/>
        </p:nvCxnSpPr>
        <p:spPr>
          <a:xfrm flipH="1">
            <a:off x="3776550" y="3213075"/>
            <a:ext cx="1613100" cy="438300"/>
          </a:xfrm>
          <a:prstGeom prst="straightConnector1">
            <a:avLst/>
          </a:prstGeom>
          <a:noFill/>
          <a:ln cap="flat" cmpd="sng" w="19050">
            <a:solidFill>
              <a:srgbClr val="FF0000"/>
            </a:solidFill>
            <a:prstDash val="solid"/>
            <a:round/>
            <a:headEnd len="med" w="med" type="none"/>
            <a:tailEnd len="med" w="med" type="triangle"/>
          </a:ln>
        </p:spPr>
      </p:cxnSp>
      <p:sp>
        <p:nvSpPr>
          <p:cNvPr id="2234" name="Google Shape;2234;p15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235" name="Google Shape;2235;p150"/>
          <p:cNvSpPr txBox="1"/>
          <p:nvPr/>
        </p:nvSpPr>
        <p:spPr>
          <a:xfrm>
            <a:off x="588600" y="3106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connection consists in adding </a:t>
            </a:r>
            <a:r>
              <a:rPr b="1" lang="fr" sz="1800">
                <a:solidFill>
                  <a:srgbClr val="FF0000"/>
                </a:solidFill>
              </a:rPr>
              <a:t>an edge </a:t>
            </a:r>
            <a:r>
              <a:rPr lang="fr" sz="1800">
                <a:solidFill>
                  <a:schemeClr val="dk1"/>
                </a:solidFill>
              </a:rPr>
              <a:t>between </a:t>
            </a:r>
            <a:r>
              <a:rPr b="1" lang="fr" sz="1800">
                <a:solidFill>
                  <a:srgbClr val="FF0000"/>
                </a:solidFill>
              </a:rPr>
              <a:t>each node</a:t>
            </a:r>
            <a:r>
              <a:rPr lang="fr" sz="1800">
                <a:solidFill>
                  <a:schemeClr val="dk1"/>
                </a:solidFill>
              </a:rPr>
              <a:t> of a sub-graph having a </a:t>
            </a:r>
            <a:r>
              <a:rPr b="1" lang="fr" sz="1800">
                <a:solidFill>
                  <a:srgbClr val="FF0000"/>
                </a:solidFill>
              </a:rPr>
              <a:t>0-reachability</a:t>
            </a:r>
            <a:r>
              <a:rPr lang="fr" sz="1800">
                <a:solidFill>
                  <a:schemeClr val="dk1"/>
                </a:solidFill>
              </a:rPr>
              <a:t>, and the </a:t>
            </a:r>
            <a:r>
              <a:rPr b="1" lang="fr" sz="1800">
                <a:solidFill>
                  <a:srgbClr val="FF0000"/>
                </a:solidFill>
              </a:rPr>
              <a:t>smallest subset of nodes</a:t>
            </a:r>
            <a:r>
              <a:rPr lang="fr" sz="1800">
                <a:solidFill>
                  <a:schemeClr val="dk1"/>
                </a:solidFill>
              </a:rPr>
              <a:t> of another sub-graph ensuring a </a:t>
            </a:r>
            <a:r>
              <a:rPr b="1" lang="fr" sz="1800">
                <a:solidFill>
                  <a:srgbClr val="FF0000"/>
                </a:solidFill>
              </a:rPr>
              <a:t>total reachability</a:t>
            </a:r>
            <a:r>
              <a:rPr lang="fr" sz="1800">
                <a:solidFill>
                  <a:schemeClr val="dk1"/>
                </a:solidFill>
              </a:rPr>
              <a:t>.</a:t>
            </a:r>
            <a:endParaRPr sz="1800">
              <a:solidFill>
                <a:schemeClr val="dk1"/>
              </a:solidFill>
            </a:endParaRPr>
          </a:p>
        </p:txBody>
      </p:sp>
      <p:sp>
        <p:nvSpPr>
          <p:cNvPr id="2236" name="Google Shape;2236;p15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40</a:t>
            </a:r>
            <a:endParaRPr>
              <a:solidFill>
                <a:srgbClr val="666666"/>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0" name="Shape 2240"/>
        <p:cNvGrpSpPr/>
        <p:nvPr/>
      </p:nvGrpSpPr>
      <p:grpSpPr>
        <a:xfrm>
          <a:off x="0" y="0"/>
          <a:ext cx="0" cy="0"/>
          <a:chOff x="0" y="0"/>
          <a:chExt cx="0" cy="0"/>
        </a:xfrm>
      </p:grpSpPr>
      <p:pic>
        <p:nvPicPr>
          <p:cNvPr id="2241" name="Google Shape;2241;p151"/>
          <p:cNvPicPr preferRelativeResize="0"/>
          <p:nvPr/>
        </p:nvPicPr>
        <p:blipFill>
          <a:blip r:embed="rId4">
            <a:alphaModFix/>
          </a:blip>
          <a:stretch>
            <a:fillRect/>
          </a:stretch>
        </p:blipFill>
        <p:spPr>
          <a:xfrm>
            <a:off x="3242188" y="1678451"/>
            <a:ext cx="2657824" cy="575100"/>
          </a:xfrm>
          <a:prstGeom prst="rect">
            <a:avLst/>
          </a:prstGeom>
          <a:noFill/>
          <a:ln>
            <a:noFill/>
          </a:ln>
        </p:spPr>
      </p:pic>
      <p:pic>
        <p:nvPicPr>
          <p:cNvPr id="2242" name="Google Shape;2242;p151"/>
          <p:cNvPicPr preferRelativeResize="0"/>
          <p:nvPr/>
        </p:nvPicPr>
        <p:blipFill>
          <a:blip r:embed="rId5">
            <a:alphaModFix/>
          </a:blip>
          <a:stretch>
            <a:fillRect/>
          </a:stretch>
        </p:blipFill>
        <p:spPr>
          <a:xfrm>
            <a:off x="3242188" y="2644474"/>
            <a:ext cx="2657824" cy="564065"/>
          </a:xfrm>
          <a:prstGeom prst="rect">
            <a:avLst/>
          </a:prstGeom>
          <a:noFill/>
          <a:ln>
            <a:noFill/>
          </a:ln>
        </p:spPr>
      </p:pic>
      <p:pic>
        <p:nvPicPr>
          <p:cNvPr id="2243" name="Google Shape;2243;p151"/>
          <p:cNvPicPr preferRelativeResize="0"/>
          <p:nvPr/>
        </p:nvPicPr>
        <p:blipFill>
          <a:blip r:embed="rId6">
            <a:alphaModFix/>
          </a:blip>
          <a:stretch>
            <a:fillRect/>
          </a:stretch>
        </p:blipFill>
        <p:spPr>
          <a:xfrm>
            <a:off x="3242188" y="3638313"/>
            <a:ext cx="2657824" cy="568533"/>
          </a:xfrm>
          <a:prstGeom prst="rect">
            <a:avLst/>
          </a:prstGeom>
          <a:noFill/>
          <a:ln>
            <a:noFill/>
          </a:ln>
        </p:spPr>
      </p:pic>
      <p:sp>
        <p:nvSpPr>
          <p:cNvPr id="2244" name="Google Shape;2244;p151"/>
          <p:cNvSpPr txBox="1"/>
          <p:nvPr/>
        </p:nvSpPr>
        <p:spPr>
          <a:xfrm>
            <a:off x="5447050" y="14517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rgbClr val="FF0000"/>
              </a:solidFill>
            </a:endParaRPr>
          </a:p>
        </p:txBody>
      </p:sp>
      <p:sp>
        <p:nvSpPr>
          <p:cNvPr id="2245" name="Google Shape;2245;p151"/>
          <p:cNvSpPr txBox="1"/>
          <p:nvPr/>
        </p:nvSpPr>
        <p:spPr>
          <a:xfrm>
            <a:off x="5447050" y="240892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chemeClr val="dk1"/>
              </a:solidFill>
            </a:endParaRPr>
          </a:p>
        </p:txBody>
      </p:sp>
      <p:sp>
        <p:nvSpPr>
          <p:cNvPr id="2246" name="Google Shape;2246;p151"/>
          <p:cNvSpPr txBox="1"/>
          <p:nvPr/>
        </p:nvSpPr>
        <p:spPr>
          <a:xfrm>
            <a:off x="5447050" y="3404975"/>
            <a:ext cx="12876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chemeClr val="dk1"/>
              </a:solidFill>
            </a:endParaRPr>
          </a:p>
        </p:txBody>
      </p:sp>
      <p:sp>
        <p:nvSpPr>
          <p:cNvPr id="2247" name="Google Shape;2247;p151"/>
          <p:cNvSpPr txBox="1"/>
          <p:nvPr/>
        </p:nvSpPr>
        <p:spPr>
          <a:xfrm>
            <a:off x="2409350" y="1451725"/>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6-reachability</a:t>
            </a:r>
            <a:endParaRPr>
              <a:solidFill>
                <a:srgbClr val="FF0000"/>
              </a:solidFill>
            </a:endParaRPr>
          </a:p>
        </p:txBody>
      </p:sp>
      <p:sp>
        <p:nvSpPr>
          <p:cNvPr id="2248" name="Google Shape;2248;p151"/>
          <p:cNvSpPr txBox="1"/>
          <p:nvPr/>
        </p:nvSpPr>
        <p:spPr>
          <a:xfrm>
            <a:off x="2409350" y="2415394"/>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chemeClr val="dk1"/>
              </a:solidFill>
            </a:endParaRPr>
          </a:p>
        </p:txBody>
      </p:sp>
      <p:sp>
        <p:nvSpPr>
          <p:cNvPr id="2249" name="Google Shape;2249;p151"/>
          <p:cNvSpPr txBox="1"/>
          <p:nvPr/>
        </p:nvSpPr>
        <p:spPr>
          <a:xfrm>
            <a:off x="2409350" y="3404981"/>
            <a:ext cx="1476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solidFill>
                  <a:srgbClr val="FF0000"/>
                </a:solidFill>
              </a:rPr>
              <a:t>6</a:t>
            </a:r>
            <a:r>
              <a:rPr lang="fr">
                <a:solidFill>
                  <a:srgbClr val="FF0000"/>
                </a:solidFill>
              </a:rPr>
              <a:t>-reachability</a:t>
            </a:r>
            <a:endParaRPr>
              <a:solidFill>
                <a:schemeClr val="dk1"/>
              </a:solidFill>
            </a:endParaRPr>
          </a:p>
        </p:txBody>
      </p:sp>
      <p:cxnSp>
        <p:nvCxnSpPr>
          <p:cNvPr id="2250" name="Google Shape;2250;p151"/>
          <p:cNvCxnSpPr/>
          <p:nvPr/>
        </p:nvCxnSpPr>
        <p:spPr>
          <a:xfrm flipH="1">
            <a:off x="3776575" y="2234900"/>
            <a:ext cx="1580700" cy="414600"/>
          </a:xfrm>
          <a:prstGeom prst="straightConnector1">
            <a:avLst/>
          </a:prstGeom>
          <a:noFill/>
          <a:ln cap="flat" cmpd="sng" w="19050">
            <a:solidFill>
              <a:schemeClr val="dk1"/>
            </a:solidFill>
            <a:prstDash val="solid"/>
            <a:round/>
            <a:headEnd len="med" w="med" type="none"/>
            <a:tailEnd len="med" w="med" type="triangle"/>
          </a:ln>
        </p:spPr>
      </p:cxnSp>
      <p:cxnSp>
        <p:nvCxnSpPr>
          <p:cNvPr id="2251" name="Google Shape;2251;p151"/>
          <p:cNvCxnSpPr/>
          <p:nvPr/>
        </p:nvCxnSpPr>
        <p:spPr>
          <a:xfrm flipH="1">
            <a:off x="3776550" y="3213075"/>
            <a:ext cx="1613100" cy="438300"/>
          </a:xfrm>
          <a:prstGeom prst="straightConnector1">
            <a:avLst/>
          </a:prstGeom>
          <a:noFill/>
          <a:ln cap="flat" cmpd="sng" w="19050">
            <a:solidFill>
              <a:schemeClr val="dk1"/>
            </a:solidFill>
            <a:prstDash val="solid"/>
            <a:round/>
            <a:headEnd len="med" w="med" type="none"/>
            <a:tailEnd len="med" w="med" type="triangle"/>
          </a:ln>
        </p:spPr>
      </p:cxnSp>
      <p:cxnSp>
        <p:nvCxnSpPr>
          <p:cNvPr id="2252" name="Google Shape;2252;p151"/>
          <p:cNvCxnSpPr>
            <a:endCxn id="2241" idx="1"/>
          </p:cNvCxnSpPr>
          <p:nvPr/>
        </p:nvCxnSpPr>
        <p:spPr>
          <a:xfrm flipH="1" rot="5400000">
            <a:off x="3196888" y="2011301"/>
            <a:ext cx="2231700" cy="2141100"/>
          </a:xfrm>
          <a:prstGeom prst="bentConnector4">
            <a:avLst>
              <a:gd fmla="val -13933" name="adj1"/>
              <a:gd fmla="val 150071" name="adj2"/>
            </a:avLst>
          </a:prstGeom>
          <a:noFill/>
          <a:ln cap="flat" cmpd="sng" w="19050">
            <a:solidFill>
              <a:srgbClr val="FF0000"/>
            </a:solidFill>
            <a:prstDash val="solid"/>
            <a:round/>
            <a:headEnd len="med" w="med" type="none"/>
            <a:tailEnd len="med" w="med" type="none"/>
          </a:ln>
        </p:spPr>
      </p:cxnSp>
      <p:cxnSp>
        <p:nvCxnSpPr>
          <p:cNvPr id="2253" name="Google Shape;2253;p151"/>
          <p:cNvCxnSpPr/>
          <p:nvPr/>
        </p:nvCxnSpPr>
        <p:spPr>
          <a:xfrm flipH="1" rot="10800000">
            <a:off x="2739934" y="1964500"/>
            <a:ext cx="521700" cy="3000"/>
          </a:xfrm>
          <a:prstGeom prst="straightConnector1">
            <a:avLst/>
          </a:prstGeom>
          <a:noFill/>
          <a:ln cap="flat" cmpd="sng" w="19050">
            <a:solidFill>
              <a:srgbClr val="FF0000"/>
            </a:solidFill>
            <a:prstDash val="solid"/>
            <a:round/>
            <a:headEnd len="med" w="med" type="none"/>
            <a:tailEnd len="med" w="med" type="triangle"/>
          </a:ln>
        </p:spPr>
      </p:cxnSp>
      <p:sp>
        <p:nvSpPr>
          <p:cNvPr id="2254" name="Google Shape;2254;p15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255" name="Google Shape;2255;p151"/>
          <p:cNvSpPr txBox="1"/>
          <p:nvPr/>
        </p:nvSpPr>
        <p:spPr>
          <a:xfrm>
            <a:off x="588600" y="310600"/>
            <a:ext cx="79668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connection consists in adding </a:t>
            </a:r>
            <a:r>
              <a:rPr b="1" lang="fr" sz="1800">
                <a:solidFill>
                  <a:srgbClr val="FF0000"/>
                </a:solidFill>
              </a:rPr>
              <a:t>an edge </a:t>
            </a:r>
            <a:r>
              <a:rPr lang="fr" sz="1800">
                <a:solidFill>
                  <a:schemeClr val="dk1"/>
                </a:solidFill>
              </a:rPr>
              <a:t>between </a:t>
            </a:r>
            <a:r>
              <a:rPr b="1" lang="fr" sz="1800">
                <a:solidFill>
                  <a:srgbClr val="FF0000"/>
                </a:solidFill>
              </a:rPr>
              <a:t>each node</a:t>
            </a:r>
            <a:r>
              <a:rPr lang="fr" sz="1800">
                <a:solidFill>
                  <a:schemeClr val="dk1"/>
                </a:solidFill>
              </a:rPr>
              <a:t> of a sub-graph having a </a:t>
            </a:r>
            <a:r>
              <a:rPr b="1" lang="fr" sz="1800">
                <a:solidFill>
                  <a:srgbClr val="FF0000"/>
                </a:solidFill>
              </a:rPr>
              <a:t>0-reachability</a:t>
            </a:r>
            <a:r>
              <a:rPr lang="fr" sz="1800">
                <a:solidFill>
                  <a:schemeClr val="dk1"/>
                </a:solidFill>
              </a:rPr>
              <a:t>, and the </a:t>
            </a:r>
            <a:r>
              <a:rPr b="1" lang="fr" sz="1800">
                <a:solidFill>
                  <a:srgbClr val="FF0000"/>
                </a:solidFill>
              </a:rPr>
              <a:t>smallest subset of nodes</a:t>
            </a:r>
            <a:r>
              <a:rPr lang="fr" sz="1800">
                <a:solidFill>
                  <a:schemeClr val="dk1"/>
                </a:solidFill>
              </a:rPr>
              <a:t> of another sub-graph ensuring a </a:t>
            </a:r>
            <a:r>
              <a:rPr b="1" lang="fr" sz="1800">
                <a:solidFill>
                  <a:srgbClr val="FF0000"/>
                </a:solidFill>
              </a:rPr>
              <a:t>total reachability</a:t>
            </a:r>
            <a:r>
              <a:rPr lang="fr" sz="1800">
                <a:solidFill>
                  <a:schemeClr val="dk1"/>
                </a:solidFill>
              </a:rPr>
              <a:t>.</a:t>
            </a:r>
            <a:endParaRPr sz="1800">
              <a:solidFill>
                <a:schemeClr val="dk1"/>
              </a:solidFill>
            </a:endParaRPr>
          </a:p>
        </p:txBody>
      </p:sp>
      <p:sp>
        <p:nvSpPr>
          <p:cNvPr id="2256" name="Google Shape;2256;p15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40</a:t>
            </a:r>
            <a:endParaRPr>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grpSp>
        <p:nvGrpSpPr>
          <p:cNvPr id="211" name="Google Shape;211;p26"/>
          <p:cNvGrpSpPr/>
          <p:nvPr/>
        </p:nvGrpSpPr>
        <p:grpSpPr>
          <a:xfrm>
            <a:off x="4848050" y="3428575"/>
            <a:ext cx="1767852" cy="1015848"/>
            <a:chOff x="3357938" y="3134975"/>
            <a:chExt cx="1767852" cy="1015848"/>
          </a:xfrm>
        </p:grpSpPr>
        <p:sp>
          <p:nvSpPr>
            <p:cNvPr id="212" name="Google Shape;212;p26"/>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13" name="Google Shape;213;p26"/>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214" name="Google Shape;214;p26"/>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15" name="Google Shape;215;p26"/>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16" name="Google Shape;216;p26"/>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17" name="Google Shape;217;p2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0" name="Shape 2260"/>
        <p:cNvGrpSpPr/>
        <p:nvPr/>
      </p:nvGrpSpPr>
      <p:grpSpPr>
        <a:xfrm>
          <a:off x="0" y="0"/>
          <a:ext cx="0" cy="0"/>
          <a:chOff x="0" y="0"/>
          <a:chExt cx="0" cy="0"/>
        </a:xfrm>
      </p:grpSpPr>
      <p:sp>
        <p:nvSpPr>
          <p:cNvPr id="2261" name="Google Shape;2261;p15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6.2 – Explicit Loops</a:t>
            </a:r>
            <a:endParaRPr sz="2020"/>
          </a:p>
        </p:txBody>
      </p:sp>
      <p:sp>
        <p:nvSpPr>
          <p:cNvPr id="2262" name="Google Shape;2262;p152"/>
          <p:cNvSpPr txBox="1"/>
          <p:nvPr/>
        </p:nvSpPr>
        <p:spPr>
          <a:xfrm>
            <a:off x="588600" y="3106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These </a:t>
            </a:r>
            <a:r>
              <a:rPr b="1" lang="fr" sz="1800">
                <a:solidFill>
                  <a:srgbClr val="FF0000"/>
                </a:solidFill>
              </a:rPr>
              <a:t>new edges</a:t>
            </a:r>
            <a:r>
              <a:rPr lang="fr" sz="1800">
                <a:solidFill>
                  <a:schemeClr val="dk1"/>
                </a:solidFill>
              </a:rPr>
              <a:t> are then eventually </a:t>
            </a:r>
            <a:r>
              <a:rPr b="1" lang="fr" sz="1800">
                <a:solidFill>
                  <a:srgbClr val="FF0000"/>
                </a:solidFill>
              </a:rPr>
              <a:t>added to the BPMN</a:t>
            </a:r>
            <a:r>
              <a:rPr lang="fr" sz="1800">
                <a:solidFill>
                  <a:schemeClr val="dk1"/>
                </a:solidFill>
              </a:rPr>
              <a:t> process to make the loop appear in it:</a:t>
            </a:r>
            <a:endParaRPr sz="2200">
              <a:solidFill>
                <a:schemeClr val="dk1"/>
              </a:solidFill>
            </a:endParaRPr>
          </a:p>
        </p:txBody>
      </p:sp>
      <p:pic>
        <p:nvPicPr>
          <p:cNvPr id="2263" name="Google Shape;2263;p152" title="bpmn.png"/>
          <p:cNvPicPr preferRelativeResize="0"/>
          <p:nvPr/>
        </p:nvPicPr>
        <p:blipFill>
          <a:blip r:embed="rId4">
            <a:alphaModFix/>
          </a:blip>
          <a:stretch>
            <a:fillRect/>
          </a:stretch>
        </p:blipFill>
        <p:spPr>
          <a:xfrm>
            <a:off x="1263450" y="1094725"/>
            <a:ext cx="6617076" cy="3449451"/>
          </a:xfrm>
          <a:prstGeom prst="rect">
            <a:avLst/>
          </a:prstGeom>
          <a:noFill/>
          <a:ln>
            <a:noFill/>
          </a:ln>
        </p:spPr>
      </p:pic>
      <p:sp>
        <p:nvSpPr>
          <p:cNvPr id="2264" name="Google Shape;2264;p1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41</a:t>
            </a:r>
            <a:endParaRPr>
              <a:solidFill>
                <a:srgbClr val="666666"/>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8" name="Shape 2268"/>
        <p:cNvGrpSpPr/>
        <p:nvPr/>
      </p:nvGrpSpPr>
      <p:grpSpPr>
        <a:xfrm>
          <a:off x="0" y="0"/>
          <a:ext cx="0" cy="0"/>
          <a:chOff x="0" y="0"/>
          <a:chExt cx="0" cy="0"/>
        </a:xfrm>
      </p:grpSpPr>
      <p:sp>
        <p:nvSpPr>
          <p:cNvPr id="2269" name="Google Shape;2269;p153"/>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270" name="Google Shape;2270;p15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271" name="Google Shape;2271;p15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5" name="Shape 2275"/>
        <p:cNvGrpSpPr/>
        <p:nvPr/>
      </p:nvGrpSpPr>
      <p:grpSpPr>
        <a:xfrm>
          <a:off x="0" y="0"/>
          <a:ext cx="0" cy="0"/>
          <a:chOff x="0" y="0"/>
          <a:chExt cx="0" cy="0"/>
        </a:xfrm>
      </p:grpSpPr>
      <p:sp>
        <p:nvSpPr>
          <p:cNvPr id="2276" name="Google Shape;2276;p154"/>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277" name="Google Shape;2277;p154"/>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278" name="Google Shape;2278;p15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279" name="Google Shape;2279;p15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3" name="Shape 2283"/>
        <p:cNvGrpSpPr/>
        <p:nvPr/>
      </p:nvGrpSpPr>
      <p:grpSpPr>
        <a:xfrm>
          <a:off x="0" y="0"/>
          <a:ext cx="0" cy="0"/>
          <a:chOff x="0" y="0"/>
          <a:chExt cx="0" cy="0"/>
        </a:xfrm>
      </p:grpSpPr>
      <p:sp>
        <p:nvSpPr>
          <p:cNvPr id="2284" name="Google Shape;2284;p155"/>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285" name="Google Shape;2285;p155"/>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286" name="Google Shape;2286;p155"/>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287" name="Google Shape;2287;p15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288" name="Google Shape;2288;p15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92" name="Shape 2292"/>
        <p:cNvGrpSpPr/>
        <p:nvPr/>
      </p:nvGrpSpPr>
      <p:grpSpPr>
        <a:xfrm>
          <a:off x="0" y="0"/>
          <a:ext cx="0" cy="0"/>
          <a:chOff x="0" y="0"/>
          <a:chExt cx="0" cy="0"/>
        </a:xfrm>
      </p:grpSpPr>
      <p:sp>
        <p:nvSpPr>
          <p:cNvPr id="2293" name="Google Shape;2293;p156"/>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294" name="Google Shape;2294;p156"/>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295" name="Google Shape;2295;p156"/>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296" name="Google Shape;2296;p156"/>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1800">
              <a:solidFill>
                <a:schemeClr val="dk1"/>
              </a:solidFill>
            </a:endParaRPr>
          </a:p>
        </p:txBody>
      </p:sp>
      <p:sp>
        <p:nvSpPr>
          <p:cNvPr id="2297" name="Google Shape;2297;p15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298" name="Google Shape;2298;p15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2" name="Shape 2302"/>
        <p:cNvGrpSpPr/>
        <p:nvPr/>
      </p:nvGrpSpPr>
      <p:grpSpPr>
        <a:xfrm>
          <a:off x="0" y="0"/>
          <a:ext cx="0" cy="0"/>
          <a:chOff x="0" y="0"/>
          <a:chExt cx="0" cy="0"/>
        </a:xfrm>
      </p:grpSpPr>
      <p:sp>
        <p:nvSpPr>
          <p:cNvPr id="2303" name="Google Shape;2303;p157"/>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04" name="Google Shape;2304;p157"/>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05" name="Google Shape;2305;p157"/>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06" name="Google Shape;2306;p157"/>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1800">
              <a:solidFill>
                <a:schemeClr val="dk1"/>
              </a:solidFill>
            </a:endParaRPr>
          </a:p>
        </p:txBody>
      </p:sp>
      <p:pic>
        <p:nvPicPr>
          <p:cNvPr id="2307" name="Google Shape;2307;p157"/>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08" name="Google Shape;2308;p15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09" name="Google Shape;2309;p15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3" name="Shape 2313"/>
        <p:cNvGrpSpPr/>
        <p:nvPr/>
      </p:nvGrpSpPr>
      <p:grpSpPr>
        <a:xfrm>
          <a:off x="0" y="0"/>
          <a:ext cx="0" cy="0"/>
          <a:chOff x="0" y="0"/>
          <a:chExt cx="0" cy="0"/>
        </a:xfrm>
      </p:grpSpPr>
      <p:sp>
        <p:nvSpPr>
          <p:cNvPr id="2314" name="Google Shape;2314;p158"/>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15" name="Google Shape;2315;p158"/>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16" name="Google Shape;2316;p158"/>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17" name="Google Shape;2317;p158"/>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1800">
              <a:solidFill>
                <a:schemeClr val="dk1"/>
              </a:solidFill>
            </a:endParaRPr>
          </a:p>
        </p:txBody>
      </p:sp>
      <p:pic>
        <p:nvPicPr>
          <p:cNvPr id="2318" name="Google Shape;2318;p158"/>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19" name="Google Shape;2319;p158"/>
          <p:cNvSpPr/>
          <p:nvPr/>
        </p:nvSpPr>
        <p:spPr>
          <a:xfrm>
            <a:off x="2772575" y="3831913"/>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0" name="Google Shape;2320;p158"/>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1" name="Google Shape;2321;p158"/>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2" name="Google Shape;2322;p15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23" name="Google Shape;2323;p15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7" name="Shape 2327"/>
        <p:cNvGrpSpPr/>
        <p:nvPr/>
      </p:nvGrpSpPr>
      <p:grpSpPr>
        <a:xfrm>
          <a:off x="0" y="0"/>
          <a:ext cx="0" cy="0"/>
          <a:chOff x="0" y="0"/>
          <a:chExt cx="0" cy="0"/>
        </a:xfrm>
      </p:grpSpPr>
      <p:sp>
        <p:nvSpPr>
          <p:cNvPr id="2328" name="Google Shape;2328;p159"/>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29" name="Google Shape;2329;p159"/>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30" name="Google Shape;2330;p159"/>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31" name="Google Shape;2331;p159"/>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332" name="Google Shape;2332;p159"/>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33" name="Google Shape;2333;p159"/>
          <p:cNvSpPr/>
          <p:nvPr/>
        </p:nvSpPr>
        <p:spPr>
          <a:xfrm>
            <a:off x="3090000" y="38319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4" name="Google Shape;2334;p159"/>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5" name="Google Shape;2335;p159"/>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6" name="Google Shape;2336;p15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37" name="Google Shape;2337;p15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1" name="Shape 2341"/>
        <p:cNvGrpSpPr/>
        <p:nvPr/>
      </p:nvGrpSpPr>
      <p:grpSpPr>
        <a:xfrm>
          <a:off x="0" y="0"/>
          <a:ext cx="0" cy="0"/>
          <a:chOff x="0" y="0"/>
          <a:chExt cx="0" cy="0"/>
        </a:xfrm>
      </p:grpSpPr>
      <p:sp>
        <p:nvSpPr>
          <p:cNvPr id="2342" name="Google Shape;2342;p160"/>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43" name="Google Shape;2343;p160"/>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44" name="Google Shape;2344;p160"/>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45" name="Google Shape;2345;p160"/>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346" name="Google Shape;2346;p160"/>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47" name="Google Shape;2347;p160"/>
          <p:cNvSpPr/>
          <p:nvPr/>
        </p:nvSpPr>
        <p:spPr>
          <a:xfrm>
            <a:off x="3530500" y="38319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8" name="Google Shape;2348;p160"/>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9" name="Google Shape;2349;p160"/>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0" name="Google Shape;2350;p16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51" name="Google Shape;2351;p16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5" name="Shape 2355"/>
        <p:cNvGrpSpPr/>
        <p:nvPr/>
      </p:nvGrpSpPr>
      <p:grpSpPr>
        <a:xfrm>
          <a:off x="0" y="0"/>
          <a:ext cx="0" cy="0"/>
          <a:chOff x="0" y="0"/>
          <a:chExt cx="0" cy="0"/>
        </a:xfrm>
      </p:grpSpPr>
      <p:sp>
        <p:nvSpPr>
          <p:cNvPr id="2356" name="Google Shape;2356;p161"/>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57" name="Google Shape;2357;p161"/>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58" name="Google Shape;2358;p161"/>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59" name="Google Shape;2359;p161"/>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360" name="Google Shape;2360;p161"/>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61" name="Google Shape;2361;p161"/>
          <p:cNvSpPr/>
          <p:nvPr/>
        </p:nvSpPr>
        <p:spPr>
          <a:xfrm>
            <a:off x="3770200" y="424647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2" name="Google Shape;2362;p161"/>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3" name="Google Shape;2363;p161"/>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4" name="Google Shape;2364;p16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65" name="Google Shape;2365;p16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grpSp>
        <p:nvGrpSpPr>
          <p:cNvPr id="222" name="Google Shape;222;p27"/>
          <p:cNvGrpSpPr/>
          <p:nvPr/>
        </p:nvGrpSpPr>
        <p:grpSpPr>
          <a:xfrm>
            <a:off x="1574109" y="2166809"/>
            <a:ext cx="1552350" cy="1165830"/>
            <a:chOff x="3357928" y="2764975"/>
            <a:chExt cx="1845180" cy="1385748"/>
          </a:xfrm>
        </p:grpSpPr>
        <p:sp>
          <p:nvSpPr>
            <p:cNvPr id="223" name="Google Shape;223;p27"/>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24" name="Google Shape;224;p27"/>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25" name="Google Shape;225;p27"/>
          <p:cNvGrpSpPr/>
          <p:nvPr/>
        </p:nvGrpSpPr>
        <p:grpSpPr>
          <a:xfrm>
            <a:off x="4848050" y="3428575"/>
            <a:ext cx="1767852" cy="1015848"/>
            <a:chOff x="3357938" y="3134975"/>
            <a:chExt cx="1767852" cy="1015848"/>
          </a:xfrm>
        </p:grpSpPr>
        <p:sp>
          <p:nvSpPr>
            <p:cNvPr id="226" name="Google Shape;226;p27"/>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27" name="Google Shape;227;p27"/>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228" name="Google Shape;228;p27"/>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29" name="Google Shape;229;p27"/>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30" name="Google Shape;230;p27"/>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31" name="Google Shape;231;p2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9" name="Shape 2369"/>
        <p:cNvGrpSpPr/>
        <p:nvPr/>
      </p:nvGrpSpPr>
      <p:grpSpPr>
        <a:xfrm>
          <a:off x="0" y="0"/>
          <a:ext cx="0" cy="0"/>
          <a:chOff x="0" y="0"/>
          <a:chExt cx="0" cy="0"/>
        </a:xfrm>
      </p:grpSpPr>
      <p:sp>
        <p:nvSpPr>
          <p:cNvPr id="2370" name="Google Shape;2370;p162"/>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71" name="Google Shape;2371;p162"/>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72" name="Google Shape;2372;p162"/>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73" name="Google Shape;2373;p162"/>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374" name="Google Shape;2374;p162"/>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75" name="Google Shape;2375;p162"/>
          <p:cNvSpPr/>
          <p:nvPr/>
        </p:nvSpPr>
        <p:spPr>
          <a:xfrm>
            <a:off x="4703025" y="424647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6" name="Google Shape;2376;p162"/>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7" name="Google Shape;2377;p162"/>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8" name="Google Shape;2378;p16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79" name="Google Shape;2379;p16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3" name="Shape 2383"/>
        <p:cNvGrpSpPr/>
        <p:nvPr/>
      </p:nvGrpSpPr>
      <p:grpSpPr>
        <a:xfrm>
          <a:off x="0" y="0"/>
          <a:ext cx="0" cy="0"/>
          <a:chOff x="0" y="0"/>
          <a:chExt cx="0" cy="0"/>
        </a:xfrm>
      </p:grpSpPr>
      <p:sp>
        <p:nvSpPr>
          <p:cNvPr id="2384" name="Google Shape;2384;p163"/>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85" name="Google Shape;2385;p163"/>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386" name="Google Shape;2386;p163"/>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387" name="Google Shape;2387;p163"/>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388" name="Google Shape;2388;p163"/>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389" name="Google Shape;2389;p163"/>
          <p:cNvSpPr/>
          <p:nvPr/>
        </p:nvSpPr>
        <p:spPr>
          <a:xfrm>
            <a:off x="5240675" y="423352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0" name="Google Shape;2390;p163"/>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1" name="Google Shape;2391;p163"/>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2" name="Google Shape;2392;p16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393" name="Google Shape;2393;p16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7" name="Shape 2397"/>
        <p:cNvGrpSpPr/>
        <p:nvPr/>
      </p:nvGrpSpPr>
      <p:grpSpPr>
        <a:xfrm>
          <a:off x="0" y="0"/>
          <a:ext cx="0" cy="0"/>
          <a:chOff x="0" y="0"/>
          <a:chExt cx="0" cy="0"/>
        </a:xfrm>
      </p:grpSpPr>
      <p:sp>
        <p:nvSpPr>
          <p:cNvPr id="2398" name="Google Shape;2398;p164"/>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399" name="Google Shape;2399;p164"/>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00" name="Google Shape;2400;p164"/>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01" name="Google Shape;2401;p164"/>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pic>
        <p:nvPicPr>
          <p:cNvPr id="2402" name="Google Shape;2402;p164"/>
          <p:cNvPicPr preferRelativeResize="0"/>
          <p:nvPr/>
        </p:nvPicPr>
        <p:blipFill>
          <a:blip r:embed="rId4">
            <a:alphaModFix/>
          </a:blip>
          <a:stretch>
            <a:fillRect/>
          </a:stretch>
        </p:blipFill>
        <p:spPr>
          <a:xfrm>
            <a:off x="2636788" y="3191050"/>
            <a:ext cx="3870426" cy="1366025"/>
          </a:xfrm>
          <a:prstGeom prst="rect">
            <a:avLst/>
          </a:prstGeom>
          <a:noFill/>
          <a:ln>
            <a:noFill/>
          </a:ln>
        </p:spPr>
      </p:pic>
      <p:sp>
        <p:nvSpPr>
          <p:cNvPr id="2403" name="Google Shape;2403;p164"/>
          <p:cNvSpPr/>
          <p:nvPr/>
        </p:nvSpPr>
        <p:spPr>
          <a:xfrm>
            <a:off x="5532175" y="404397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4" name="Google Shape;2404;p164"/>
          <p:cNvSpPr/>
          <p:nvPr/>
        </p:nvSpPr>
        <p:spPr>
          <a:xfrm>
            <a:off x="5460925" y="3972725"/>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5" name="Google Shape;2405;p164"/>
          <p:cNvSpPr/>
          <p:nvPr/>
        </p:nvSpPr>
        <p:spPr>
          <a:xfrm>
            <a:off x="5460925" y="35486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6" name="Google Shape;2406;p16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07" name="Google Shape;2407;p16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1" name="Shape 2411"/>
        <p:cNvGrpSpPr/>
        <p:nvPr/>
      </p:nvGrpSpPr>
      <p:grpSpPr>
        <a:xfrm>
          <a:off x="0" y="0"/>
          <a:ext cx="0" cy="0"/>
          <a:chOff x="0" y="0"/>
          <a:chExt cx="0" cy="0"/>
        </a:xfrm>
      </p:grpSpPr>
      <p:pic>
        <p:nvPicPr>
          <p:cNvPr id="2412" name="Google Shape;2412;p165"/>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13" name="Google Shape;2413;p165"/>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14" name="Google Shape;2414;p165"/>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15" name="Google Shape;2415;p165"/>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16" name="Google Shape;2416;p165"/>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17" name="Google Shape;2417;p165"/>
          <p:cNvSpPr/>
          <p:nvPr/>
        </p:nvSpPr>
        <p:spPr>
          <a:xfrm>
            <a:off x="3063175" y="405692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8" name="Google Shape;2418;p16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19" name="Google Shape;2419;p16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3" name="Shape 2423"/>
        <p:cNvGrpSpPr/>
        <p:nvPr/>
      </p:nvGrpSpPr>
      <p:grpSpPr>
        <a:xfrm>
          <a:off x="0" y="0"/>
          <a:ext cx="0" cy="0"/>
          <a:chOff x="0" y="0"/>
          <a:chExt cx="0" cy="0"/>
        </a:xfrm>
      </p:grpSpPr>
      <p:pic>
        <p:nvPicPr>
          <p:cNvPr id="2424" name="Google Shape;2424;p166"/>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25" name="Google Shape;2425;p166"/>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26" name="Google Shape;2426;p166"/>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27" name="Google Shape;2427;p166"/>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28" name="Google Shape;2428;p166"/>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29" name="Google Shape;2429;p166"/>
          <p:cNvSpPr/>
          <p:nvPr/>
        </p:nvSpPr>
        <p:spPr>
          <a:xfrm>
            <a:off x="3315825" y="405045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0" name="Google Shape;2430;p16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31" name="Google Shape;2431;p16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5" name="Shape 2435"/>
        <p:cNvGrpSpPr/>
        <p:nvPr/>
      </p:nvGrpSpPr>
      <p:grpSpPr>
        <a:xfrm>
          <a:off x="0" y="0"/>
          <a:ext cx="0" cy="0"/>
          <a:chOff x="0" y="0"/>
          <a:chExt cx="0" cy="0"/>
        </a:xfrm>
      </p:grpSpPr>
      <p:pic>
        <p:nvPicPr>
          <p:cNvPr id="2436" name="Google Shape;2436;p167"/>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37" name="Google Shape;2437;p167"/>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38" name="Google Shape;2438;p167"/>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39" name="Google Shape;2439;p167"/>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40" name="Google Shape;2440;p167"/>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41" name="Google Shape;2441;p167"/>
          <p:cNvSpPr/>
          <p:nvPr/>
        </p:nvSpPr>
        <p:spPr>
          <a:xfrm>
            <a:off x="3691550" y="40375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2" name="Google Shape;2442;p16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43" name="Google Shape;2443;p16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7" name="Shape 2447"/>
        <p:cNvGrpSpPr/>
        <p:nvPr/>
      </p:nvGrpSpPr>
      <p:grpSpPr>
        <a:xfrm>
          <a:off x="0" y="0"/>
          <a:ext cx="0" cy="0"/>
          <a:chOff x="0" y="0"/>
          <a:chExt cx="0" cy="0"/>
        </a:xfrm>
      </p:grpSpPr>
      <p:pic>
        <p:nvPicPr>
          <p:cNvPr id="2448" name="Google Shape;2448;p168"/>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49" name="Google Shape;2449;p168"/>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50" name="Google Shape;2450;p168"/>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51" name="Google Shape;2451;p168"/>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52" name="Google Shape;2452;p168"/>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53" name="Google Shape;2453;p168"/>
          <p:cNvSpPr/>
          <p:nvPr/>
        </p:nvSpPr>
        <p:spPr>
          <a:xfrm>
            <a:off x="3963625" y="405045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4" name="Google Shape;2454;p16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55" name="Google Shape;2455;p16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9" name="Shape 2459"/>
        <p:cNvGrpSpPr/>
        <p:nvPr/>
      </p:nvGrpSpPr>
      <p:grpSpPr>
        <a:xfrm>
          <a:off x="0" y="0"/>
          <a:ext cx="0" cy="0"/>
          <a:chOff x="0" y="0"/>
          <a:chExt cx="0" cy="0"/>
        </a:xfrm>
      </p:grpSpPr>
      <p:pic>
        <p:nvPicPr>
          <p:cNvPr id="2460" name="Google Shape;2460;p169"/>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61" name="Google Shape;2461;p169"/>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62" name="Google Shape;2462;p169"/>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63" name="Google Shape;2463;p169"/>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64" name="Google Shape;2464;p169"/>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65" name="Google Shape;2465;p169"/>
          <p:cNvSpPr/>
          <p:nvPr/>
        </p:nvSpPr>
        <p:spPr>
          <a:xfrm>
            <a:off x="4682675" y="405692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6" name="Google Shape;2466;p16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67" name="Google Shape;2467;p16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1" name="Shape 2471"/>
        <p:cNvGrpSpPr/>
        <p:nvPr/>
      </p:nvGrpSpPr>
      <p:grpSpPr>
        <a:xfrm>
          <a:off x="0" y="0"/>
          <a:ext cx="0" cy="0"/>
          <a:chOff x="0" y="0"/>
          <a:chExt cx="0" cy="0"/>
        </a:xfrm>
      </p:grpSpPr>
      <p:pic>
        <p:nvPicPr>
          <p:cNvPr id="2472" name="Google Shape;2472;p170"/>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73" name="Google Shape;2473;p170"/>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74" name="Google Shape;2474;p170"/>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75" name="Google Shape;2475;p170"/>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76" name="Google Shape;2476;p170"/>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77" name="Google Shape;2477;p170"/>
          <p:cNvSpPr/>
          <p:nvPr/>
        </p:nvSpPr>
        <p:spPr>
          <a:xfrm>
            <a:off x="5019525" y="40634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8" name="Google Shape;2478;p17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79" name="Google Shape;2479;p17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3" name="Shape 2483"/>
        <p:cNvGrpSpPr/>
        <p:nvPr/>
      </p:nvGrpSpPr>
      <p:grpSpPr>
        <a:xfrm>
          <a:off x="0" y="0"/>
          <a:ext cx="0" cy="0"/>
          <a:chOff x="0" y="0"/>
          <a:chExt cx="0" cy="0"/>
        </a:xfrm>
      </p:grpSpPr>
      <p:pic>
        <p:nvPicPr>
          <p:cNvPr id="2484" name="Google Shape;2484;p171"/>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85" name="Google Shape;2485;p171"/>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86" name="Google Shape;2486;p171"/>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87" name="Google Shape;2487;p171"/>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488" name="Google Shape;2488;p171"/>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489" name="Google Shape;2489;p171"/>
          <p:cNvSpPr/>
          <p:nvPr/>
        </p:nvSpPr>
        <p:spPr>
          <a:xfrm>
            <a:off x="5356375" y="4056925"/>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0" name="Google Shape;2490;p17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491" name="Google Shape;2491;p17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grpSp>
        <p:nvGrpSpPr>
          <p:cNvPr id="236" name="Google Shape;236;p28"/>
          <p:cNvGrpSpPr/>
          <p:nvPr/>
        </p:nvGrpSpPr>
        <p:grpSpPr>
          <a:xfrm>
            <a:off x="1574109" y="2166809"/>
            <a:ext cx="1552350" cy="1165830"/>
            <a:chOff x="3357928" y="2764975"/>
            <a:chExt cx="1845180" cy="1385748"/>
          </a:xfrm>
        </p:grpSpPr>
        <p:sp>
          <p:nvSpPr>
            <p:cNvPr id="237" name="Google Shape;237;p28"/>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38" name="Google Shape;238;p28"/>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39" name="Google Shape;239;p28"/>
          <p:cNvGrpSpPr/>
          <p:nvPr/>
        </p:nvGrpSpPr>
        <p:grpSpPr>
          <a:xfrm>
            <a:off x="679600" y="3476650"/>
            <a:ext cx="1845180" cy="1165860"/>
            <a:chOff x="3357925" y="2984875"/>
            <a:chExt cx="1845180" cy="1165860"/>
          </a:xfrm>
        </p:grpSpPr>
        <p:sp>
          <p:nvSpPr>
            <p:cNvPr id="240" name="Google Shape;240;p28"/>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41" name="Google Shape;241;p28"/>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42" name="Google Shape;242;p28"/>
          <p:cNvGrpSpPr/>
          <p:nvPr/>
        </p:nvGrpSpPr>
        <p:grpSpPr>
          <a:xfrm>
            <a:off x="4848050" y="3428575"/>
            <a:ext cx="1767852" cy="1015848"/>
            <a:chOff x="3357938" y="3134975"/>
            <a:chExt cx="1767852" cy="1015848"/>
          </a:xfrm>
        </p:grpSpPr>
        <p:sp>
          <p:nvSpPr>
            <p:cNvPr id="243" name="Google Shape;243;p28"/>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44" name="Google Shape;244;p28"/>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sp>
        <p:nvSpPr>
          <p:cNvPr id="245" name="Google Shape;245;p28"/>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46" name="Google Shape;246;p28"/>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47" name="Google Shape;247;p28"/>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48" name="Google Shape;248;p2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5" name="Shape 2495"/>
        <p:cNvGrpSpPr/>
        <p:nvPr/>
      </p:nvGrpSpPr>
      <p:grpSpPr>
        <a:xfrm>
          <a:off x="0" y="0"/>
          <a:ext cx="0" cy="0"/>
          <a:chOff x="0" y="0"/>
          <a:chExt cx="0" cy="0"/>
        </a:xfrm>
      </p:grpSpPr>
      <p:pic>
        <p:nvPicPr>
          <p:cNvPr id="2496" name="Google Shape;2496;p172"/>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497" name="Google Shape;2497;p172"/>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498" name="Google Shape;2498;p172"/>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499" name="Google Shape;2499;p172"/>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00" name="Google Shape;2500;p172"/>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01" name="Google Shape;2501;p172"/>
          <p:cNvSpPr/>
          <p:nvPr/>
        </p:nvSpPr>
        <p:spPr>
          <a:xfrm>
            <a:off x="5362850" y="3655300"/>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2" name="Google Shape;2502;p172"/>
          <p:cNvSpPr/>
          <p:nvPr/>
        </p:nvSpPr>
        <p:spPr>
          <a:xfrm>
            <a:off x="5670700" y="4047400"/>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3" name="Google Shape;2503;p17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04" name="Google Shape;2504;p17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8" name="Shape 2508"/>
        <p:cNvGrpSpPr/>
        <p:nvPr/>
      </p:nvGrpSpPr>
      <p:grpSpPr>
        <a:xfrm>
          <a:off x="0" y="0"/>
          <a:ext cx="0" cy="0"/>
          <a:chOff x="0" y="0"/>
          <a:chExt cx="0" cy="0"/>
        </a:xfrm>
      </p:grpSpPr>
      <p:pic>
        <p:nvPicPr>
          <p:cNvPr id="2509" name="Google Shape;2509;p173"/>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10" name="Google Shape;2510;p173"/>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11" name="Google Shape;2511;p173"/>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12" name="Google Shape;2512;p173"/>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13" name="Google Shape;2513;p173"/>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14" name="Google Shape;2514;p173"/>
          <p:cNvSpPr/>
          <p:nvPr/>
        </p:nvSpPr>
        <p:spPr>
          <a:xfrm>
            <a:off x="4650275" y="340912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5" name="Google Shape;2515;p173"/>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6" name="Google Shape;2516;p17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17" name="Google Shape;2517;p17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1" name="Shape 2521"/>
        <p:cNvGrpSpPr/>
        <p:nvPr/>
      </p:nvGrpSpPr>
      <p:grpSpPr>
        <a:xfrm>
          <a:off x="0" y="0"/>
          <a:ext cx="0" cy="0"/>
          <a:chOff x="0" y="0"/>
          <a:chExt cx="0" cy="0"/>
        </a:xfrm>
      </p:grpSpPr>
      <p:pic>
        <p:nvPicPr>
          <p:cNvPr id="2522" name="Google Shape;2522;p174"/>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23" name="Google Shape;2523;p174"/>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24" name="Google Shape;2524;p174"/>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25" name="Google Shape;2525;p174"/>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26" name="Google Shape;2526;p174"/>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27" name="Google Shape;2527;p174"/>
          <p:cNvSpPr/>
          <p:nvPr/>
        </p:nvSpPr>
        <p:spPr>
          <a:xfrm>
            <a:off x="3918250" y="3428550"/>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8" name="Google Shape;2528;p174"/>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9" name="Google Shape;2529;p17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30" name="Google Shape;2530;p17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4" name="Shape 2534"/>
        <p:cNvGrpSpPr/>
        <p:nvPr/>
      </p:nvGrpSpPr>
      <p:grpSpPr>
        <a:xfrm>
          <a:off x="0" y="0"/>
          <a:ext cx="0" cy="0"/>
          <a:chOff x="0" y="0"/>
          <a:chExt cx="0" cy="0"/>
        </a:xfrm>
      </p:grpSpPr>
      <p:pic>
        <p:nvPicPr>
          <p:cNvPr id="2535" name="Google Shape;2535;p175"/>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36" name="Google Shape;2536;p175"/>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37" name="Google Shape;2537;p175"/>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38" name="Google Shape;2538;p175"/>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39" name="Google Shape;2539;p175"/>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40" name="Google Shape;2540;p175"/>
          <p:cNvSpPr/>
          <p:nvPr/>
        </p:nvSpPr>
        <p:spPr>
          <a:xfrm>
            <a:off x="3665600" y="405387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1" name="Google Shape;2541;p175"/>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2" name="Google Shape;2542;p17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43" name="Google Shape;2543;p17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7" name="Shape 2547"/>
        <p:cNvGrpSpPr/>
        <p:nvPr/>
      </p:nvGrpSpPr>
      <p:grpSpPr>
        <a:xfrm>
          <a:off x="0" y="0"/>
          <a:ext cx="0" cy="0"/>
          <a:chOff x="0" y="0"/>
          <a:chExt cx="0" cy="0"/>
        </a:xfrm>
      </p:grpSpPr>
      <p:pic>
        <p:nvPicPr>
          <p:cNvPr id="2548" name="Google Shape;2548;p176"/>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49" name="Google Shape;2549;p176"/>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50" name="Google Shape;2550;p176"/>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51" name="Google Shape;2551;p176"/>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52" name="Google Shape;2552;p176"/>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53" name="Google Shape;2553;p176"/>
          <p:cNvSpPr/>
          <p:nvPr/>
        </p:nvSpPr>
        <p:spPr>
          <a:xfrm>
            <a:off x="3976525" y="405387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4" name="Google Shape;2554;p176"/>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5" name="Google Shape;2555;p17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56" name="Google Shape;2556;p17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0" name="Shape 2560"/>
        <p:cNvGrpSpPr/>
        <p:nvPr/>
      </p:nvGrpSpPr>
      <p:grpSpPr>
        <a:xfrm>
          <a:off x="0" y="0"/>
          <a:ext cx="0" cy="0"/>
          <a:chOff x="0" y="0"/>
          <a:chExt cx="0" cy="0"/>
        </a:xfrm>
      </p:grpSpPr>
      <p:pic>
        <p:nvPicPr>
          <p:cNvPr id="2561" name="Google Shape;2561;p177"/>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62" name="Google Shape;2562;p177"/>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63" name="Google Shape;2563;p177"/>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64" name="Google Shape;2564;p177"/>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65" name="Google Shape;2565;p177"/>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66" name="Google Shape;2566;p177"/>
          <p:cNvSpPr/>
          <p:nvPr/>
        </p:nvSpPr>
        <p:spPr>
          <a:xfrm>
            <a:off x="4669650" y="405387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7" name="Google Shape;2567;p177"/>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8" name="Google Shape;2568;p17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69" name="Google Shape;2569;p17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73" name="Shape 2573"/>
        <p:cNvGrpSpPr/>
        <p:nvPr/>
      </p:nvGrpSpPr>
      <p:grpSpPr>
        <a:xfrm>
          <a:off x="0" y="0"/>
          <a:ext cx="0" cy="0"/>
          <a:chOff x="0" y="0"/>
          <a:chExt cx="0" cy="0"/>
        </a:xfrm>
      </p:grpSpPr>
      <p:pic>
        <p:nvPicPr>
          <p:cNvPr id="2574" name="Google Shape;2574;p178"/>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75" name="Google Shape;2575;p178"/>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76" name="Google Shape;2576;p178"/>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77" name="Google Shape;2577;p178"/>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78" name="Google Shape;2578;p178"/>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79" name="Google Shape;2579;p178"/>
          <p:cNvSpPr/>
          <p:nvPr/>
        </p:nvSpPr>
        <p:spPr>
          <a:xfrm>
            <a:off x="5000025" y="405387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0" name="Google Shape;2580;p178"/>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1" name="Google Shape;2581;p17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82" name="Google Shape;2582;p17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6" name="Shape 2586"/>
        <p:cNvGrpSpPr/>
        <p:nvPr/>
      </p:nvGrpSpPr>
      <p:grpSpPr>
        <a:xfrm>
          <a:off x="0" y="0"/>
          <a:ext cx="0" cy="0"/>
          <a:chOff x="0" y="0"/>
          <a:chExt cx="0" cy="0"/>
        </a:xfrm>
      </p:grpSpPr>
      <p:pic>
        <p:nvPicPr>
          <p:cNvPr id="2587" name="Google Shape;2587;p179"/>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588" name="Google Shape;2588;p179"/>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589" name="Google Shape;2589;p179"/>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590" name="Google Shape;2590;p179"/>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591" name="Google Shape;2591;p179"/>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592" name="Google Shape;2592;p179"/>
          <p:cNvSpPr/>
          <p:nvPr/>
        </p:nvSpPr>
        <p:spPr>
          <a:xfrm>
            <a:off x="5369275" y="4053875"/>
            <a:ext cx="84300" cy="84300"/>
          </a:xfrm>
          <a:prstGeom prst="ellipse">
            <a:avLst/>
          </a:prstGeom>
          <a:solidFill>
            <a:srgbClr val="FF00FF"/>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3" name="Google Shape;2593;p179"/>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4" name="Google Shape;2594;p17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595" name="Google Shape;2595;p17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9" name="Shape 2599"/>
        <p:cNvGrpSpPr/>
        <p:nvPr/>
      </p:nvGrpSpPr>
      <p:grpSpPr>
        <a:xfrm>
          <a:off x="0" y="0"/>
          <a:ext cx="0" cy="0"/>
          <a:chOff x="0" y="0"/>
          <a:chExt cx="0" cy="0"/>
        </a:xfrm>
      </p:grpSpPr>
      <p:pic>
        <p:nvPicPr>
          <p:cNvPr id="2600" name="Google Shape;2600;p180"/>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601" name="Google Shape;2601;p180"/>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602" name="Google Shape;2602;p180"/>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603" name="Google Shape;2603;p180"/>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1800">
              <a:solidFill>
                <a:schemeClr val="dk1"/>
              </a:solidFill>
            </a:endParaRPr>
          </a:p>
        </p:txBody>
      </p:sp>
      <p:sp>
        <p:nvSpPr>
          <p:cNvPr id="2604" name="Google Shape;2604;p180"/>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605" name="Google Shape;2605;p180"/>
          <p:cNvSpPr/>
          <p:nvPr/>
        </p:nvSpPr>
        <p:spPr>
          <a:xfrm>
            <a:off x="5686700" y="4053875"/>
            <a:ext cx="84300" cy="84300"/>
          </a:xfrm>
          <a:prstGeom prst="ellipse">
            <a:avLst/>
          </a:prstGeom>
          <a:solidFill>
            <a:srgbClr val="3C78D8"/>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6" name="Google Shape;2606;p180"/>
          <p:cNvSpPr/>
          <p:nvPr/>
        </p:nvSpPr>
        <p:spPr>
          <a:xfrm>
            <a:off x="6007550" y="4053875"/>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7" name="Google Shape;2607;p180"/>
          <p:cNvSpPr/>
          <p:nvPr/>
        </p:nvSpPr>
        <p:spPr>
          <a:xfrm>
            <a:off x="5366200" y="36103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8" name="Google Shape;2608;p18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09" name="Google Shape;2609;p18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3" name="Shape 2613"/>
        <p:cNvGrpSpPr/>
        <p:nvPr/>
      </p:nvGrpSpPr>
      <p:grpSpPr>
        <a:xfrm>
          <a:off x="0" y="0"/>
          <a:ext cx="0" cy="0"/>
          <a:chOff x="0" y="0"/>
          <a:chExt cx="0" cy="0"/>
        </a:xfrm>
      </p:grpSpPr>
      <p:pic>
        <p:nvPicPr>
          <p:cNvPr id="2614" name="Google Shape;2614;p181"/>
          <p:cNvPicPr preferRelativeResize="0"/>
          <p:nvPr/>
        </p:nvPicPr>
        <p:blipFill>
          <a:blip r:embed="rId4">
            <a:alphaModFix/>
          </a:blip>
          <a:stretch>
            <a:fillRect/>
          </a:stretch>
        </p:blipFill>
        <p:spPr>
          <a:xfrm>
            <a:off x="2939437" y="3247274"/>
            <a:ext cx="3265132" cy="1059650"/>
          </a:xfrm>
          <a:prstGeom prst="rect">
            <a:avLst/>
          </a:prstGeom>
          <a:noFill/>
          <a:ln>
            <a:noFill/>
          </a:ln>
        </p:spPr>
      </p:pic>
      <p:sp>
        <p:nvSpPr>
          <p:cNvPr id="2615" name="Google Shape;2615;p181"/>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third and last refinement step consists in </a:t>
            </a:r>
            <a:r>
              <a:rPr b="1" lang="fr" sz="1800">
                <a:solidFill>
                  <a:srgbClr val="FF0000"/>
                </a:solidFill>
              </a:rPr>
              <a:t>introducing parallelism</a:t>
            </a:r>
            <a:r>
              <a:rPr lang="fr" sz="1800">
                <a:solidFill>
                  <a:schemeClr val="dk1"/>
                </a:solidFill>
              </a:rPr>
              <a:t> in the process.</a:t>
            </a:r>
            <a:endParaRPr sz="2200">
              <a:solidFill>
                <a:schemeClr val="dk1"/>
              </a:solidFill>
            </a:endParaRPr>
          </a:p>
        </p:txBody>
      </p:sp>
      <p:sp>
        <p:nvSpPr>
          <p:cNvPr id="2616" name="Google Shape;2616;p181"/>
          <p:cNvSpPr txBox="1"/>
          <p:nvPr/>
        </p:nvSpPr>
        <p:spPr>
          <a:xfrm>
            <a:off x="588600" y="98155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We consider </a:t>
            </a:r>
            <a:r>
              <a:rPr b="1" lang="fr" sz="1800">
                <a:solidFill>
                  <a:srgbClr val="FF0000"/>
                </a:solidFill>
              </a:rPr>
              <a:t>parallelism as the default relationship</a:t>
            </a:r>
            <a:r>
              <a:rPr lang="fr" sz="1800">
                <a:solidFill>
                  <a:schemeClr val="dk1"/>
                </a:solidFill>
              </a:rPr>
              <a:t> between tasks, unless otherwise specified.</a:t>
            </a:r>
            <a:endParaRPr sz="2200">
              <a:solidFill>
                <a:schemeClr val="dk1"/>
              </a:solidFill>
            </a:endParaRPr>
          </a:p>
        </p:txBody>
      </p:sp>
      <p:sp>
        <p:nvSpPr>
          <p:cNvPr id="2617" name="Google Shape;2617;p181"/>
          <p:cNvSpPr txBox="1"/>
          <p:nvPr/>
        </p:nvSpPr>
        <p:spPr>
          <a:xfrm>
            <a:off x="588600" y="16491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Its introduction thus consists in </a:t>
            </a:r>
            <a:r>
              <a:rPr b="1" lang="fr" sz="1800">
                <a:solidFill>
                  <a:srgbClr val="FF0000"/>
                </a:solidFill>
              </a:rPr>
              <a:t>switching</a:t>
            </a:r>
            <a:r>
              <a:rPr lang="fr" sz="1800">
                <a:solidFill>
                  <a:schemeClr val="dk1"/>
                </a:solidFill>
              </a:rPr>
              <a:t> some </a:t>
            </a:r>
            <a:r>
              <a:rPr b="1" lang="fr" sz="1800">
                <a:solidFill>
                  <a:srgbClr val="FF0000"/>
                </a:solidFill>
              </a:rPr>
              <a:t>exclusive</a:t>
            </a:r>
            <a:r>
              <a:rPr lang="fr" sz="1800">
                <a:solidFill>
                  <a:schemeClr val="dk1"/>
                </a:solidFill>
              </a:rPr>
              <a:t> gateways to </a:t>
            </a:r>
            <a:r>
              <a:rPr b="1" lang="fr" sz="1800">
                <a:solidFill>
                  <a:srgbClr val="FF0000"/>
                </a:solidFill>
              </a:rPr>
              <a:t>parallel</a:t>
            </a:r>
            <a:r>
              <a:rPr lang="fr" sz="1800">
                <a:solidFill>
                  <a:schemeClr val="dk1"/>
                </a:solidFill>
              </a:rPr>
              <a:t> gateways, while </a:t>
            </a:r>
            <a:r>
              <a:rPr b="1" lang="fr" sz="1800">
                <a:solidFill>
                  <a:srgbClr val="FF0000"/>
                </a:solidFill>
              </a:rPr>
              <a:t>preserving </a:t>
            </a:r>
            <a:r>
              <a:rPr lang="fr" sz="1800">
                <a:solidFill>
                  <a:schemeClr val="dk1"/>
                </a:solidFill>
              </a:rPr>
              <a:t>the desired </a:t>
            </a:r>
            <a:r>
              <a:rPr b="1" lang="fr" sz="1800">
                <a:solidFill>
                  <a:srgbClr val="FF0000"/>
                </a:solidFill>
              </a:rPr>
              <a:t>mutual exclusions</a:t>
            </a:r>
            <a:r>
              <a:rPr lang="fr" sz="1800">
                <a:solidFill>
                  <a:schemeClr val="dk1"/>
                </a:solidFill>
              </a:rPr>
              <a:t>.</a:t>
            </a:r>
            <a:endParaRPr sz="2200">
              <a:solidFill>
                <a:schemeClr val="dk1"/>
              </a:solidFill>
            </a:endParaRPr>
          </a:p>
        </p:txBody>
      </p:sp>
      <p:sp>
        <p:nvSpPr>
          <p:cNvPr id="2618" name="Google Shape;2618;p181"/>
          <p:cNvSpPr txBox="1"/>
          <p:nvPr/>
        </p:nvSpPr>
        <p:spPr>
          <a:xfrm>
            <a:off x="588600" y="23522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must be done </a:t>
            </a:r>
            <a:r>
              <a:rPr b="1" lang="fr" sz="1800">
                <a:solidFill>
                  <a:srgbClr val="FF0000"/>
                </a:solidFill>
              </a:rPr>
              <a:t>carefully</a:t>
            </a:r>
            <a:r>
              <a:rPr lang="fr" sz="1800">
                <a:solidFill>
                  <a:schemeClr val="dk1"/>
                </a:solidFill>
              </a:rPr>
              <a:t> to avoid </a:t>
            </a:r>
            <a:r>
              <a:rPr b="1" lang="fr" sz="1800">
                <a:solidFill>
                  <a:srgbClr val="FF0000"/>
                </a:solidFill>
              </a:rPr>
              <a:t>two major issues</a:t>
            </a:r>
            <a:r>
              <a:rPr lang="fr" sz="1800">
                <a:solidFill>
                  <a:schemeClr val="dk1"/>
                </a:solidFill>
              </a:rPr>
              <a:t> induced by parallelism: (execution) </a:t>
            </a:r>
            <a:r>
              <a:rPr b="1" lang="fr" sz="1800">
                <a:solidFill>
                  <a:srgbClr val="FF0000"/>
                </a:solidFill>
              </a:rPr>
              <a:t>deadlocks</a:t>
            </a:r>
            <a:r>
              <a:rPr lang="fr" sz="1800">
                <a:solidFill>
                  <a:schemeClr val="dk1"/>
                </a:solidFill>
              </a:rPr>
              <a:t> and </a:t>
            </a:r>
            <a:r>
              <a:rPr b="1" lang="fr" sz="1800">
                <a:solidFill>
                  <a:srgbClr val="FF0000"/>
                </a:solidFill>
              </a:rPr>
              <a:t>livelocks</a:t>
            </a:r>
            <a:r>
              <a:rPr lang="fr" sz="1800">
                <a:solidFill>
                  <a:schemeClr val="dk1"/>
                </a:solidFill>
              </a:rPr>
              <a:t>.</a:t>
            </a:r>
            <a:endParaRPr sz="2200">
              <a:solidFill>
                <a:schemeClr val="dk1"/>
              </a:solidFill>
            </a:endParaRPr>
          </a:p>
        </p:txBody>
      </p:sp>
      <p:sp>
        <p:nvSpPr>
          <p:cNvPr id="2619" name="Google Shape;2619;p181"/>
          <p:cNvSpPr/>
          <p:nvPr/>
        </p:nvSpPr>
        <p:spPr>
          <a:xfrm>
            <a:off x="5988100" y="4112175"/>
            <a:ext cx="84300" cy="84300"/>
          </a:xfrm>
          <a:prstGeom prst="ellipse">
            <a:avLst/>
          </a:prstGeom>
          <a:solidFill>
            <a:srgbClr val="3C78D8"/>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0" name="Google Shape;2620;p181"/>
          <p:cNvSpPr/>
          <p:nvPr/>
        </p:nvSpPr>
        <p:spPr>
          <a:xfrm>
            <a:off x="5988100" y="3995500"/>
            <a:ext cx="84300" cy="843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1" name="Google Shape;2621;p181"/>
          <p:cNvSpPr/>
          <p:nvPr/>
        </p:nvSpPr>
        <p:spPr>
          <a:xfrm>
            <a:off x="4310300" y="3403000"/>
            <a:ext cx="84300" cy="843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2" name="Google Shape;2622;p18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23" name="Google Shape;2623;p18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42</a:t>
            </a:r>
            <a:endParaRPr>
              <a:solidFill>
                <a:srgbClr val="6666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grpSp>
        <p:nvGrpSpPr>
          <p:cNvPr id="253" name="Google Shape;253;p29"/>
          <p:cNvGrpSpPr/>
          <p:nvPr/>
        </p:nvGrpSpPr>
        <p:grpSpPr>
          <a:xfrm>
            <a:off x="1574109" y="2166809"/>
            <a:ext cx="1552350" cy="1165830"/>
            <a:chOff x="3357928" y="2764975"/>
            <a:chExt cx="1845180" cy="1385748"/>
          </a:xfrm>
        </p:grpSpPr>
        <p:sp>
          <p:nvSpPr>
            <p:cNvPr id="254" name="Google Shape;254;p29"/>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55" name="Google Shape;255;p29"/>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56" name="Google Shape;256;p29"/>
          <p:cNvGrpSpPr/>
          <p:nvPr/>
        </p:nvGrpSpPr>
        <p:grpSpPr>
          <a:xfrm>
            <a:off x="679600" y="3476650"/>
            <a:ext cx="1845180" cy="1165860"/>
            <a:chOff x="3357925" y="2984875"/>
            <a:chExt cx="1845180" cy="1165860"/>
          </a:xfrm>
        </p:grpSpPr>
        <p:sp>
          <p:nvSpPr>
            <p:cNvPr id="257" name="Google Shape;257;p29"/>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58" name="Google Shape;258;p29"/>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59" name="Google Shape;259;p29"/>
          <p:cNvGrpSpPr/>
          <p:nvPr/>
        </p:nvGrpSpPr>
        <p:grpSpPr>
          <a:xfrm>
            <a:off x="4848050" y="3428575"/>
            <a:ext cx="1767852" cy="1015848"/>
            <a:chOff x="3357938" y="3134975"/>
            <a:chExt cx="1767852" cy="1015848"/>
          </a:xfrm>
        </p:grpSpPr>
        <p:sp>
          <p:nvSpPr>
            <p:cNvPr id="260" name="Google Shape;260;p29"/>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1" name="Google Shape;261;p29"/>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262" name="Google Shape;262;p29"/>
          <p:cNvGrpSpPr/>
          <p:nvPr/>
        </p:nvGrpSpPr>
        <p:grpSpPr>
          <a:xfrm>
            <a:off x="7037248" y="3428578"/>
            <a:ext cx="1510704" cy="1138885"/>
            <a:chOff x="3357936" y="3134865"/>
            <a:chExt cx="1510704" cy="1138885"/>
          </a:xfrm>
        </p:grpSpPr>
        <p:sp>
          <p:nvSpPr>
            <p:cNvPr id="263" name="Google Shape;263;p29"/>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64" name="Google Shape;264;p29"/>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265" name="Google Shape;265;p29"/>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66" name="Google Shape;266;p29"/>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67" name="Google Shape;267;p29"/>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68" name="Google Shape;268;p2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7" name="Shape 2627"/>
        <p:cNvGrpSpPr/>
        <p:nvPr/>
      </p:nvGrpSpPr>
      <p:grpSpPr>
        <a:xfrm>
          <a:off x="0" y="0"/>
          <a:ext cx="0" cy="0"/>
          <a:chOff x="0" y="0"/>
          <a:chExt cx="0" cy="0"/>
        </a:xfrm>
      </p:grpSpPr>
      <p:sp>
        <p:nvSpPr>
          <p:cNvPr id="2628" name="Google Shape;2628;p182"/>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our case, </a:t>
            </a:r>
            <a:r>
              <a:rPr b="1" lang="fr" sz="1800">
                <a:solidFill>
                  <a:srgbClr val="FF0000"/>
                </a:solidFill>
              </a:rPr>
              <a:t>switching exclusive</a:t>
            </a:r>
            <a:r>
              <a:rPr lang="fr" sz="1800">
                <a:solidFill>
                  <a:schemeClr val="dk1"/>
                </a:solidFill>
              </a:rPr>
              <a:t> gateways </a:t>
            </a:r>
            <a:r>
              <a:rPr b="1" lang="fr" sz="1800">
                <a:solidFill>
                  <a:srgbClr val="FF0000"/>
                </a:solidFill>
              </a:rPr>
              <a:t>to parallel</a:t>
            </a:r>
            <a:r>
              <a:rPr lang="fr" sz="1800">
                <a:solidFill>
                  <a:schemeClr val="dk1"/>
                </a:solidFill>
              </a:rPr>
              <a:t> ones while </a:t>
            </a:r>
            <a:r>
              <a:rPr b="1" lang="fr" sz="1800">
                <a:solidFill>
                  <a:srgbClr val="FF0000"/>
                </a:solidFill>
              </a:rPr>
              <a:t>preserving the constraints</a:t>
            </a:r>
            <a:r>
              <a:rPr lang="fr" sz="1800">
                <a:solidFill>
                  <a:schemeClr val="dk1"/>
                </a:solidFill>
              </a:rPr>
              <a:t> leads to the following process:</a:t>
            </a:r>
            <a:endParaRPr sz="1800">
              <a:solidFill>
                <a:schemeClr val="dk1"/>
              </a:solidFill>
            </a:endParaRPr>
          </a:p>
        </p:txBody>
      </p:sp>
      <p:sp>
        <p:nvSpPr>
          <p:cNvPr id="2629" name="Google Shape;2629;p18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30" name="Google Shape;2630;p18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4" name="Shape 2634"/>
        <p:cNvGrpSpPr/>
        <p:nvPr/>
      </p:nvGrpSpPr>
      <p:grpSpPr>
        <a:xfrm>
          <a:off x="0" y="0"/>
          <a:ext cx="0" cy="0"/>
          <a:chOff x="0" y="0"/>
          <a:chExt cx="0" cy="0"/>
        </a:xfrm>
      </p:grpSpPr>
      <p:sp>
        <p:nvSpPr>
          <p:cNvPr id="2635" name="Google Shape;2635;p183"/>
          <p:cNvSpPr txBox="1"/>
          <p:nvPr/>
        </p:nvSpPr>
        <p:spPr>
          <a:xfrm>
            <a:off x="588600" y="3498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our case, </a:t>
            </a:r>
            <a:r>
              <a:rPr b="1" lang="fr" sz="1800">
                <a:solidFill>
                  <a:srgbClr val="FF0000"/>
                </a:solidFill>
              </a:rPr>
              <a:t>switching exclusive</a:t>
            </a:r>
            <a:r>
              <a:rPr lang="fr" sz="1800">
                <a:solidFill>
                  <a:schemeClr val="dk1"/>
                </a:solidFill>
              </a:rPr>
              <a:t> gateways </a:t>
            </a:r>
            <a:r>
              <a:rPr b="1" lang="fr" sz="1800">
                <a:solidFill>
                  <a:srgbClr val="FF0000"/>
                </a:solidFill>
              </a:rPr>
              <a:t>to parallel</a:t>
            </a:r>
            <a:r>
              <a:rPr lang="fr" sz="1800">
                <a:solidFill>
                  <a:schemeClr val="dk1"/>
                </a:solidFill>
              </a:rPr>
              <a:t> ones while </a:t>
            </a:r>
            <a:r>
              <a:rPr b="1" lang="fr" sz="1800">
                <a:solidFill>
                  <a:srgbClr val="FF0000"/>
                </a:solidFill>
              </a:rPr>
              <a:t>preserving the constraints</a:t>
            </a:r>
            <a:r>
              <a:rPr lang="fr" sz="1800">
                <a:solidFill>
                  <a:schemeClr val="dk1"/>
                </a:solidFill>
              </a:rPr>
              <a:t> leads to the following process:</a:t>
            </a:r>
            <a:endParaRPr sz="1800">
              <a:solidFill>
                <a:schemeClr val="dk1"/>
              </a:solidFill>
            </a:endParaRPr>
          </a:p>
        </p:txBody>
      </p:sp>
      <p:pic>
        <p:nvPicPr>
          <p:cNvPr id="2636" name="Google Shape;2636;p183" title="bpmn.png"/>
          <p:cNvPicPr preferRelativeResize="0"/>
          <p:nvPr/>
        </p:nvPicPr>
        <p:blipFill>
          <a:blip r:embed="rId4">
            <a:alphaModFix/>
          </a:blip>
          <a:stretch>
            <a:fillRect/>
          </a:stretch>
        </p:blipFill>
        <p:spPr>
          <a:xfrm>
            <a:off x="1308238" y="1190650"/>
            <a:ext cx="6527516" cy="3408401"/>
          </a:xfrm>
          <a:prstGeom prst="rect">
            <a:avLst/>
          </a:prstGeom>
          <a:noFill/>
          <a:ln>
            <a:noFill/>
          </a:ln>
        </p:spPr>
      </p:pic>
      <p:sp>
        <p:nvSpPr>
          <p:cNvPr id="2637" name="Google Shape;2637;p18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38" name="Google Shape;2638;p18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43</a:t>
            </a:r>
            <a:endParaRPr>
              <a:solidFill>
                <a:srgbClr val="666666"/>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2" name="Shape 2642"/>
        <p:cNvGrpSpPr/>
        <p:nvPr/>
      </p:nvGrpSpPr>
      <p:grpSpPr>
        <a:xfrm>
          <a:off x="0" y="0"/>
          <a:ext cx="0" cy="0"/>
          <a:chOff x="0" y="0"/>
          <a:chExt cx="0" cy="0"/>
        </a:xfrm>
      </p:grpSpPr>
      <p:sp>
        <p:nvSpPr>
          <p:cNvPr id="2643" name="Google Shape;2643;p184"/>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2200"/>
          </a:p>
        </p:txBody>
      </p:sp>
      <p:pic>
        <p:nvPicPr>
          <p:cNvPr id="2644" name="Google Shape;2644;p184"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645" name="Google Shape;2645;p184"/>
          <p:cNvSpPr/>
          <p:nvPr/>
        </p:nvSpPr>
        <p:spPr>
          <a:xfrm>
            <a:off x="939325" y="1370313"/>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6" name="Google Shape;2646;p184"/>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7" name="Google Shape;2647;p184"/>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8" name="Google Shape;2648;p184"/>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9" name="Google Shape;2649;p18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50" name="Google Shape;2650;p18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4" name="Shape 2654"/>
        <p:cNvGrpSpPr/>
        <p:nvPr/>
      </p:nvGrpSpPr>
      <p:grpSpPr>
        <a:xfrm>
          <a:off x="0" y="0"/>
          <a:ext cx="0" cy="0"/>
          <a:chOff x="0" y="0"/>
          <a:chExt cx="0" cy="0"/>
        </a:xfrm>
      </p:grpSpPr>
      <p:sp>
        <p:nvSpPr>
          <p:cNvPr id="2655" name="Google Shape;2655;p185"/>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656" name="Google Shape;2656;p185"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657" name="Google Shape;2657;p185"/>
          <p:cNvSpPr/>
          <p:nvPr/>
        </p:nvSpPr>
        <p:spPr>
          <a:xfrm>
            <a:off x="1166050" y="137678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8" name="Google Shape;2658;p185"/>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9" name="Google Shape;2659;p185"/>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0" name="Google Shape;2660;p185"/>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1" name="Google Shape;2661;p18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62" name="Google Shape;2662;p18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6" name="Shape 2666"/>
        <p:cNvGrpSpPr/>
        <p:nvPr/>
      </p:nvGrpSpPr>
      <p:grpSpPr>
        <a:xfrm>
          <a:off x="0" y="0"/>
          <a:ext cx="0" cy="0"/>
          <a:chOff x="0" y="0"/>
          <a:chExt cx="0" cy="0"/>
        </a:xfrm>
      </p:grpSpPr>
      <p:sp>
        <p:nvSpPr>
          <p:cNvPr id="2667" name="Google Shape;2667;p186"/>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668" name="Google Shape;2668;p186"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669" name="Google Shape;2669;p186"/>
          <p:cNvSpPr/>
          <p:nvPr/>
        </p:nvSpPr>
        <p:spPr>
          <a:xfrm>
            <a:off x="1833275" y="1286113"/>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0" name="Google Shape;2670;p186"/>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1" name="Google Shape;2671;p186"/>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2" name="Google Shape;2672;p186"/>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3" name="Google Shape;2673;p18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74" name="Google Shape;2674;p18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8" name="Shape 2678"/>
        <p:cNvGrpSpPr/>
        <p:nvPr/>
      </p:nvGrpSpPr>
      <p:grpSpPr>
        <a:xfrm>
          <a:off x="0" y="0"/>
          <a:ext cx="0" cy="0"/>
          <a:chOff x="0" y="0"/>
          <a:chExt cx="0" cy="0"/>
        </a:xfrm>
      </p:grpSpPr>
      <p:sp>
        <p:nvSpPr>
          <p:cNvPr id="2679" name="Google Shape;2679;p187"/>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680" name="Google Shape;2680;p187"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681" name="Google Shape;2681;p187"/>
          <p:cNvSpPr/>
          <p:nvPr/>
        </p:nvSpPr>
        <p:spPr>
          <a:xfrm>
            <a:off x="1995225" y="1357363"/>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2" name="Google Shape;2682;p187"/>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3" name="Google Shape;2683;p187"/>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4" name="Google Shape;2684;p187"/>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5" name="Google Shape;2685;p18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86" name="Google Shape;2686;p18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0" name="Shape 2690"/>
        <p:cNvGrpSpPr/>
        <p:nvPr/>
      </p:nvGrpSpPr>
      <p:grpSpPr>
        <a:xfrm>
          <a:off x="0" y="0"/>
          <a:ext cx="0" cy="0"/>
          <a:chOff x="0" y="0"/>
          <a:chExt cx="0" cy="0"/>
        </a:xfrm>
      </p:grpSpPr>
      <p:sp>
        <p:nvSpPr>
          <p:cNvPr id="2691" name="Google Shape;2691;p188"/>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692" name="Google Shape;2692;p188"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693" name="Google Shape;2693;p188"/>
          <p:cNvSpPr/>
          <p:nvPr/>
        </p:nvSpPr>
        <p:spPr>
          <a:xfrm>
            <a:off x="2221950" y="137678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4" name="Google Shape;2694;p188"/>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5" name="Google Shape;2695;p188"/>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6" name="Google Shape;2696;p188"/>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7" name="Google Shape;2697;p18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698" name="Google Shape;2698;p18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2" name="Shape 2702"/>
        <p:cNvGrpSpPr/>
        <p:nvPr/>
      </p:nvGrpSpPr>
      <p:grpSpPr>
        <a:xfrm>
          <a:off x="0" y="0"/>
          <a:ext cx="0" cy="0"/>
          <a:chOff x="0" y="0"/>
          <a:chExt cx="0" cy="0"/>
        </a:xfrm>
      </p:grpSpPr>
      <p:sp>
        <p:nvSpPr>
          <p:cNvPr id="2703" name="Google Shape;2703;p189"/>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04" name="Google Shape;2704;p189"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05" name="Google Shape;2705;p189"/>
          <p:cNvSpPr/>
          <p:nvPr/>
        </p:nvSpPr>
        <p:spPr>
          <a:xfrm>
            <a:off x="2429250" y="136383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6" name="Google Shape;2706;p189"/>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7" name="Google Shape;2707;p189"/>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8" name="Google Shape;2708;p189"/>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9" name="Google Shape;2709;p18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10" name="Google Shape;2710;p18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4" name="Shape 2714"/>
        <p:cNvGrpSpPr/>
        <p:nvPr/>
      </p:nvGrpSpPr>
      <p:grpSpPr>
        <a:xfrm>
          <a:off x="0" y="0"/>
          <a:ext cx="0" cy="0"/>
          <a:chOff x="0" y="0"/>
          <a:chExt cx="0" cy="0"/>
        </a:xfrm>
      </p:grpSpPr>
      <p:sp>
        <p:nvSpPr>
          <p:cNvPr id="2715" name="Google Shape;2715;p190"/>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16" name="Google Shape;2716;p190"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17" name="Google Shape;2717;p190"/>
          <p:cNvSpPr/>
          <p:nvPr/>
        </p:nvSpPr>
        <p:spPr>
          <a:xfrm>
            <a:off x="2681900" y="135733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8" name="Google Shape;2718;p190"/>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9" name="Google Shape;2719;p190"/>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0" name="Google Shape;2720;p190"/>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1" name="Google Shape;2721;p19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22" name="Google Shape;2722;p19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6" name="Shape 2726"/>
        <p:cNvGrpSpPr/>
        <p:nvPr/>
      </p:nvGrpSpPr>
      <p:grpSpPr>
        <a:xfrm>
          <a:off x="0" y="0"/>
          <a:ext cx="0" cy="0"/>
          <a:chOff x="0" y="0"/>
          <a:chExt cx="0" cy="0"/>
        </a:xfrm>
      </p:grpSpPr>
      <p:sp>
        <p:nvSpPr>
          <p:cNvPr id="2727" name="Google Shape;2727;p191"/>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28" name="Google Shape;2728;p191"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29" name="Google Shape;2729;p191"/>
          <p:cNvSpPr/>
          <p:nvPr/>
        </p:nvSpPr>
        <p:spPr>
          <a:xfrm>
            <a:off x="2681900" y="177028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0" name="Google Shape;2730;p191"/>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1" name="Google Shape;2731;p191"/>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2" name="Google Shape;2732;p191"/>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3" name="Google Shape;2733;p19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34" name="Google Shape;2734;p19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grpSp>
        <p:nvGrpSpPr>
          <p:cNvPr id="273" name="Google Shape;273;p30"/>
          <p:cNvGrpSpPr/>
          <p:nvPr/>
        </p:nvGrpSpPr>
        <p:grpSpPr>
          <a:xfrm>
            <a:off x="1574109" y="2166809"/>
            <a:ext cx="1552350" cy="1165830"/>
            <a:chOff x="3357928" y="2764975"/>
            <a:chExt cx="1845180" cy="1385748"/>
          </a:xfrm>
        </p:grpSpPr>
        <p:sp>
          <p:nvSpPr>
            <p:cNvPr id="274" name="Google Shape;274;p30"/>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75" name="Google Shape;275;p30"/>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76" name="Google Shape;276;p30"/>
          <p:cNvGrpSpPr/>
          <p:nvPr/>
        </p:nvGrpSpPr>
        <p:grpSpPr>
          <a:xfrm>
            <a:off x="679600" y="3476650"/>
            <a:ext cx="1845180" cy="1165860"/>
            <a:chOff x="3357925" y="2984875"/>
            <a:chExt cx="1845180" cy="1165860"/>
          </a:xfrm>
        </p:grpSpPr>
        <p:sp>
          <p:nvSpPr>
            <p:cNvPr id="277" name="Google Shape;277;p30"/>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78" name="Google Shape;278;p30"/>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279" name="Google Shape;279;p30"/>
          <p:cNvGrpSpPr/>
          <p:nvPr/>
        </p:nvGrpSpPr>
        <p:grpSpPr>
          <a:xfrm>
            <a:off x="3776998" y="2205103"/>
            <a:ext cx="1510704" cy="1089247"/>
            <a:chOff x="3357936" y="3196616"/>
            <a:chExt cx="1510704" cy="1089247"/>
          </a:xfrm>
        </p:grpSpPr>
        <p:sp>
          <p:nvSpPr>
            <p:cNvPr id="280" name="Google Shape;280;p30"/>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81" name="Google Shape;281;p30"/>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282" name="Google Shape;282;p30"/>
          <p:cNvGrpSpPr/>
          <p:nvPr/>
        </p:nvGrpSpPr>
        <p:grpSpPr>
          <a:xfrm>
            <a:off x="4848050" y="3428575"/>
            <a:ext cx="1767852" cy="1015848"/>
            <a:chOff x="3357938" y="3134975"/>
            <a:chExt cx="1767852" cy="1015848"/>
          </a:xfrm>
        </p:grpSpPr>
        <p:sp>
          <p:nvSpPr>
            <p:cNvPr id="283" name="Google Shape;283;p30"/>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84" name="Google Shape;284;p30"/>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285" name="Google Shape;285;p30"/>
          <p:cNvGrpSpPr/>
          <p:nvPr/>
        </p:nvGrpSpPr>
        <p:grpSpPr>
          <a:xfrm>
            <a:off x="7037248" y="3428578"/>
            <a:ext cx="1510704" cy="1138885"/>
            <a:chOff x="3357936" y="3134865"/>
            <a:chExt cx="1510704" cy="1138885"/>
          </a:xfrm>
        </p:grpSpPr>
        <p:sp>
          <p:nvSpPr>
            <p:cNvPr id="286" name="Google Shape;286;p30"/>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287" name="Google Shape;287;p30"/>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288" name="Google Shape;288;p30"/>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289" name="Google Shape;289;p30"/>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290" name="Google Shape;290;p30"/>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291" name="Google Shape;291;p3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8" name="Shape 2738"/>
        <p:cNvGrpSpPr/>
        <p:nvPr/>
      </p:nvGrpSpPr>
      <p:grpSpPr>
        <a:xfrm>
          <a:off x="0" y="0"/>
          <a:ext cx="0" cy="0"/>
          <a:chOff x="0" y="0"/>
          <a:chExt cx="0" cy="0"/>
        </a:xfrm>
      </p:grpSpPr>
      <p:sp>
        <p:nvSpPr>
          <p:cNvPr id="2739" name="Google Shape;2739;p192"/>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40" name="Google Shape;2740;p192"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41" name="Google Shape;2741;p192"/>
          <p:cNvSpPr/>
          <p:nvPr/>
        </p:nvSpPr>
        <p:spPr>
          <a:xfrm>
            <a:off x="3601750" y="187558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2" name="Google Shape;2742;p192"/>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3" name="Google Shape;2743;p192"/>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4" name="Google Shape;2744;p192"/>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5" name="Google Shape;2745;p19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46" name="Google Shape;2746;p19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0" name="Shape 2750"/>
        <p:cNvGrpSpPr/>
        <p:nvPr/>
      </p:nvGrpSpPr>
      <p:grpSpPr>
        <a:xfrm>
          <a:off x="0" y="0"/>
          <a:ext cx="0" cy="0"/>
          <a:chOff x="0" y="0"/>
          <a:chExt cx="0" cy="0"/>
        </a:xfrm>
      </p:grpSpPr>
      <p:sp>
        <p:nvSpPr>
          <p:cNvPr id="2751" name="Google Shape;2751;p193"/>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52" name="Google Shape;2752;p193"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53" name="Google Shape;2753;p193"/>
          <p:cNvSpPr/>
          <p:nvPr/>
        </p:nvSpPr>
        <p:spPr>
          <a:xfrm>
            <a:off x="4968700" y="1954988"/>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4" name="Google Shape;2754;p193"/>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5" name="Google Shape;2755;p193"/>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6" name="Google Shape;2756;p193"/>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7" name="Google Shape;2757;p19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58" name="Google Shape;2758;p19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2" name="Shape 2762"/>
        <p:cNvGrpSpPr/>
        <p:nvPr/>
      </p:nvGrpSpPr>
      <p:grpSpPr>
        <a:xfrm>
          <a:off x="0" y="0"/>
          <a:ext cx="0" cy="0"/>
          <a:chOff x="0" y="0"/>
          <a:chExt cx="0" cy="0"/>
        </a:xfrm>
      </p:grpSpPr>
      <p:sp>
        <p:nvSpPr>
          <p:cNvPr id="2763" name="Google Shape;2763;p194"/>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However, this process contains a </a:t>
            </a:r>
            <a:r>
              <a:rPr b="1" lang="fr" sz="1800">
                <a:solidFill>
                  <a:srgbClr val="FF0000"/>
                </a:solidFill>
              </a:rPr>
              <a:t>deadlock</a:t>
            </a:r>
            <a:r>
              <a:rPr lang="fr" sz="1800">
                <a:solidFill>
                  <a:schemeClr val="dk1"/>
                </a:solidFill>
              </a:rPr>
              <a:t>:</a:t>
            </a:r>
            <a:endParaRPr sz="1800">
              <a:solidFill>
                <a:schemeClr val="dk1"/>
              </a:solidFill>
            </a:endParaRPr>
          </a:p>
        </p:txBody>
      </p:sp>
      <p:pic>
        <p:nvPicPr>
          <p:cNvPr id="2764" name="Google Shape;2764;p194" title="bpmn_deadlock.png"/>
          <p:cNvPicPr preferRelativeResize="0"/>
          <p:nvPr/>
        </p:nvPicPr>
        <p:blipFill>
          <a:blip r:embed="rId4">
            <a:alphaModFix/>
          </a:blip>
          <a:stretch>
            <a:fillRect/>
          </a:stretch>
        </p:blipFill>
        <p:spPr>
          <a:xfrm>
            <a:off x="872638" y="785575"/>
            <a:ext cx="7398726" cy="3858350"/>
          </a:xfrm>
          <a:prstGeom prst="rect">
            <a:avLst/>
          </a:prstGeom>
          <a:noFill/>
          <a:ln>
            <a:noFill/>
          </a:ln>
        </p:spPr>
      </p:pic>
      <p:sp>
        <p:nvSpPr>
          <p:cNvPr id="2765" name="Google Shape;2765;p194"/>
          <p:cNvSpPr/>
          <p:nvPr/>
        </p:nvSpPr>
        <p:spPr>
          <a:xfrm>
            <a:off x="6801950" y="1482113"/>
            <a:ext cx="84300" cy="843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6" name="Google Shape;2766;p194"/>
          <p:cNvSpPr/>
          <p:nvPr/>
        </p:nvSpPr>
        <p:spPr>
          <a:xfrm>
            <a:off x="6575150" y="1543500"/>
            <a:ext cx="226800" cy="226800"/>
          </a:xfrm>
          <a:prstGeom prst="donut">
            <a:avLst>
              <a:gd fmla="val 25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7" name="Google Shape;2767;p194"/>
          <p:cNvSpPr/>
          <p:nvPr/>
        </p:nvSpPr>
        <p:spPr>
          <a:xfrm>
            <a:off x="6575150" y="1087000"/>
            <a:ext cx="226800" cy="226800"/>
          </a:xfrm>
          <a:prstGeom prst="donut">
            <a:avLst>
              <a:gd fmla="val 25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8" name="Google Shape;2768;p194"/>
          <p:cNvSpPr/>
          <p:nvPr/>
        </p:nvSpPr>
        <p:spPr>
          <a:xfrm>
            <a:off x="6727550" y="1410875"/>
            <a:ext cx="226800" cy="226800"/>
          </a:xfrm>
          <a:prstGeom prst="donut">
            <a:avLst>
              <a:gd fmla="val 25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9" name="Google Shape;2769;p19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70" name="Google Shape;2770;p19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44</a:t>
            </a:r>
            <a:endParaRPr>
              <a:solidFill>
                <a:srgbClr val="666666"/>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4" name="Shape 2774"/>
        <p:cNvGrpSpPr/>
        <p:nvPr/>
      </p:nvGrpSpPr>
      <p:grpSpPr>
        <a:xfrm>
          <a:off x="0" y="0"/>
          <a:ext cx="0" cy="0"/>
          <a:chOff x="0" y="0"/>
          <a:chExt cx="0" cy="0"/>
        </a:xfrm>
      </p:grpSpPr>
      <p:sp>
        <p:nvSpPr>
          <p:cNvPr id="2775" name="Google Shape;2775;p195"/>
          <p:cNvSpPr txBox="1"/>
          <p:nvPr/>
        </p:nvSpPr>
        <p:spPr>
          <a:xfrm>
            <a:off x="396900" y="323875"/>
            <a:ext cx="83502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Our solution is to </a:t>
            </a:r>
            <a:r>
              <a:rPr b="1" lang="fr" sz="1800">
                <a:solidFill>
                  <a:srgbClr val="FF0000"/>
                </a:solidFill>
              </a:rPr>
              <a:t>remove</a:t>
            </a:r>
            <a:r>
              <a:rPr lang="fr" sz="1800">
                <a:solidFill>
                  <a:schemeClr val="dk1"/>
                </a:solidFill>
              </a:rPr>
              <a:t> </a:t>
            </a:r>
            <a:r>
              <a:rPr b="1" lang="fr" sz="1800">
                <a:solidFill>
                  <a:srgbClr val="FF0000"/>
                </a:solidFill>
              </a:rPr>
              <a:t>partially</a:t>
            </a:r>
            <a:r>
              <a:rPr lang="fr" sz="1800">
                <a:solidFill>
                  <a:schemeClr val="dk1"/>
                </a:solidFill>
              </a:rPr>
              <a:t> and </a:t>
            </a:r>
            <a:r>
              <a:rPr b="1" lang="fr" sz="1800">
                <a:solidFill>
                  <a:srgbClr val="FF0000"/>
                </a:solidFill>
              </a:rPr>
              <a:t>step-by-step</a:t>
            </a:r>
            <a:r>
              <a:rPr lang="fr" sz="1800">
                <a:solidFill>
                  <a:schemeClr val="dk1"/>
                </a:solidFill>
              </a:rPr>
              <a:t> parallelism in the process.</a:t>
            </a:r>
            <a:endParaRPr sz="2200"/>
          </a:p>
        </p:txBody>
      </p:sp>
      <p:sp>
        <p:nvSpPr>
          <p:cNvPr id="2776" name="Google Shape;2776;p19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77" name="Google Shape;2777;p19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1" name="Shape 2781"/>
        <p:cNvGrpSpPr/>
        <p:nvPr/>
      </p:nvGrpSpPr>
      <p:grpSpPr>
        <a:xfrm>
          <a:off x="0" y="0"/>
          <a:ext cx="0" cy="0"/>
          <a:chOff x="0" y="0"/>
          <a:chExt cx="0" cy="0"/>
        </a:xfrm>
      </p:grpSpPr>
      <p:sp>
        <p:nvSpPr>
          <p:cNvPr id="2782" name="Google Shape;2782;p196"/>
          <p:cNvSpPr txBox="1"/>
          <p:nvPr/>
        </p:nvSpPr>
        <p:spPr>
          <a:xfrm>
            <a:off x="396900" y="323875"/>
            <a:ext cx="83502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Our solution is to </a:t>
            </a:r>
            <a:r>
              <a:rPr b="1" lang="fr" sz="1800">
                <a:solidFill>
                  <a:srgbClr val="FF0000"/>
                </a:solidFill>
              </a:rPr>
              <a:t>remove</a:t>
            </a:r>
            <a:r>
              <a:rPr lang="fr" sz="1800">
                <a:solidFill>
                  <a:schemeClr val="dk1"/>
                </a:solidFill>
              </a:rPr>
              <a:t> </a:t>
            </a:r>
            <a:r>
              <a:rPr b="1" lang="fr" sz="1800">
                <a:solidFill>
                  <a:srgbClr val="FF0000"/>
                </a:solidFill>
              </a:rPr>
              <a:t>partially</a:t>
            </a:r>
            <a:r>
              <a:rPr lang="fr" sz="1800">
                <a:solidFill>
                  <a:schemeClr val="dk1"/>
                </a:solidFill>
              </a:rPr>
              <a:t> and </a:t>
            </a:r>
            <a:r>
              <a:rPr b="1" lang="fr" sz="1800">
                <a:solidFill>
                  <a:srgbClr val="FF0000"/>
                </a:solidFill>
              </a:rPr>
              <a:t>step-by-step</a:t>
            </a:r>
            <a:r>
              <a:rPr lang="fr" sz="1800">
                <a:solidFill>
                  <a:schemeClr val="dk1"/>
                </a:solidFill>
              </a:rPr>
              <a:t> parallelism in the process.</a:t>
            </a:r>
            <a:endParaRPr sz="2200"/>
          </a:p>
        </p:txBody>
      </p:sp>
      <p:pic>
        <p:nvPicPr>
          <p:cNvPr id="2783" name="Google Shape;2783;p196" title="bpmn.png"/>
          <p:cNvPicPr preferRelativeResize="0"/>
          <p:nvPr/>
        </p:nvPicPr>
        <p:blipFill>
          <a:blip r:embed="rId4">
            <a:alphaModFix/>
          </a:blip>
          <a:stretch>
            <a:fillRect/>
          </a:stretch>
        </p:blipFill>
        <p:spPr>
          <a:xfrm>
            <a:off x="877413" y="785575"/>
            <a:ext cx="7389174" cy="3846174"/>
          </a:xfrm>
          <a:prstGeom prst="rect">
            <a:avLst/>
          </a:prstGeom>
          <a:noFill/>
          <a:ln>
            <a:noFill/>
          </a:ln>
        </p:spPr>
      </p:pic>
      <p:sp>
        <p:nvSpPr>
          <p:cNvPr id="2784" name="Google Shape;2784;p19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85" name="Google Shape;2785;p19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45</a:t>
            </a:r>
            <a:endParaRPr>
              <a:solidFill>
                <a:srgbClr val="666666"/>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9" name="Shape 2789"/>
        <p:cNvGrpSpPr/>
        <p:nvPr/>
      </p:nvGrpSpPr>
      <p:grpSpPr>
        <a:xfrm>
          <a:off x="0" y="0"/>
          <a:ext cx="0" cy="0"/>
          <a:chOff x="0" y="0"/>
          <a:chExt cx="0" cy="0"/>
        </a:xfrm>
      </p:grpSpPr>
      <p:sp>
        <p:nvSpPr>
          <p:cNvPr id="2790" name="Google Shape;2790;p197"/>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a:t>
            </a:r>
            <a:r>
              <a:rPr b="1" lang="fr" sz="1800">
                <a:solidFill>
                  <a:srgbClr val="FF0000"/>
                </a:solidFill>
              </a:rPr>
              <a:t>process</a:t>
            </a:r>
            <a:r>
              <a:rPr lang="fr" sz="1800">
                <a:solidFill>
                  <a:schemeClr val="dk1"/>
                </a:solidFill>
              </a:rPr>
              <a:t> no longer contains deadlock nor livelocks, and is </a:t>
            </a:r>
            <a:r>
              <a:rPr b="1" lang="fr" sz="1800">
                <a:solidFill>
                  <a:srgbClr val="FF0000"/>
                </a:solidFill>
              </a:rPr>
              <a:t>complete</a:t>
            </a:r>
            <a:r>
              <a:rPr lang="fr" sz="1800">
                <a:solidFill>
                  <a:schemeClr val="dk1"/>
                </a:solidFill>
              </a:rPr>
              <a:t>.</a:t>
            </a:r>
            <a:endParaRPr sz="1800">
              <a:solidFill>
                <a:schemeClr val="dk1"/>
              </a:solidFill>
            </a:endParaRPr>
          </a:p>
        </p:txBody>
      </p:sp>
      <p:sp>
        <p:nvSpPr>
          <p:cNvPr id="2791" name="Google Shape;2791;p19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sp>
        <p:nvSpPr>
          <p:cNvPr id="2792" name="Google Shape;2792;p19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46</a:t>
            </a:r>
            <a:endParaRPr>
              <a:solidFill>
                <a:srgbClr val="666666"/>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6" name="Shape 2796"/>
        <p:cNvGrpSpPr/>
        <p:nvPr/>
      </p:nvGrpSpPr>
      <p:grpSpPr>
        <a:xfrm>
          <a:off x="0" y="0"/>
          <a:ext cx="0" cy="0"/>
          <a:chOff x="0" y="0"/>
          <a:chExt cx="0" cy="0"/>
        </a:xfrm>
      </p:grpSpPr>
      <p:sp>
        <p:nvSpPr>
          <p:cNvPr id="2797" name="Google Shape;2797;p19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6.3 – Parallelism</a:t>
            </a:r>
            <a:endParaRPr sz="2020"/>
          </a:p>
        </p:txBody>
      </p:sp>
      <p:pic>
        <p:nvPicPr>
          <p:cNvPr id="2798" name="Google Shape;2798;p198" title="bpmn.png"/>
          <p:cNvPicPr preferRelativeResize="0"/>
          <p:nvPr/>
        </p:nvPicPr>
        <p:blipFill>
          <a:blip r:embed="rId4">
            <a:alphaModFix/>
          </a:blip>
          <a:stretch>
            <a:fillRect/>
          </a:stretch>
        </p:blipFill>
        <p:spPr>
          <a:xfrm>
            <a:off x="851775" y="753175"/>
            <a:ext cx="7440448" cy="3891500"/>
          </a:xfrm>
          <a:prstGeom prst="rect">
            <a:avLst/>
          </a:prstGeom>
          <a:noFill/>
          <a:ln>
            <a:noFill/>
          </a:ln>
        </p:spPr>
      </p:pic>
      <p:sp>
        <p:nvSpPr>
          <p:cNvPr id="2799" name="Google Shape;2799;p198"/>
          <p:cNvSpPr txBox="1"/>
          <p:nvPr/>
        </p:nvSpPr>
        <p:spPr>
          <a:xfrm>
            <a:off x="588600" y="323875"/>
            <a:ext cx="79668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a:t>
            </a:r>
            <a:r>
              <a:rPr b="1" lang="fr" sz="1800">
                <a:solidFill>
                  <a:srgbClr val="FF0000"/>
                </a:solidFill>
              </a:rPr>
              <a:t>process</a:t>
            </a:r>
            <a:r>
              <a:rPr lang="fr" sz="1800">
                <a:solidFill>
                  <a:schemeClr val="dk1"/>
                </a:solidFill>
              </a:rPr>
              <a:t> no longer contains deadlock nor livelocks, and is </a:t>
            </a:r>
            <a:r>
              <a:rPr b="1" lang="fr" sz="1800">
                <a:solidFill>
                  <a:srgbClr val="FF0000"/>
                </a:solidFill>
              </a:rPr>
              <a:t>complete</a:t>
            </a:r>
            <a:r>
              <a:rPr lang="fr" sz="1800">
                <a:solidFill>
                  <a:schemeClr val="dk1"/>
                </a:solidFill>
              </a:rPr>
              <a:t>.</a:t>
            </a:r>
            <a:endParaRPr sz="1800">
              <a:solidFill>
                <a:schemeClr val="dk1"/>
              </a:solidFill>
            </a:endParaRPr>
          </a:p>
        </p:txBody>
      </p:sp>
      <p:sp>
        <p:nvSpPr>
          <p:cNvPr id="2800" name="Google Shape;2800;p19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46</a:t>
            </a:r>
            <a:endParaRPr>
              <a:solidFill>
                <a:srgbClr val="666666"/>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4" name="Shape 2804"/>
        <p:cNvGrpSpPr/>
        <p:nvPr/>
      </p:nvGrpSpPr>
      <p:grpSpPr>
        <a:xfrm>
          <a:off x="0" y="0"/>
          <a:ext cx="0" cy="0"/>
          <a:chOff x="0" y="0"/>
          <a:chExt cx="0" cy="0"/>
        </a:xfrm>
      </p:grpSpPr>
      <p:sp>
        <p:nvSpPr>
          <p:cNvPr id="2805" name="Google Shape;2805;p199"/>
          <p:cNvSpPr txBox="1"/>
          <p:nvPr/>
        </p:nvSpPr>
        <p:spPr>
          <a:xfrm>
            <a:off x="588600" y="4145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approach has been entirely </a:t>
            </a:r>
            <a:r>
              <a:rPr b="1" lang="fr" sz="1800">
                <a:solidFill>
                  <a:srgbClr val="FF0000"/>
                </a:solidFill>
              </a:rPr>
              <a:t>developed</a:t>
            </a:r>
            <a:r>
              <a:rPr lang="fr" sz="1800">
                <a:solidFill>
                  <a:schemeClr val="dk1"/>
                </a:solidFill>
              </a:rPr>
              <a:t> and </a:t>
            </a:r>
            <a:r>
              <a:rPr b="1" lang="fr" sz="1800">
                <a:solidFill>
                  <a:srgbClr val="FF0000"/>
                </a:solidFill>
              </a:rPr>
              <a:t>validated</a:t>
            </a:r>
            <a:r>
              <a:rPr lang="fr" sz="1800">
                <a:solidFill>
                  <a:schemeClr val="dk1"/>
                </a:solidFill>
              </a:rPr>
              <a:t> with a tool written in </a:t>
            </a:r>
            <a:r>
              <a:rPr b="1" lang="fr" sz="1800">
                <a:solidFill>
                  <a:srgbClr val="FF0000"/>
                </a:solidFill>
              </a:rPr>
              <a:t>Java</a:t>
            </a:r>
            <a:r>
              <a:rPr lang="fr" sz="1800">
                <a:solidFill>
                  <a:schemeClr val="dk1"/>
                </a:solidFill>
              </a:rPr>
              <a:t> and consisting of approximately </a:t>
            </a:r>
            <a:r>
              <a:rPr b="1" lang="fr" sz="1800">
                <a:solidFill>
                  <a:srgbClr val="FF0000"/>
                </a:solidFill>
              </a:rPr>
              <a:t>12k lines of code</a:t>
            </a:r>
            <a:r>
              <a:rPr lang="fr" sz="1800">
                <a:solidFill>
                  <a:schemeClr val="dk1"/>
                </a:solidFill>
              </a:rPr>
              <a:t>.</a:t>
            </a:r>
            <a:endParaRPr sz="1800">
              <a:solidFill>
                <a:schemeClr val="dk1"/>
              </a:solidFill>
            </a:endParaRPr>
          </a:p>
        </p:txBody>
      </p:sp>
      <p:sp>
        <p:nvSpPr>
          <p:cNvPr id="2806" name="Google Shape;2806;p19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Tool Support</a:t>
            </a:r>
            <a:endParaRPr sz="2020"/>
          </a:p>
        </p:txBody>
      </p:sp>
      <p:sp>
        <p:nvSpPr>
          <p:cNvPr id="2807" name="Google Shape;2807;p19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1" name="Shape 2811"/>
        <p:cNvGrpSpPr/>
        <p:nvPr/>
      </p:nvGrpSpPr>
      <p:grpSpPr>
        <a:xfrm>
          <a:off x="0" y="0"/>
          <a:ext cx="0" cy="0"/>
          <a:chOff x="0" y="0"/>
          <a:chExt cx="0" cy="0"/>
        </a:xfrm>
      </p:grpSpPr>
      <p:sp>
        <p:nvSpPr>
          <p:cNvPr id="2812" name="Google Shape;2812;p20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Tool Support</a:t>
            </a:r>
            <a:endParaRPr sz="2020"/>
          </a:p>
        </p:txBody>
      </p:sp>
      <p:sp>
        <p:nvSpPr>
          <p:cNvPr id="2813" name="Google Shape;2813;p200"/>
          <p:cNvSpPr txBox="1"/>
          <p:nvPr/>
        </p:nvSpPr>
        <p:spPr>
          <a:xfrm>
            <a:off x="588600" y="4145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approach has been entirely </a:t>
            </a:r>
            <a:r>
              <a:rPr b="1" lang="fr" sz="1800">
                <a:solidFill>
                  <a:srgbClr val="FF0000"/>
                </a:solidFill>
              </a:rPr>
              <a:t>developed</a:t>
            </a:r>
            <a:r>
              <a:rPr lang="fr" sz="1800">
                <a:solidFill>
                  <a:schemeClr val="dk1"/>
                </a:solidFill>
              </a:rPr>
              <a:t> and </a:t>
            </a:r>
            <a:r>
              <a:rPr b="1" lang="fr" sz="1800">
                <a:solidFill>
                  <a:srgbClr val="FF0000"/>
                </a:solidFill>
              </a:rPr>
              <a:t>validated</a:t>
            </a:r>
            <a:r>
              <a:rPr lang="fr" sz="1800">
                <a:solidFill>
                  <a:schemeClr val="dk1"/>
                </a:solidFill>
              </a:rPr>
              <a:t> with a tool written in </a:t>
            </a:r>
            <a:r>
              <a:rPr b="1" lang="fr" sz="1800">
                <a:solidFill>
                  <a:srgbClr val="FF0000"/>
                </a:solidFill>
              </a:rPr>
              <a:t>Java</a:t>
            </a:r>
            <a:r>
              <a:rPr lang="fr" sz="1800">
                <a:solidFill>
                  <a:schemeClr val="dk1"/>
                </a:solidFill>
              </a:rPr>
              <a:t> and consisting of approximately </a:t>
            </a:r>
            <a:r>
              <a:rPr b="1" lang="fr" sz="1800">
                <a:solidFill>
                  <a:srgbClr val="FF0000"/>
                </a:solidFill>
              </a:rPr>
              <a:t>12k lines of code</a:t>
            </a:r>
            <a:r>
              <a:rPr lang="fr" sz="1800">
                <a:solidFill>
                  <a:schemeClr val="dk1"/>
                </a:solidFill>
              </a:rPr>
              <a:t>.</a:t>
            </a:r>
            <a:endParaRPr sz="1800">
              <a:solidFill>
                <a:schemeClr val="dk1"/>
              </a:solidFill>
            </a:endParaRPr>
          </a:p>
        </p:txBody>
      </p:sp>
      <p:pic>
        <p:nvPicPr>
          <p:cNvPr id="2814" name="Google Shape;2814;p200" title="tool.png"/>
          <p:cNvPicPr preferRelativeResize="0"/>
          <p:nvPr/>
        </p:nvPicPr>
        <p:blipFill>
          <a:blip r:embed="rId4">
            <a:alphaModFix/>
          </a:blip>
          <a:stretch>
            <a:fillRect/>
          </a:stretch>
        </p:blipFill>
        <p:spPr>
          <a:xfrm>
            <a:off x="408375" y="2212950"/>
            <a:ext cx="8327251" cy="2053301"/>
          </a:xfrm>
          <a:prstGeom prst="rect">
            <a:avLst/>
          </a:prstGeom>
          <a:noFill/>
          <a:ln>
            <a:noFill/>
          </a:ln>
        </p:spPr>
      </p:pic>
      <p:sp>
        <p:nvSpPr>
          <p:cNvPr id="2815" name="Google Shape;2815;p200"/>
          <p:cNvSpPr txBox="1"/>
          <p:nvPr/>
        </p:nvSpPr>
        <p:spPr>
          <a:xfrm>
            <a:off x="588600" y="1153475"/>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The Java code has been </a:t>
            </a:r>
            <a:r>
              <a:rPr b="1" lang="fr" sz="1800">
                <a:solidFill>
                  <a:srgbClr val="FF0000"/>
                </a:solidFill>
              </a:rPr>
              <a:t>embedded</a:t>
            </a:r>
            <a:r>
              <a:rPr lang="fr" sz="1800">
                <a:solidFill>
                  <a:schemeClr val="dk1"/>
                </a:solidFill>
              </a:rPr>
              <a:t> in the backend of a </a:t>
            </a:r>
            <a:r>
              <a:rPr b="1" lang="fr" sz="1800">
                <a:solidFill>
                  <a:srgbClr val="FF0000"/>
                </a:solidFill>
              </a:rPr>
              <a:t>web server</a:t>
            </a:r>
            <a:r>
              <a:rPr lang="fr" sz="1800">
                <a:solidFill>
                  <a:schemeClr val="dk1"/>
                </a:solidFill>
              </a:rPr>
              <a:t> freely accessible online (https://lig-givup.imag.fr/).</a:t>
            </a:r>
            <a:endParaRPr sz="1800">
              <a:solidFill>
                <a:schemeClr val="dk1"/>
              </a:solidFill>
            </a:endParaRPr>
          </a:p>
        </p:txBody>
      </p:sp>
      <p:sp>
        <p:nvSpPr>
          <p:cNvPr id="2816" name="Google Shape;2816;p20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47</a:t>
            </a:r>
            <a:endParaRPr>
              <a:solidFill>
                <a:srgbClr val="666666"/>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0" name="Shape 2820"/>
        <p:cNvGrpSpPr/>
        <p:nvPr/>
      </p:nvGrpSpPr>
      <p:grpSpPr>
        <a:xfrm>
          <a:off x="0" y="0"/>
          <a:ext cx="0" cy="0"/>
          <a:chOff x="0" y="0"/>
          <a:chExt cx="0" cy="0"/>
        </a:xfrm>
      </p:grpSpPr>
      <p:pic>
        <p:nvPicPr>
          <p:cNvPr id="2821" name="Google Shape;2821;p201"/>
          <p:cNvPicPr preferRelativeResize="0"/>
          <p:nvPr/>
        </p:nvPicPr>
        <p:blipFill>
          <a:blip r:embed="rId4">
            <a:alphaModFix/>
          </a:blip>
          <a:stretch>
            <a:fillRect/>
          </a:stretch>
        </p:blipFill>
        <p:spPr>
          <a:xfrm>
            <a:off x="1240813" y="1550512"/>
            <a:ext cx="6662376" cy="2042475"/>
          </a:xfrm>
          <a:prstGeom prst="rect">
            <a:avLst/>
          </a:prstGeom>
          <a:noFill/>
          <a:ln>
            <a:noFill/>
          </a:ln>
        </p:spPr>
      </p:pic>
      <p:sp>
        <p:nvSpPr>
          <p:cNvPr id="2822" name="Google Shape;2822;p201"/>
          <p:cNvSpPr txBox="1"/>
          <p:nvPr/>
        </p:nvSpPr>
        <p:spPr>
          <a:xfrm>
            <a:off x="588600" y="492300"/>
            <a:ext cx="79668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Experiments were conducted on </a:t>
            </a:r>
            <a:r>
              <a:rPr b="1" lang="fr" sz="1800">
                <a:solidFill>
                  <a:srgbClr val="FF0000"/>
                </a:solidFill>
              </a:rPr>
              <a:t>200 examples</a:t>
            </a:r>
            <a:r>
              <a:rPr lang="fr" sz="1800">
                <a:solidFill>
                  <a:schemeClr val="dk1"/>
                </a:solidFill>
              </a:rPr>
              <a:t>, </a:t>
            </a:r>
            <a:r>
              <a:rPr b="1" lang="fr" sz="1800">
                <a:solidFill>
                  <a:srgbClr val="FF0000"/>
                </a:solidFill>
              </a:rPr>
              <a:t>25%</a:t>
            </a:r>
            <a:r>
              <a:rPr lang="fr" sz="1800">
                <a:solidFill>
                  <a:schemeClr val="dk1"/>
                </a:solidFill>
              </a:rPr>
              <a:t> coming from the </a:t>
            </a:r>
            <a:r>
              <a:rPr b="1" lang="fr" sz="1800">
                <a:solidFill>
                  <a:srgbClr val="FF0000"/>
                </a:solidFill>
              </a:rPr>
              <a:t>PET</a:t>
            </a:r>
            <a:r>
              <a:rPr lang="fr" sz="1800">
                <a:solidFill>
                  <a:schemeClr val="dk1"/>
                </a:solidFill>
              </a:rPr>
              <a:t> </a:t>
            </a:r>
            <a:r>
              <a:rPr b="1" lang="fr" sz="1800">
                <a:solidFill>
                  <a:srgbClr val="FF0000"/>
                </a:solidFill>
              </a:rPr>
              <a:t>dataset</a:t>
            </a:r>
            <a:r>
              <a:rPr lang="fr" sz="1800">
                <a:solidFill>
                  <a:schemeClr val="dk1"/>
                </a:solidFill>
              </a:rPr>
              <a:t> and the </a:t>
            </a:r>
            <a:r>
              <a:rPr b="1" lang="fr" sz="1800">
                <a:solidFill>
                  <a:srgbClr val="FF0000"/>
                </a:solidFill>
              </a:rPr>
              <a:t>literature</a:t>
            </a:r>
            <a:r>
              <a:rPr lang="fr" sz="1800">
                <a:solidFill>
                  <a:schemeClr val="dk1"/>
                </a:solidFill>
              </a:rPr>
              <a:t>, and </a:t>
            </a:r>
            <a:r>
              <a:rPr b="1" lang="fr" sz="1800">
                <a:solidFill>
                  <a:srgbClr val="FF0000"/>
                </a:solidFill>
              </a:rPr>
              <a:t>75%</a:t>
            </a:r>
            <a:r>
              <a:rPr lang="fr" sz="1800">
                <a:solidFill>
                  <a:schemeClr val="dk1"/>
                </a:solidFill>
              </a:rPr>
              <a:t> </a:t>
            </a:r>
            <a:r>
              <a:rPr b="1" lang="fr" sz="1800">
                <a:solidFill>
                  <a:srgbClr val="FF0000"/>
                </a:solidFill>
              </a:rPr>
              <a:t>handcrafted</a:t>
            </a:r>
            <a:r>
              <a:rPr lang="fr" sz="1800">
                <a:solidFill>
                  <a:schemeClr val="dk1"/>
                </a:solidFill>
              </a:rPr>
              <a:t>.</a:t>
            </a:r>
            <a:endParaRPr sz="1800">
              <a:solidFill>
                <a:schemeClr val="dk1"/>
              </a:solidFill>
            </a:endParaRPr>
          </a:p>
        </p:txBody>
      </p:sp>
      <p:sp>
        <p:nvSpPr>
          <p:cNvPr id="2823" name="Google Shape;2823;p20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Process</a:t>
            </a:r>
            <a:endParaRPr sz="2020"/>
          </a:p>
        </p:txBody>
      </p:sp>
      <p:sp>
        <p:nvSpPr>
          <p:cNvPr id="2824" name="Google Shape;2824;p20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grpSp>
        <p:nvGrpSpPr>
          <p:cNvPr id="296" name="Google Shape;296;p31"/>
          <p:cNvGrpSpPr/>
          <p:nvPr/>
        </p:nvGrpSpPr>
        <p:grpSpPr>
          <a:xfrm>
            <a:off x="1574109" y="2166809"/>
            <a:ext cx="1552350" cy="1165830"/>
            <a:chOff x="3357928" y="2764975"/>
            <a:chExt cx="1845180" cy="1385748"/>
          </a:xfrm>
        </p:grpSpPr>
        <p:sp>
          <p:nvSpPr>
            <p:cNvPr id="297" name="Google Shape;297;p31"/>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298" name="Google Shape;298;p31"/>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299" name="Google Shape;299;p31"/>
          <p:cNvGrpSpPr/>
          <p:nvPr/>
        </p:nvGrpSpPr>
        <p:grpSpPr>
          <a:xfrm>
            <a:off x="679600" y="3476650"/>
            <a:ext cx="1845180" cy="1165860"/>
            <a:chOff x="3357925" y="2984875"/>
            <a:chExt cx="1845180" cy="1165860"/>
          </a:xfrm>
        </p:grpSpPr>
        <p:sp>
          <p:nvSpPr>
            <p:cNvPr id="300" name="Google Shape;300;p31"/>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1" name="Google Shape;301;p31"/>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302" name="Google Shape;302;p31"/>
          <p:cNvGrpSpPr/>
          <p:nvPr/>
        </p:nvGrpSpPr>
        <p:grpSpPr>
          <a:xfrm>
            <a:off x="2910213" y="3515374"/>
            <a:ext cx="1552392" cy="1015848"/>
            <a:chOff x="3357925" y="3134924"/>
            <a:chExt cx="1552392" cy="1015848"/>
          </a:xfrm>
        </p:grpSpPr>
        <p:sp>
          <p:nvSpPr>
            <p:cNvPr id="303" name="Google Shape;303;p31"/>
            <p:cNvSpPr/>
            <p:nvPr/>
          </p:nvSpPr>
          <p:spPr>
            <a:xfrm>
              <a:off x="3357925" y="3134924"/>
              <a:ext cx="155239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4" name="Google Shape;304;p31"/>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modelling</a:t>
              </a:r>
              <a:endParaRPr sz="1800"/>
            </a:p>
          </p:txBody>
        </p:sp>
      </p:grpSp>
      <p:grpSp>
        <p:nvGrpSpPr>
          <p:cNvPr id="305" name="Google Shape;305;p31"/>
          <p:cNvGrpSpPr/>
          <p:nvPr/>
        </p:nvGrpSpPr>
        <p:grpSpPr>
          <a:xfrm>
            <a:off x="3776998" y="2205103"/>
            <a:ext cx="1510704" cy="1089247"/>
            <a:chOff x="3357936" y="3196616"/>
            <a:chExt cx="1510704" cy="1089247"/>
          </a:xfrm>
        </p:grpSpPr>
        <p:sp>
          <p:nvSpPr>
            <p:cNvPr id="306" name="Google Shape;306;p31"/>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07" name="Google Shape;307;p31"/>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308" name="Google Shape;308;p31"/>
          <p:cNvGrpSpPr/>
          <p:nvPr/>
        </p:nvGrpSpPr>
        <p:grpSpPr>
          <a:xfrm>
            <a:off x="4848050" y="3428575"/>
            <a:ext cx="1767852" cy="1015848"/>
            <a:chOff x="3357938" y="3134975"/>
            <a:chExt cx="1767852" cy="1015848"/>
          </a:xfrm>
        </p:grpSpPr>
        <p:sp>
          <p:nvSpPr>
            <p:cNvPr id="309" name="Google Shape;309;p31"/>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10" name="Google Shape;310;p31"/>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311" name="Google Shape;311;p31"/>
          <p:cNvGrpSpPr/>
          <p:nvPr/>
        </p:nvGrpSpPr>
        <p:grpSpPr>
          <a:xfrm>
            <a:off x="7037248" y="3428578"/>
            <a:ext cx="1510704" cy="1138885"/>
            <a:chOff x="3357936" y="3134865"/>
            <a:chExt cx="1510704" cy="1138885"/>
          </a:xfrm>
        </p:grpSpPr>
        <p:sp>
          <p:nvSpPr>
            <p:cNvPr id="312" name="Google Shape;312;p31"/>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13" name="Google Shape;313;p31"/>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314" name="Google Shape;314;p31"/>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315" name="Google Shape;315;p31"/>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316" name="Google Shape;316;p31"/>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317" name="Google Shape;317;p3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8" name="Shape 2828"/>
        <p:cNvGrpSpPr/>
        <p:nvPr/>
      </p:nvGrpSpPr>
      <p:grpSpPr>
        <a:xfrm>
          <a:off x="0" y="0"/>
          <a:ext cx="0" cy="0"/>
          <a:chOff x="0" y="0"/>
          <a:chExt cx="0" cy="0"/>
        </a:xfrm>
      </p:grpSpPr>
      <p:pic>
        <p:nvPicPr>
          <p:cNvPr id="2829" name="Google Shape;2829;p202"/>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830" name="Google Shape;2830;p202"/>
          <p:cNvCxnSpPr>
            <a:stCxn id="2831"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831" name="Google Shape;2831;p202"/>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sp>
        <p:nvSpPr>
          <p:cNvPr id="2832" name="Google Shape;2832;p20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Process</a:t>
            </a:r>
            <a:endParaRPr sz="2020"/>
          </a:p>
        </p:txBody>
      </p:sp>
      <p:sp>
        <p:nvSpPr>
          <p:cNvPr id="2833" name="Google Shape;2833;p20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7" name="Shape 2837"/>
        <p:cNvGrpSpPr/>
        <p:nvPr/>
      </p:nvGrpSpPr>
      <p:grpSpPr>
        <a:xfrm>
          <a:off x="0" y="0"/>
          <a:ext cx="0" cy="0"/>
          <a:chOff x="0" y="0"/>
          <a:chExt cx="0" cy="0"/>
        </a:xfrm>
      </p:grpSpPr>
      <p:pic>
        <p:nvPicPr>
          <p:cNvPr id="2838" name="Google Shape;2838;p203"/>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839" name="Google Shape;2839;p203"/>
          <p:cNvCxnSpPr>
            <a:stCxn id="2840"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840" name="Google Shape;2840;p203"/>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841" name="Google Shape;2841;p203"/>
          <p:cNvCxnSpPr>
            <a:stCxn id="2842"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842" name="Google Shape;2842;p203"/>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sp>
        <p:nvSpPr>
          <p:cNvPr id="2843" name="Google Shape;2843;p20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Process</a:t>
            </a:r>
            <a:endParaRPr sz="2020"/>
          </a:p>
        </p:txBody>
      </p:sp>
      <p:sp>
        <p:nvSpPr>
          <p:cNvPr id="2844" name="Google Shape;2844;p20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8" name="Shape 2848"/>
        <p:cNvGrpSpPr/>
        <p:nvPr/>
      </p:nvGrpSpPr>
      <p:grpSpPr>
        <a:xfrm>
          <a:off x="0" y="0"/>
          <a:ext cx="0" cy="0"/>
          <a:chOff x="0" y="0"/>
          <a:chExt cx="0" cy="0"/>
        </a:xfrm>
      </p:grpSpPr>
      <p:pic>
        <p:nvPicPr>
          <p:cNvPr id="2849" name="Google Shape;2849;p204"/>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850" name="Google Shape;2850;p204"/>
          <p:cNvCxnSpPr>
            <a:stCxn id="2851"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851" name="Google Shape;2851;p204"/>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852" name="Google Shape;2852;p204"/>
          <p:cNvCxnSpPr>
            <a:stCxn id="2853"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853" name="Google Shape;2853;p204"/>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cxnSp>
        <p:nvCxnSpPr>
          <p:cNvPr id="2854" name="Google Shape;2854;p204"/>
          <p:cNvCxnSpPr>
            <a:stCxn id="2855" idx="2"/>
          </p:cNvCxnSpPr>
          <p:nvPr/>
        </p:nvCxnSpPr>
        <p:spPr>
          <a:xfrm flipH="1">
            <a:off x="5467325" y="1090300"/>
            <a:ext cx="1214700" cy="451500"/>
          </a:xfrm>
          <a:prstGeom prst="straightConnector1">
            <a:avLst/>
          </a:prstGeom>
          <a:noFill/>
          <a:ln cap="flat" cmpd="sng" w="19050">
            <a:solidFill>
              <a:srgbClr val="FF0000"/>
            </a:solidFill>
            <a:prstDash val="solid"/>
            <a:round/>
            <a:headEnd len="med" w="med" type="none"/>
            <a:tailEnd len="med" w="med" type="triangle"/>
          </a:ln>
        </p:spPr>
      </p:cxnSp>
      <p:sp>
        <p:nvSpPr>
          <p:cNvPr id="2855" name="Google Shape;2855;p204"/>
          <p:cNvSpPr txBox="1"/>
          <p:nvPr/>
        </p:nvSpPr>
        <p:spPr>
          <a:xfrm>
            <a:off x="5998475" y="3913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Incorrect</a:t>
            </a:r>
            <a:endParaRPr sz="1800">
              <a:solidFill>
                <a:srgbClr val="FF0000"/>
              </a:solidFill>
            </a:endParaRPr>
          </a:p>
          <a:p>
            <a:pPr indent="0" lvl="0" marL="0" rtl="0" algn="ctr">
              <a:spcBef>
                <a:spcPts val="0"/>
              </a:spcBef>
              <a:spcAft>
                <a:spcPts val="0"/>
              </a:spcAft>
              <a:buNone/>
            </a:pPr>
            <a:r>
              <a:rPr lang="fr" sz="1800">
                <a:solidFill>
                  <a:srgbClr val="FF0000"/>
                </a:solidFill>
              </a:rPr>
              <a:t>processes</a:t>
            </a:r>
            <a:endParaRPr sz="1800">
              <a:solidFill>
                <a:srgbClr val="FF0000"/>
              </a:solidFill>
            </a:endParaRPr>
          </a:p>
        </p:txBody>
      </p:sp>
      <p:sp>
        <p:nvSpPr>
          <p:cNvPr id="2856" name="Google Shape;2856;p20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Process</a:t>
            </a:r>
            <a:endParaRPr sz="2020"/>
          </a:p>
        </p:txBody>
      </p:sp>
      <p:sp>
        <p:nvSpPr>
          <p:cNvPr id="2857" name="Google Shape;2857;p20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1" name="Shape 2861"/>
        <p:cNvGrpSpPr/>
        <p:nvPr/>
      </p:nvGrpSpPr>
      <p:grpSpPr>
        <a:xfrm>
          <a:off x="0" y="0"/>
          <a:ext cx="0" cy="0"/>
          <a:chOff x="0" y="0"/>
          <a:chExt cx="0" cy="0"/>
        </a:xfrm>
      </p:grpSpPr>
      <p:sp>
        <p:nvSpPr>
          <p:cNvPr id="2862" name="Google Shape;2862;p20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Quality of the Process</a:t>
            </a:r>
            <a:endParaRPr sz="2020"/>
          </a:p>
        </p:txBody>
      </p:sp>
      <p:pic>
        <p:nvPicPr>
          <p:cNvPr id="2863" name="Google Shape;2863;p205"/>
          <p:cNvPicPr preferRelativeResize="0"/>
          <p:nvPr/>
        </p:nvPicPr>
        <p:blipFill>
          <a:blip r:embed="rId4">
            <a:alphaModFix/>
          </a:blip>
          <a:stretch>
            <a:fillRect/>
          </a:stretch>
        </p:blipFill>
        <p:spPr>
          <a:xfrm>
            <a:off x="1240813" y="1550512"/>
            <a:ext cx="6662376" cy="2042475"/>
          </a:xfrm>
          <a:prstGeom prst="rect">
            <a:avLst/>
          </a:prstGeom>
          <a:noFill/>
          <a:ln>
            <a:noFill/>
          </a:ln>
        </p:spPr>
      </p:pic>
      <p:cxnSp>
        <p:nvCxnSpPr>
          <p:cNvPr id="2864" name="Google Shape;2864;p205"/>
          <p:cNvCxnSpPr>
            <a:stCxn id="2865" idx="2"/>
          </p:cNvCxnSpPr>
          <p:nvPr/>
        </p:nvCxnSpPr>
        <p:spPr>
          <a:xfrm>
            <a:off x="2238025" y="1164200"/>
            <a:ext cx="1282500" cy="372900"/>
          </a:xfrm>
          <a:prstGeom prst="straightConnector1">
            <a:avLst/>
          </a:prstGeom>
          <a:noFill/>
          <a:ln cap="flat" cmpd="sng" w="19050">
            <a:solidFill>
              <a:srgbClr val="6AA84F"/>
            </a:solidFill>
            <a:prstDash val="solid"/>
            <a:round/>
            <a:headEnd len="med" w="med" type="none"/>
            <a:tailEnd len="med" w="med" type="triangle"/>
          </a:ln>
        </p:spPr>
      </p:cxnSp>
      <p:sp>
        <p:nvSpPr>
          <p:cNvPr id="2865" name="Google Shape;2865;p205"/>
          <p:cNvSpPr txBox="1"/>
          <p:nvPr/>
        </p:nvSpPr>
        <p:spPr>
          <a:xfrm>
            <a:off x="1554475" y="4652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6AA84F"/>
                </a:solidFill>
              </a:rPr>
              <a:t>Correct</a:t>
            </a:r>
            <a:endParaRPr sz="1800">
              <a:solidFill>
                <a:srgbClr val="6AA84F"/>
              </a:solidFill>
            </a:endParaRPr>
          </a:p>
          <a:p>
            <a:pPr indent="0" lvl="0" marL="0" rtl="0" algn="ctr">
              <a:spcBef>
                <a:spcPts val="0"/>
              </a:spcBef>
              <a:spcAft>
                <a:spcPts val="0"/>
              </a:spcAft>
              <a:buNone/>
            </a:pPr>
            <a:r>
              <a:rPr lang="fr" sz="1800">
                <a:solidFill>
                  <a:srgbClr val="6AA84F"/>
                </a:solidFill>
              </a:rPr>
              <a:t>processes</a:t>
            </a:r>
            <a:endParaRPr sz="1800">
              <a:solidFill>
                <a:srgbClr val="6AA84F"/>
              </a:solidFill>
            </a:endParaRPr>
          </a:p>
        </p:txBody>
      </p:sp>
      <p:cxnSp>
        <p:nvCxnSpPr>
          <p:cNvPr id="2866" name="Google Shape;2866;p205"/>
          <p:cNvCxnSpPr>
            <a:stCxn id="2867" idx="2"/>
          </p:cNvCxnSpPr>
          <p:nvPr/>
        </p:nvCxnSpPr>
        <p:spPr>
          <a:xfrm flipH="1">
            <a:off x="4456725" y="1155600"/>
            <a:ext cx="3300" cy="334200"/>
          </a:xfrm>
          <a:prstGeom prst="straightConnector1">
            <a:avLst/>
          </a:prstGeom>
          <a:noFill/>
          <a:ln cap="flat" cmpd="sng" w="19050">
            <a:solidFill>
              <a:srgbClr val="4A86E8"/>
            </a:solidFill>
            <a:prstDash val="solid"/>
            <a:round/>
            <a:headEnd len="med" w="med" type="none"/>
            <a:tailEnd len="med" w="med" type="triangle"/>
          </a:ln>
        </p:spPr>
      </p:cxnSp>
      <p:sp>
        <p:nvSpPr>
          <p:cNvPr id="2867" name="Google Shape;2867;p205"/>
          <p:cNvSpPr txBox="1"/>
          <p:nvPr/>
        </p:nvSpPr>
        <p:spPr>
          <a:xfrm>
            <a:off x="3776475" y="4566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285F4"/>
                </a:solidFill>
              </a:rPr>
              <a:t>Ambiguous</a:t>
            </a:r>
            <a:endParaRPr sz="1800">
              <a:solidFill>
                <a:srgbClr val="4285F4"/>
              </a:solidFill>
            </a:endParaRPr>
          </a:p>
          <a:p>
            <a:pPr indent="0" lvl="0" marL="0" rtl="0" algn="ctr">
              <a:spcBef>
                <a:spcPts val="0"/>
              </a:spcBef>
              <a:spcAft>
                <a:spcPts val="0"/>
              </a:spcAft>
              <a:buNone/>
            </a:pPr>
            <a:r>
              <a:rPr lang="fr" sz="1800">
                <a:solidFill>
                  <a:srgbClr val="4285F4"/>
                </a:solidFill>
              </a:rPr>
              <a:t>processes</a:t>
            </a:r>
            <a:endParaRPr sz="1800">
              <a:solidFill>
                <a:srgbClr val="4285F4"/>
              </a:solidFill>
            </a:endParaRPr>
          </a:p>
        </p:txBody>
      </p:sp>
      <p:cxnSp>
        <p:nvCxnSpPr>
          <p:cNvPr id="2868" name="Google Shape;2868;p205"/>
          <p:cNvCxnSpPr>
            <a:stCxn id="2869" idx="2"/>
          </p:cNvCxnSpPr>
          <p:nvPr/>
        </p:nvCxnSpPr>
        <p:spPr>
          <a:xfrm flipH="1">
            <a:off x="5467325" y="1090300"/>
            <a:ext cx="1214700" cy="451500"/>
          </a:xfrm>
          <a:prstGeom prst="straightConnector1">
            <a:avLst/>
          </a:prstGeom>
          <a:noFill/>
          <a:ln cap="flat" cmpd="sng" w="19050">
            <a:solidFill>
              <a:srgbClr val="FF0000"/>
            </a:solidFill>
            <a:prstDash val="solid"/>
            <a:round/>
            <a:headEnd len="med" w="med" type="none"/>
            <a:tailEnd len="med" w="med" type="triangle"/>
          </a:ln>
        </p:spPr>
      </p:cxnSp>
      <p:sp>
        <p:nvSpPr>
          <p:cNvPr id="2869" name="Google Shape;2869;p205"/>
          <p:cNvSpPr txBox="1"/>
          <p:nvPr/>
        </p:nvSpPr>
        <p:spPr>
          <a:xfrm>
            <a:off x="5998475" y="391300"/>
            <a:ext cx="1367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Incorrect</a:t>
            </a:r>
            <a:endParaRPr sz="1800">
              <a:solidFill>
                <a:srgbClr val="FF0000"/>
              </a:solidFill>
            </a:endParaRPr>
          </a:p>
          <a:p>
            <a:pPr indent="0" lvl="0" marL="0" rtl="0" algn="ctr">
              <a:spcBef>
                <a:spcPts val="0"/>
              </a:spcBef>
              <a:spcAft>
                <a:spcPts val="0"/>
              </a:spcAft>
              <a:buNone/>
            </a:pPr>
            <a:r>
              <a:rPr lang="fr" sz="1800">
                <a:solidFill>
                  <a:srgbClr val="FF0000"/>
                </a:solidFill>
              </a:rPr>
              <a:t>processes</a:t>
            </a:r>
            <a:endParaRPr sz="1800">
              <a:solidFill>
                <a:srgbClr val="FF0000"/>
              </a:solidFill>
            </a:endParaRPr>
          </a:p>
        </p:txBody>
      </p:sp>
      <p:sp>
        <p:nvSpPr>
          <p:cNvPr id="2870" name="Google Shape;2870;p205"/>
          <p:cNvSpPr txBox="1"/>
          <p:nvPr/>
        </p:nvSpPr>
        <p:spPr>
          <a:xfrm>
            <a:off x="821250" y="3601700"/>
            <a:ext cx="7501500" cy="100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solidFill>
                  <a:srgbClr val="000000"/>
                </a:solidFill>
              </a:rPr>
              <a:t>An </a:t>
            </a:r>
            <a:r>
              <a:rPr b="1" lang="fr" sz="1800">
                <a:solidFill>
                  <a:srgbClr val="4A86E8"/>
                </a:solidFill>
              </a:rPr>
              <a:t>ambiguous process</a:t>
            </a:r>
            <a:r>
              <a:rPr lang="fr" sz="1800">
                <a:solidFill>
                  <a:srgbClr val="000000"/>
                </a:solidFill>
              </a:rPr>
              <a:t> is a process that is </a:t>
            </a:r>
            <a:r>
              <a:rPr b="1" lang="fr" sz="1800">
                <a:solidFill>
                  <a:srgbClr val="4A86E8"/>
                </a:solidFill>
              </a:rPr>
              <a:t>not incorrect</a:t>
            </a:r>
            <a:r>
              <a:rPr lang="fr" sz="1800">
                <a:solidFill>
                  <a:srgbClr val="000000"/>
                </a:solidFill>
              </a:rPr>
              <a:t> with regards to the description, but which </a:t>
            </a:r>
            <a:r>
              <a:rPr b="1" lang="fr" sz="1800">
                <a:solidFill>
                  <a:srgbClr val="4A86E8"/>
                </a:solidFill>
              </a:rPr>
              <a:t>does not correspond to the expectations</a:t>
            </a:r>
            <a:r>
              <a:rPr lang="fr" sz="1800">
                <a:solidFill>
                  <a:srgbClr val="000000"/>
                </a:solidFill>
              </a:rPr>
              <a:t> of the experts.</a:t>
            </a:r>
            <a:endParaRPr sz="1800">
              <a:solidFill>
                <a:srgbClr val="000000"/>
              </a:solidFill>
            </a:endParaRPr>
          </a:p>
        </p:txBody>
      </p:sp>
      <p:sp>
        <p:nvSpPr>
          <p:cNvPr id="2871" name="Google Shape;2871;p20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48</a:t>
            </a:r>
            <a:endParaRPr>
              <a:solidFill>
                <a:srgbClr val="666666"/>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5" name="Shape 2875"/>
        <p:cNvGrpSpPr/>
        <p:nvPr/>
      </p:nvGrpSpPr>
      <p:grpSpPr>
        <a:xfrm>
          <a:off x="0" y="0"/>
          <a:ext cx="0" cy="0"/>
          <a:chOff x="0" y="0"/>
          <a:chExt cx="0" cy="0"/>
        </a:xfrm>
      </p:grpSpPr>
      <p:sp>
        <p:nvSpPr>
          <p:cNvPr id="2876" name="Google Shape;2876;p206"/>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2877" name="Google Shape;2877;p206"/>
          <p:cNvSpPr txBox="1"/>
          <p:nvPr/>
        </p:nvSpPr>
        <p:spPr>
          <a:xfrm>
            <a:off x="588600" y="481925"/>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Clr>
                <a:schemeClr val="dk1"/>
              </a:buClr>
              <a:buSzPts val="1100"/>
              <a:buFont typeface="Arial"/>
              <a:buNone/>
            </a:pPr>
            <a:r>
              <a:rPr lang="fr" sz="1800">
                <a:solidFill>
                  <a:schemeClr val="dk1"/>
                </a:solidFill>
                <a:latin typeface="Lato"/>
                <a:ea typeface="Lato"/>
                <a:cs typeface="Lato"/>
                <a:sym typeface="Lato"/>
              </a:rPr>
              <a:t>In this work, we proposed an approach aiming at automatically designing </a:t>
            </a:r>
            <a:r>
              <a:rPr b="1" lang="fr" sz="1800">
                <a:solidFill>
                  <a:srgbClr val="FF0000"/>
                </a:solidFill>
                <a:latin typeface="Lato"/>
                <a:ea typeface="Lato"/>
                <a:cs typeface="Lato"/>
                <a:sym typeface="Lato"/>
              </a:rPr>
              <a:t>syntactically and semantically correct BPMN</a:t>
            </a:r>
            <a:r>
              <a:rPr lang="fr" sz="1800">
                <a:solidFill>
                  <a:schemeClr val="dk1"/>
                </a:solidFill>
                <a:latin typeface="Lato"/>
                <a:ea typeface="Lato"/>
                <a:cs typeface="Lato"/>
                <a:sym typeface="Lato"/>
              </a:rPr>
              <a:t> processes from a </a:t>
            </a:r>
            <a:r>
              <a:rPr b="1" lang="fr" sz="1800">
                <a:solidFill>
                  <a:srgbClr val="FF0000"/>
                </a:solidFill>
                <a:latin typeface="Lato"/>
                <a:ea typeface="Lato"/>
                <a:cs typeface="Lato"/>
                <a:sym typeface="Lato"/>
              </a:rPr>
              <a:t>textual description</a:t>
            </a:r>
            <a:r>
              <a:rPr lang="fr" sz="1800">
                <a:solidFill>
                  <a:schemeClr val="dk1"/>
                </a:solidFill>
                <a:latin typeface="Lato"/>
                <a:ea typeface="Lato"/>
                <a:cs typeface="Lato"/>
                <a:sym typeface="Lato"/>
              </a:rPr>
              <a:t> of the requirements.</a:t>
            </a:r>
            <a:endParaRPr sz="1800">
              <a:solidFill>
                <a:schemeClr val="dk1"/>
              </a:solidFill>
            </a:endParaRPr>
          </a:p>
        </p:txBody>
      </p:sp>
      <p:sp>
        <p:nvSpPr>
          <p:cNvPr id="2878" name="Google Shape;2878;p20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2" name="Shape 2882"/>
        <p:cNvGrpSpPr/>
        <p:nvPr/>
      </p:nvGrpSpPr>
      <p:grpSpPr>
        <a:xfrm>
          <a:off x="0" y="0"/>
          <a:ext cx="0" cy="0"/>
          <a:chOff x="0" y="0"/>
          <a:chExt cx="0" cy="0"/>
        </a:xfrm>
      </p:grpSpPr>
      <p:sp>
        <p:nvSpPr>
          <p:cNvPr id="2883" name="Google Shape;2883;p207"/>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2884" name="Google Shape;2884;p207"/>
          <p:cNvSpPr txBox="1"/>
          <p:nvPr/>
        </p:nvSpPr>
        <p:spPr>
          <a:xfrm>
            <a:off x="588600" y="481925"/>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Clr>
                <a:schemeClr val="dk1"/>
              </a:buClr>
              <a:buSzPts val="1100"/>
              <a:buFont typeface="Arial"/>
              <a:buNone/>
            </a:pPr>
            <a:r>
              <a:rPr lang="fr" sz="1800">
                <a:solidFill>
                  <a:schemeClr val="dk1"/>
                </a:solidFill>
                <a:latin typeface="Lato"/>
                <a:ea typeface="Lato"/>
                <a:cs typeface="Lato"/>
                <a:sym typeface="Lato"/>
              </a:rPr>
              <a:t>In this work, we proposed an approach aiming at automatically designing </a:t>
            </a:r>
            <a:r>
              <a:rPr b="1" lang="fr" sz="1800">
                <a:solidFill>
                  <a:srgbClr val="FF0000"/>
                </a:solidFill>
                <a:latin typeface="Lato"/>
                <a:ea typeface="Lato"/>
                <a:cs typeface="Lato"/>
                <a:sym typeface="Lato"/>
              </a:rPr>
              <a:t>syntactically and semantically correct BPMN</a:t>
            </a:r>
            <a:r>
              <a:rPr lang="fr" sz="1800">
                <a:solidFill>
                  <a:schemeClr val="dk1"/>
                </a:solidFill>
                <a:latin typeface="Lato"/>
                <a:ea typeface="Lato"/>
                <a:cs typeface="Lato"/>
                <a:sym typeface="Lato"/>
              </a:rPr>
              <a:t> processes from a </a:t>
            </a:r>
            <a:r>
              <a:rPr b="1" lang="fr" sz="1800">
                <a:solidFill>
                  <a:srgbClr val="FF0000"/>
                </a:solidFill>
                <a:latin typeface="Lato"/>
                <a:ea typeface="Lato"/>
                <a:cs typeface="Lato"/>
                <a:sym typeface="Lato"/>
              </a:rPr>
              <a:t>textual description</a:t>
            </a:r>
            <a:r>
              <a:rPr lang="fr" sz="1800">
                <a:solidFill>
                  <a:schemeClr val="dk1"/>
                </a:solidFill>
                <a:latin typeface="Lato"/>
                <a:ea typeface="Lato"/>
                <a:cs typeface="Lato"/>
                <a:sym typeface="Lato"/>
              </a:rPr>
              <a:t> of the requirements.</a:t>
            </a:r>
            <a:endParaRPr sz="1800">
              <a:solidFill>
                <a:schemeClr val="dk1"/>
              </a:solidFill>
            </a:endParaRPr>
          </a:p>
        </p:txBody>
      </p:sp>
      <p:sp>
        <p:nvSpPr>
          <p:cNvPr id="2885" name="Google Shape;2885;p207"/>
          <p:cNvSpPr txBox="1"/>
          <p:nvPr/>
        </p:nvSpPr>
        <p:spPr>
          <a:xfrm>
            <a:off x="588600" y="175365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The proposed approach performs in </a:t>
            </a:r>
            <a:r>
              <a:rPr b="1" lang="fr" sz="1800">
                <a:solidFill>
                  <a:srgbClr val="FF0000"/>
                </a:solidFill>
                <a:latin typeface="Lato"/>
                <a:ea typeface="Lato"/>
                <a:cs typeface="Lato"/>
                <a:sym typeface="Lato"/>
              </a:rPr>
              <a:t>6 main steps</a:t>
            </a:r>
            <a:r>
              <a:rPr lang="fr" sz="1800">
                <a:solidFill>
                  <a:schemeClr val="dk1"/>
                </a:solidFill>
                <a:latin typeface="Lato"/>
                <a:ea typeface="Lato"/>
                <a:cs typeface="Lato"/>
                <a:sym typeface="Lato"/>
              </a:rPr>
              <a:t> that are in charge of </a:t>
            </a:r>
            <a:r>
              <a:rPr b="1" lang="fr" sz="1800">
                <a:solidFill>
                  <a:srgbClr val="FF0000"/>
                </a:solidFill>
                <a:latin typeface="Lato"/>
                <a:ea typeface="Lato"/>
                <a:cs typeface="Lato"/>
                <a:sym typeface="Lato"/>
              </a:rPr>
              <a:t>transforming </a:t>
            </a:r>
            <a:r>
              <a:rPr lang="fr" sz="1800">
                <a:solidFill>
                  <a:schemeClr val="dk1"/>
                </a:solidFill>
                <a:latin typeface="Lato"/>
                <a:ea typeface="Lato"/>
                <a:cs typeface="Lato"/>
                <a:sym typeface="Lato"/>
              </a:rPr>
              <a:t>the </a:t>
            </a:r>
            <a:r>
              <a:rPr b="1" lang="fr" sz="1800">
                <a:solidFill>
                  <a:srgbClr val="FF0000"/>
                </a:solidFill>
                <a:latin typeface="Lato"/>
                <a:ea typeface="Lato"/>
                <a:cs typeface="Lato"/>
                <a:sym typeface="Lato"/>
              </a:rPr>
              <a:t>description </a:t>
            </a:r>
            <a:r>
              <a:rPr lang="fr" sz="1800">
                <a:solidFill>
                  <a:schemeClr val="dk1"/>
                </a:solidFill>
                <a:latin typeface="Lato"/>
                <a:ea typeface="Lato"/>
                <a:cs typeface="Lato"/>
                <a:sym typeface="Lato"/>
              </a:rPr>
              <a:t>into expressions, ASTs, dependency graph and </a:t>
            </a:r>
            <a:r>
              <a:rPr b="1" lang="fr" sz="1800">
                <a:solidFill>
                  <a:srgbClr val="FF0000"/>
                </a:solidFill>
                <a:latin typeface="Lato"/>
                <a:ea typeface="Lato"/>
                <a:cs typeface="Lato"/>
                <a:sym typeface="Lato"/>
              </a:rPr>
              <a:t>BPMN</a:t>
            </a:r>
            <a:r>
              <a:rPr lang="fr" sz="1800">
                <a:solidFill>
                  <a:schemeClr val="dk1"/>
                </a:solidFill>
                <a:latin typeface="Lato"/>
                <a:ea typeface="Lato"/>
                <a:cs typeface="Lato"/>
                <a:sym typeface="Lato"/>
              </a:rPr>
              <a:t>, and finally enrich this BPMN process.</a:t>
            </a:r>
            <a:endParaRPr sz="1800">
              <a:solidFill>
                <a:schemeClr val="dk1"/>
              </a:solidFill>
            </a:endParaRPr>
          </a:p>
        </p:txBody>
      </p:sp>
      <p:sp>
        <p:nvSpPr>
          <p:cNvPr id="2886" name="Google Shape;2886;p20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0" name="Shape 2890"/>
        <p:cNvGrpSpPr/>
        <p:nvPr/>
      </p:nvGrpSpPr>
      <p:grpSpPr>
        <a:xfrm>
          <a:off x="0" y="0"/>
          <a:ext cx="0" cy="0"/>
          <a:chOff x="0" y="0"/>
          <a:chExt cx="0" cy="0"/>
        </a:xfrm>
      </p:grpSpPr>
      <p:sp>
        <p:nvSpPr>
          <p:cNvPr id="2891" name="Google Shape;2891;p208"/>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2892" name="Google Shape;2892;p208"/>
          <p:cNvSpPr txBox="1"/>
          <p:nvPr/>
        </p:nvSpPr>
        <p:spPr>
          <a:xfrm>
            <a:off x="588600" y="481925"/>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Clr>
                <a:schemeClr val="dk1"/>
              </a:buClr>
              <a:buSzPts val="1100"/>
              <a:buFont typeface="Arial"/>
              <a:buNone/>
            </a:pPr>
            <a:r>
              <a:rPr lang="fr" sz="1800">
                <a:solidFill>
                  <a:schemeClr val="dk1"/>
                </a:solidFill>
                <a:latin typeface="Lato"/>
                <a:ea typeface="Lato"/>
                <a:cs typeface="Lato"/>
                <a:sym typeface="Lato"/>
              </a:rPr>
              <a:t>In this work, we proposed an approach aiming at automatically designing </a:t>
            </a:r>
            <a:r>
              <a:rPr b="1" lang="fr" sz="1800">
                <a:solidFill>
                  <a:srgbClr val="FF0000"/>
                </a:solidFill>
                <a:latin typeface="Lato"/>
                <a:ea typeface="Lato"/>
                <a:cs typeface="Lato"/>
                <a:sym typeface="Lato"/>
              </a:rPr>
              <a:t>syntactically and semantically correct BPMN</a:t>
            </a:r>
            <a:r>
              <a:rPr lang="fr" sz="1800">
                <a:solidFill>
                  <a:schemeClr val="dk1"/>
                </a:solidFill>
                <a:latin typeface="Lato"/>
                <a:ea typeface="Lato"/>
                <a:cs typeface="Lato"/>
                <a:sym typeface="Lato"/>
              </a:rPr>
              <a:t> processes from a </a:t>
            </a:r>
            <a:r>
              <a:rPr b="1" lang="fr" sz="1800">
                <a:solidFill>
                  <a:srgbClr val="FF0000"/>
                </a:solidFill>
                <a:latin typeface="Lato"/>
                <a:ea typeface="Lato"/>
                <a:cs typeface="Lato"/>
                <a:sym typeface="Lato"/>
              </a:rPr>
              <a:t>textual description</a:t>
            </a:r>
            <a:r>
              <a:rPr lang="fr" sz="1800">
                <a:solidFill>
                  <a:schemeClr val="dk1"/>
                </a:solidFill>
                <a:latin typeface="Lato"/>
                <a:ea typeface="Lato"/>
                <a:cs typeface="Lato"/>
                <a:sym typeface="Lato"/>
              </a:rPr>
              <a:t> of the requirements.</a:t>
            </a:r>
            <a:endParaRPr sz="1800">
              <a:solidFill>
                <a:schemeClr val="dk1"/>
              </a:solidFill>
            </a:endParaRPr>
          </a:p>
        </p:txBody>
      </p:sp>
      <p:sp>
        <p:nvSpPr>
          <p:cNvPr id="2893" name="Google Shape;2893;p208"/>
          <p:cNvSpPr txBox="1"/>
          <p:nvPr/>
        </p:nvSpPr>
        <p:spPr>
          <a:xfrm>
            <a:off x="588600" y="175365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The proposed approach performs in </a:t>
            </a:r>
            <a:r>
              <a:rPr b="1" lang="fr" sz="1800">
                <a:solidFill>
                  <a:srgbClr val="FF0000"/>
                </a:solidFill>
                <a:latin typeface="Lato"/>
                <a:ea typeface="Lato"/>
                <a:cs typeface="Lato"/>
                <a:sym typeface="Lato"/>
              </a:rPr>
              <a:t>6 main steps</a:t>
            </a:r>
            <a:r>
              <a:rPr lang="fr" sz="1800">
                <a:solidFill>
                  <a:schemeClr val="dk1"/>
                </a:solidFill>
                <a:latin typeface="Lato"/>
                <a:ea typeface="Lato"/>
                <a:cs typeface="Lato"/>
                <a:sym typeface="Lato"/>
              </a:rPr>
              <a:t> that are in charge of </a:t>
            </a:r>
            <a:r>
              <a:rPr b="1" lang="fr" sz="1800">
                <a:solidFill>
                  <a:srgbClr val="FF0000"/>
                </a:solidFill>
                <a:latin typeface="Lato"/>
                <a:ea typeface="Lato"/>
                <a:cs typeface="Lato"/>
                <a:sym typeface="Lato"/>
              </a:rPr>
              <a:t>transforming </a:t>
            </a:r>
            <a:r>
              <a:rPr lang="fr" sz="1800">
                <a:solidFill>
                  <a:schemeClr val="dk1"/>
                </a:solidFill>
                <a:latin typeface="Lato"/>
                <a:ea typeface="Lato"/>
                <a:cs typeface="Lato"/>
                <a:sym typeface="Lato"/>
              </a:rPr>
              <a:t>the </a:t>
            </a:r>
            <a:r>
              <a:rPr b="1" lang="fr" sz="1800">
                <a:solidFill>
                  <a:srgbClr val="FF0000"/>
                </a:solidFill>
                <a:latin typeface="Lato"/>
                <a:ea typeface="Lato"/>
                <a:cs typeface="Lato"/>
                <a:sym typeface="Lato"/>
              </a:rPr>
              <a:t>description </a:t>
            </a:r>
            <a:r>
              <a:rPr lang="fr" sz="1800">
                <a:solidFill>
                  <a:schemeClr val="dk1"/>
                </a:solidFill>
                <a:latin typeface="Lato"/>
                <a:ea typeface="Lato"/>
                <a:cs typeface="Lato"/>
                <a:sym typeface="Lato"/>
              </a:rPr>
              <a:t>into expressions, ASTs, dependency graph and </a:t>
            </a:r>
            <a:r>
              <a:rPr b="1" lang="fr" sz="1800">
                <a:solidFill>
                  <a:srgbClr val="FF0000"/>
                </a:solidFill>
                <a:latin typeface="Lato"/>
                <a:ea typeface="Lato"/>
                <a:cs typeface="Lato"/>
                <a:sym typeface="Lato"/>
              </a:rPr>
              <a:t>BPMN</a:t>
            </a:r>
            <a:r>
              <a:rPr lang="fr" sz="1800">
                <a:solidFill>
                  <a:schemeClr val="dk1"/>
                </a:solidFill>
                <a:latin typeface="Lato"/>
                <a:ea typeface="Lato"/>
                <a:cs typeface="Lato"/>
                <a:sym typeface="Lato"/>
              </a:rPr>
              <a:t>, and finally enrich this BPMN process.</a:t>
            </a:r>
            <a:endParaRPr sz="1800">
              <a:solidFill>
                <a:schemeClr val="dk1"/>
              </a:solidFill>
            </a:endParaRPr>
          </a:p>
        </p:txBody>
      </p:sp>
      <p:sp>
        <p:nvSpPr>
          <p:cNvPr id="2894" name="Google Shape;2894;p208"/>
          <p:cNvSpPr txBox="1"/>
          <p:nvPr/>
        </p:nvSpPr>
        <p:spPr>
          <a:xfrm>
            <a:off x="588600" y="3025375"/>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chemeClr val="dk1"/>
                </a:solidFill>
                <a:latin typeface="Lato"/>
                <a:ea typeface="Lato"/>
                <a:cs typeface="Lato"/>
                <a:sym typeface="Lato"/>
              </a:rPr>
              <a:t>It has been </a:t>
            </a:r>
            <a:r>
              <a:rPr b="1" lang="fr" sz="1800">
                <a:solidFill>
                  <a:srgbClr val="FF0000"/>
                </a:solidFill>
                <a:latin typeface="Lato"/>
                <a:ea typeface="Lato"/>
                <a:cs typeface="Lato"/>
                <a:sym typeface="Lato"/>
              </a:rPr>
              <a:t>fully implemented</a:t>
            </a:r>
            <a:r>
              <a:rPr lang="fr" sz="1800">
                <a:solidFill>
                  <a:schemeClr val="dk1"/>
                </a:solidFill>
                <a:latin typeface="Lato"/>
                <a:ea typeface="Lato"/>
                <a:cs typeface="Lato"/>
                <a:sym typeface="Lato"/>
              </a:rPr>
              <a:t> and </a:t>
            </a:r>
            <a:r>
              <a:rPr b="1" lang="fr" sz="1800">
                <a:solidFill>
                  <a:srgbClr val="FF0000"/>
                </a:solidFill>
                <a:latin typeface="Lato"/>
                <a:ea typeface="Lato"/>
                <a:cs typeface="Lato"/>
                <a:sym typeface="Lato"/>
              </a:rPr>
              <a:t>tested </a:t>
            </a:r>
            <a:r>
              <a:rPr lang="fr" sz="1800">
                <a:solidFill>
                  <a:schemeClr val="dk1"/>
                </a:solidFill>
                <a:latin typeface="Lato"/>
                <a:ea typeface="Lato"/>
                <a:cs typeface="Lato"/>
                <a:sym typeface="Lato"/>
              </a:rPr>
              <a:t>as a tool consisting of approximately </a:t>
            </a:r>
            <a:r>
              <a:rPr b="1" lang="fr" sz="1800">
                <a:solidFill>
                  <a:srgbClr val="FF0000"/>
                </a:solidFill>
                <a:latin typeface="Lato"/>
                <a:ea typeface="Lato"/>
                <a:cs typeface="Lato"/>
                <a:sym typeface="Lato"/>
              </a:rPr>
              <a:t>12k lines</a:t>
            </a:r>
            <a:r>
              <a:rPr lang="fr" sz="1800">
                <a:solidFill>
                  <a:schemeClr val="dk1"/>
                </a:solidFill>
                <a:latin typeface="Lato"/>
                <a:ea typeface="Lato"/>
                <a:cs typeface="Lato"/>
                <a:sym typeface="Lato"/>
              </a:rPr>
              <a:t> of Java code, which was embedded in the backend of a </a:t>
            </a:r>
            <a:r>
              <a:rPr b="1" lang="fr" sz="1800">
                <a:solidFill>
                  <a:srgbClr val="FF0000"/>
                </a:solidFill>
                <a:latin typeface="Lato"/>
                <a:ea typeface="Lato"/>
                <a:cs typeface="Lato"/>
                <a:sym typeface="Lato"/>
              </a:rPr>
              <a:t>web server</a:t>
            </a:r>
            <a:r>
              <a:rPr lang="fr" sz="1800">
                <a:solidFill>
                  <a:schemeClr val="dk1"/>
                </a:solidFill>
                <a:latin typeface="Lato"/>
                <a:ea typeface="Lato"/>
                <a:cs typeface="Lato"/>
                <a:sym typeface="Lato"/>
              </a:rPr>
              <a:t> for </a:t>
            </a:r>
            <a:r>
              <a:rPr b="1" lang="fr" sz="1800">
                <a:solidFill>
                  <a:srgbClr val="FF0000"/>
                </a:solidFill>
                <a:latin typeface="Lato"/>
                <a:ea typeface="Lato"/>
                <a:cs typeface="Lato"/>
                <a:sym typeface="Lato"/>
              </a:rPr>
              <a:t>distribution purposes</a:t>
            </a:r>
            <a:r>
              <a:rPr lang="fr" sz="1800">
                <a:solidFill>
                  <a:schemeClr val="dk1"/>
                </a:solidFill>
                <a:latin typeface="Lato"/>
                <a:ea typeface="Lato"/>
                <a:cs typeface="Lato"/>
                <a:sym typeface="Lato"/>
              </a:rPr>
              <a:t>.</a:t>
            </a:r>
            <a:endParaRPr sz="1800">
              <a:solidFill>
                <a:schemeClr val="dk1"/>
              </a:solidFill>
            </a:endParaRPr>
          </a:p>
        </p:txBody>
      </p:sp>
      <p:sp>
        <p:nvSpPr>
          <p:cNvPr id="2895" name="Google Shape;2895;p20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49</a:t>
            </a:r>
            <a:endParaRPr>
              <a:solidFill>
                <a:srgbClr val="666666"/>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9" name="Shape 2899"/>
        <p:cNvGrpSpPr/>
        <p:nvPr/>
      </p:nvGrpSpPr>
      <p:grpSpPr>
        <a:xfrm>
          <a:off x="0" y="0"/>
          <a:ext cx="0" cy="0"/>
          <a:chOff x="0" y="0"/>
          <a:chExt cx="0" cy="0"/>
        </a:xfrm>
      </p:grpSpPr>
      <p:sp>
        <p:nvSpPr>
          <p:cNvPr id="2900" name="Google Shape;2900;p209"/>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2901" name="Google Shape;2901;p209"/>
          <p:cNvSpPr txBox="1"/>
          <p:nvPr/>
        </p:nvSpPr>
        <p:spPr>
          <a:xfrm>
            <a:off x="587844" y="499525"/>
            <a:ext cx="3984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 Introduction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solidFill>
                  <a:schemeClr val="dk1"/>
                </a:solidFill>
              </a:rPr>
              <a:t>II/ Modelling BPMN Processes</a:t>
            </a:r>
            <a:endParaRPr sz="1800">
              <a:solidFill>
                <a:schemeClr val="dk1"/>
              </a:solidFill>
            </a:endParaRPr>
          </a:p>
          <a:p>
            <a:pPr indent="0" lvl="0" marL="0" rtl="0" algn="l">
              <a:spcBef>
                <a:spcPts val="0"/>
              </a:spcBef>
              <a:spcAft>
                <a:spcPts val="0"/>
              </a:spcAft>
              <a:buNone/>
            </a:pPr>
            <a:r>
              <a:rPr lang="fr" sz="1800"/>
              <a:t>	II.1/ Introduction</a:t>
            </a:r>
            <a:endParaRPr sz="1800"/>
          </a:p>
          <a:p>
            <a:pPr indent="0" lvl="0" marL="0" rtl="0" algn="l">
              <a:spcBef>
                <a:spcPts val="0"/>
              </a:spcBef>
              <a:spcAft>
                <a:spcPts val="0"/>
              </a:spcAft>
              <a:buNone/>
            </a:pPr>
            <a:r>
              <a:rPr lang="fr" sz="1800">
                <a:solidFill>
                  <a:schemeClr val="dk1"/>
                </a:solidFill>
              </a:rPr>
              <a:t>	II.2/ Textual Description</a:t>
            </a:r>
            <a:endParaRPr sz="1800">
              <a:solidFill>
                <a:schemeClr val="dk1"/>
              </a:solidFill>
            </a:endParaRPr>
          </a:p>
          <a:p>
            <a:pPr indent="0" lvl="0" marL="0" rtl="0" algn="l">
              <a:spcBef>
                <a:spcPts val="0"/>
              </a:spcBef>
              <a:spcAft>
                <a:spcPts val="0"/>
              </a:spcAft>
              <a:buNone/>
            </a:pPr>
            <a:r>
              <a:rPr lang="fr" sz="1800">
                <a:solidFill>
                  <a:schemeClr val="dk1"/>
                </a:solidFill>
              </a:rPr>
              <a:t>	II.3/ LLM Prompting</a:t>
            </a:r>
            <a:endParaRPr sz="1800">
              <a:solidFill>
                <a:schemeClr val="dk1"/>
              </a:solidFill>
            </a:endParaRPr>
          </a:p>
          <a:p>
            <a:pPr indent="0" lvl="0" marL="0" rtl="0" algn="l">
              <a:spcBef>
                <a:spcPts val="0"/>
              </a:spcBef>
              <a:spcAft>
                <a:spcPts val="0"/>
              </a:spcAft>
              <a:buNone/>
            </a:pPr>
            <a:r>
              <a:rPr lang="fr" sz="1800">
                <a:solidFill>
                  <a:schemeClr val="dk1"/>
                </a:solidFill>
              </a:rPr>
              <a:t>	II.4/ Expressions</a:t>
            </a:r>
            <a:endParaRPr sz="1800">
              <a:solidFill>
                <a:schemeClr val="dk1"/>
              </a:solidFill>
            </a:endParaRPr>
          </a:p>
          <a:p>
            <a:pPr indent="0" lvl="0" marL="0" rtl="0" algn="l">
              <a:spcBef>
                <a:spcPts val="0"/>
              </a:spcBef>
              <a:spcAft>
                <a:spcPts val="0"/>
              </a:spcAft>
              <a:buNone/>
            </a:pPr>
            <a:r>
              <a:rPr lang="fr" sz="1800">
                <a:solidFill>
                  <a:schemeClr val="dk1"/>
                </a:solidFill>
              </a:rPr>
              <a:t>	II.5/ Mapping to ASTs</a:t>
            </a:r>
            <a:endParaRPr sz="1800">
              <a:solidFill>
                <a:schemeClr val="dk1"/>
              </a:solidFill>
            </a:endParaRPr>
          </a:p>
          <a:p>
            <a:pPr indent="0" lvl="0" marL="0" rtl="0" algn="l">
              <a:spcBef>
                <a:spcPts val="0"/>
              </a:spcBef>
              <a:spcAft>
                <a:spcPts val="0"/>
              </a:spcAft>
              <a:buNone/>
            </a:pPr>
            <a:r>
              <a:rPr lang="fr" sz="1800">
                <a:solidFill>
                  <a:schemeClr val="dk1"/>
                </a:solidFill>
              </a:rPr>
              <a:t>	II.6/ Dependency Graph</a:t>
            </a:r>
            <a:endParaRPr sz="1800">
              <a:solidFill>
                <a:schemeClr val="dk1"/>
              </a:solidFill>
            </a:endParaRPr>
          </a:p>
          <a:p>
            <a:pPr indent="457200" lvl="0" marL="457200" rtl="0" algn="l">
              <a:spcBef>
                <a:spcPts val="0"/>
              </a:spcBef>
              <a:spcAft>
                <a:spcPts val="0"/>
              </a:spcAft>
              <a:buNone/>
            </a:pPr>
            <a:r>
              <a:rPr lang="fr" sz="1800">
                <a:solidFill>
                  <a:schemeClr val="dk1"/>
                </a:solidFill>
              </a:rPr>
              <a:t>Construction</a:t>
            </a:r>
            <a:endParaRPr sz="1800">
              <a:solidFill>
                <a:schemeClr val="dk1"/>
              </a:solidFill>
            </a:endParaRPr>
          </a:p>
          <a:p>
            <a:pPr indent="0" lvl="0" marL="0" rtl="0" algn="l">
              <a:spcBef>
                <a:spcPts val="0"/>
              </a:spcBef>
              <a:spcAft>
                <a:spcPts val="0"/>
              </a:spcAft>
              <a:buNone/>
            </a:pPr>
            <a:r>
              <a:rPr lang="fr" sz="1800">
                <a:solidFill>
                  <a:schemeClr val="dk1"/>
                </a:solidFill>
              </a:rPr>
              <a:t>	II.7/ BPMN Process Construction</a:t>
            </a:r>
            <a:endParaRPr sz="1800">
              <a:solidFill>
                <a:schemeClr val="dk1"/>
              </a:solidFill>
            </a:endParaRPr>
          </a:p>
          <a:p>
            <a:pPr indent="0" lvl="0" marL="914400" rtl="0" algn="l">
              <a:spcBef>
                <a:spcPts val="0"/>
              </a:spcBef>
              <a:spcAft>
                <a:spcPts val="0"/>
              </a:spcAft>
              <a:buNone/>
            </a:pPr>
            <a:r>
              <a:rPr lang="fr" sz="1800">
                <a:solidFill>
                  <a:schemeClr val="dk1"/>
                </a:solidFill>
              </a:rPr>
              <a:t>&amp; Refinement</a:t>
            </a:r>
            <a:endParaRPr sz="1800">
              <a:solidFill>
                <a:schemeClr val="dk1"/>
              </a:solidFill>
            </a:endParaRPr>
          </a:p>
          <a:p>
            <a:pPr indent="0" lvl="0" marL="0" rtl="0" algn="l">
              <a:spcBef>
                <a:spcPts val="0"/>
              </a:spcBef>
              <a:spcAft>
                <a:spcPts val="0"/>
              </a:spcAft>
              <a:buNone/>
            </a:pPr>
            <a:r>
              <a:rPr lang="fr" sz="1800">
                <a:solidFill>
                  <a:schemeClr val="dk1"/>
                </a:solidFill>
              </a:rPr>
              <a:t>	II.8/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II.9/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2902" name="Google Shape;2902;p209"/>
          <p:cNvSpPr txBox="1"/>
          <p:nvPr/>
        </p:nvSpPr>
        <p:spPr>
          <a:xfrm>
            <a:off x="4611194" y="499525"/>
            <a:ext cx="3984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accent1"/>
                </a:solidFill>
              </a:rPr>
              <a:t>III/ Optimising BPMN Processes</a:t>
            </a:r>
            <a:endParaRPr sz="1800">
              <a:solidFill>
                <a:schemeClr val="accent1"/>
              </a:solidFill>
            </a:endParaRPr>
          </a:p>
          <a:p>
            <a:pPr indent="0" lvl="0" marL="0" rtl="0" algn="l">
              <a:spcBef>
                <a:spcPts val="0"/>
              </a:spcBef>
              <a:spcAft>
                <a:spcPts val="0"/>
              </a:spcAft>
              <a:buNone/>
            </a:pPr>
            <a:r>
              <a:rPr lang="fr" sz="1800"/>
              <a:t>	III.1/ Introduction</a:t>
            </a:r>
            <a:endParaRPr sz="1800"/>
          </a:p>
          <a:p>
            <a:pPr indent="0" lvl="0" marL="0" rtl="0" algn="l">
              <a:spcBef>
                <a:spcPts val="0"/>
              </a:spcBef>
              <a:spcAft>
                <a:spcPts val="0"/>
              </a:spcAft>
              <a:buNone/>
            </a:pPr>
            <a:r>
              <a:rPr lang="fr" sz="1800">
                <a:solidFill>
                  <a:schemeClr val="dk1"/>
                </a:solidFill>
              </a:rPr>
              <a:t>	III.2/ Selection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III.3/ Mutation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III.4/ Comparison of the</a:t>
            </a:r>
            <a:endParaRPr sz="1800">
              <a:solidFill>
                <a:schemeClr val="dk1"/>
              </a:solidFill>
            </a:endParaRPr>
          </a:p>
          <a:p>
            <a:pPr indent="457200" lvl="0" marL="457200" rtl="0" algn="l">
              <a:spcBef>
                <a:spcPts val="0"/>
              </a:spcBef>
              <a:spcAft>
                <a:spcPts val="0"/>
              </a:spcAft>
              <a:buNone/>
            </a:pPr>
            <a:r>
              <a:rPr lang="fr" sz="1800">
                <a:solidFill>
                  <a:schemeClr val="dk1"/>
                </a:solidFill>
              </a:rPr>
              <a:t> Processes</a:t>
            </a:r>
            <a:endParaRPr sz="1800">
              <a:solidFill>
                <a:schemeClr val="dk1"/>
              </a:solidFill>
            </a:endParaRPr>
          </a:p>
          <a:p>
            <a:pPr indent="0" lvl="0" marL="0" rtl="0" algn="l">
              <a:spcBef>
                <a:spcPts val="0"/>
              </a:spcBef>
              <a:spcAft>
                <a:spcPts val="0"/>
              </a:spcAft>
              <a:buNone/>
            </a:pPr>
            <a:r>
              <a:rPr lang="fr" sz="1800">
                <a:solidFill>
                  <a:schemeClr val="dk1"/>
                </a:solidFill>
              </a:rPr>
              <a:t>	III.5/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III.6/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fr" sz="1800"/>
              <a:t>IV/ Related Work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V/ General Conclusion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VI/ References</a:t>
            </a:r>
            <a:endParaRPr sz="1800"/>
          </a:p>
        </p:txBody>
      </p:sp>
      <p:sp>
        <p:nvSpPr>
          <p:cNvPr id="2903" name="Google Shape;2903;p20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50</a:t>
            </a:r>
            <a:endParaRPr>
              <a:solidFill>
                <a:srgbClr val="666666"/>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7" name="Shape 2907"/>
        <p:cNvGrpSpPr/>
        <p:nvPr/>
      </p:nvGrpSpPr>
      <p:grpSpPr>
        <a:xfrm>
          <a:off x="0" y="0"/>
          <a:ext cx="0" cy="0"/>
          <a:chOff x="0" y="0"/>
          <a:chExt cx="0" cy="0"/>
        </a:xfrm>
      </p:grpSpPr>
      <p:sp>
        <p:nvSpPr>
          <p:cNvPr id="2908" name="Google Shape;2908;p210"/>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is a field in which such problems are well-known;</a:t>
            </a:r>
            <a:endParaRPr sz="1800">
              <a:solidFill>
                <a:schemeClr val="dk1"/>
              </a:solidFill>
            </a:endParaRPr>
          </a:p>
        </p:txBody>
      </p:sp>
      <p:sp>
        <p:nvSpPr>
          <p:cNvPr id="2909" name="Google Shape;2909;p210"/>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Existing Solutions</a:t>
            </a:r>
            <a:endParaRPr sz="2020"/>
          </a:p>
        </p:txBody>
      </p:sp>
      <p:sp>
        <p:nvSpPr>
          <p:cNvPr id="2910" name="Google Shape;2910;p21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4" name="Shape 2914"/>
        <p:cNvGrpSpPr/>
        <p:nvPr/>
      </p:nvGrpSpPr>
      <p:grpSpPr>
        <a:xfrm>
          <a:off x="0" y="0"/>
          <a:ext cx="0" cy="0"/>
          <a:chOff x="0" y="0"/>
          <a:chExt cx="0" cy="0"/>
        </a:xfrm>
      </p:grpSpPr>
      <p:sp>
        <p:nvSpPr>
          <p:cNvPr id="2915" name="Google Shape;2915;p211"/>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is a field in which such problems are well-known;</a:t>
            </a:r>
            <a:endParaRPr sz="1800">
              <a:solidFill>
                <a:schemeClr val="dk1"/>
              </a:solidFill>
            </a:endParaRPr>
          </a:p>
        </p:txBody>
      </p:sp>
      <p:sp>
        <p:nvSpPr>
          <p:cNvPr id="2916" name="Google Shape;2916;p211"/>
          <p:cNvSpPr txBox="1"/>
          <p:nvPr/>
        </p:nvSpPr>
        <p:spPr>
          <a:xfrm>
            <a:off x="940650" y="1519475"/>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 according to the needs of the process;</a:t>
            </a:r>
            <a:endParaRPr sz="1800">
              <a:solidFill>
                <a:schemeClr val="dk1"/>
              </a:solidFill>
            </a:endParaRPr>
          </a:p>
        </p:txBody>
      </p:sp>
      <p:sp>
        <p:nvSpPr>
          <p:cNvPr id="2917" name="Google Shape;2917;p211"/>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Existing Solutions</a:t>
            </a:r>
            <a:endParaRPr sz="2020"/>
          </a:p>
        </p:txBody>
      </p:sp>
      <p:sp>
        <p:nvSpPr>
          <p:cNvPr id="2918" name="Google Shape;2918;p21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nvSpPr>
        <p:spPr>
          <a:xfrm>
            <a:off x="1049425" y="848625"/>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BPMN stands for </a:t>
            </a:r>
            <a:r>
              <a:rPr b="1" lang="fr" sz="1800">
                <a:solidFill>
                  <a:srgbClr val="FF0000"/>
                </a:solidFill>
              </a:rPr>
              <a:t>Business Process Model and Notation</a:t>
            </a:r>
            <a:r>
              <a:rPr lang="fr" sz="1800">
                <a:solidFill>
                  <a:schemeClr val="dk1"/>
                </a:solidFill>
              </a:rPr>
              <a:t>.</a:t>
            </a:r>
            <a:endParaRPr sz="1800">
              <a:solidFill>
                <a:schemeClr val="dk1"/>
              </a:solidFill>
            </a:endParaRPr>
          </a:p>
          <a:p>
            <a:pPr indent="0" lvl="0" marL="0" rtl="0" algn="l">
              <a:spcBef>
                <a:spcPts val="0"/>
              </a:spcBef>
              <a:spcAft>
                <a:spcPts val="0"/>
              </a:spcAft>
              <a:buNone/>
            </a:pPr>
            <a:r>
              <a:rPr lang="fr" sz="1800">
                <a:solidFill>
                  <a:schemeClr val="dk1"/>
                </a:solidFill>
              </a:rPr>
              <a:t>But what is a business process?</a:t>
            </a:r>
            <a:endParaRPr sz="1800">
              <a:solidFill>
                <a:schemeClr val="dk1"/>
              </a:solidFill>
            </a:endParaRPr>
          </a:p>
        </p:txBody>
      </p:sp>
      <p:sp>
        <p:nvSpPr>
          <p:cNvPr id="61" name="Google Shape;61;p14"/>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62" name="Google Shape;62;p1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a:t>
            </a:r>
            <a:endParaRPr>
              <a:solidFill>
                <a:srgbClr val="66666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grpSp>
        <p:nvGrpSpPr>
          <p:cNvPr id="322" name="Google Shape;322;p32"/>
          <p:cNvGrpSpPr/>
          <p:nvPr/>
        </p:nvGrpSpPr>
        <p:grpSpPr>
          <a:xfrm>
            <a:off x="1574109" y="2166809"/>
            <a:ext cx="1552350" cy="1165830"/>
            <a:chOff x="3357928" y="2764975"/>
            <a:chExt cx="1845180" cy="1385748"/>
          </a:xfrm>
        </p:grpSpPr>
        <p:sp>
          <p:nvSpPr>
            <p:cNvPr id="323" name="Google Shape;323;p32"/>
            <p:cNvSpPr/>
            <p:nvPr/>
          </p:nvSpPr>
          <p:spPr>
            <a:xfrm>
              <a:off x="3357928" y="2764975"/>
              <a:ext cx="1845180" cy="1385748"/>
            </a:xfrm>
            <a:prstGeom prst="cloud">
              <a:avLst/>
            </a:prstGeom>
            <a:noFill/>
            <a:ln cap="flat" cmpd="sng" w="8025">
              <a:solidFill>
                <a:srgbClr val="000000"/>
              </a:solidFill>
              <a:prstDash val="solid"/>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324" name="Google Shape;324;p32"/>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chemeClr val="dk1"/>
                  </a:solidFill>
                </a:rPr>
                <a:t>Process</a:t>
              </a:r>
              <a:endParaRPr sz="1814">
                <a:solidFill>
                  <a:schemeClr val="dk1"/>
                </a:solidFill>
              </a:endParaRPr>
            </a:p>
            <a:p>
              <a:pPr indent="0" lvl="0" marL="0" rtl="0" algn="ctr">
                <a:spcBef>
                  <a:spcPts val="0"/>
                </a:spcBef>
                <a:spcAft>
                  <a:spcPts val="0"/>
                </a:spcAft>
                <a:buNone/>
              </a:pPr>
              <a:r>
                <a:rPr lang="fr" sz="1814">
                  <a:solidFill>
                    <a:schemeClr val="dk1"/>
                  </a:solidFill>
                </a:rPr>
                <a:t>discovery</a:t>
              </a:r>
              <a:endParaRPr sz="1814"/>
            </a:p>
          </p:txBody>
        </p:sp>
      </p:grpSp>
      <p:grpSp>
        <p:nvGrpSpPr>
          <p:cNvPr id="325" name="Google Shape;325;p32"/>
          <p:cNvGrpSpPr/>
          <p:nvPr/>
        </p:nvGrpSpPr>
        <p:grpSpPr>
          <a:xfrm>
            <a:off x="679600" y="3476650"/>
            <a:ext cx="1845180" cy="1165860"/>
            <a:chOff x="3357925" y="2984875"/>
            <a:chExt cx="1845180" cy="1165860"/>
          </a:xfrm>
        </p:grpSpPr>
        <p:sp>
          <p:nvSpPr>
            <p:cNvPr id="326" name="Google Shape;326;p32"/>
            <p:cNvSpPr/>
            <p:nvPr/>
          </p:nvSpPr>
          <p:spPr>
            <a:xfrm>
              <a:off x="3357925" y="2984875"/>
              <a:ext cx="1845180"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27" name="Google Shape;327;p32"/>
            <p:cNvSpPr txBox="1"/>
            <p:nvPr/>
          </p:nvSpPr>
          <p:spPr>
            <a:xfrm>
              <a:off x="3460302" y="3165025"/>
              <a:ext cx="164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measurement</a:t>
              </a:r>
              <a:endParaRPr sz="1800"/>
            </a:p>
          </p:txBody>
        </p:sp>
      </p:grpSp>
      <p:grpSp>
        <p:nvGrpSpPr>
          <p:cNvPr id="328" name="Google Shape;328;p32"/>
          <p:cNvGrpSpPr/>
          <p:nvPr/>
        </p:nvGrpSpPr>
        <p:grpSpPr>
          <a:xfrm>
            <a:off x="2910213" y="3515374"/>
            <a:ext cx="1552392" cy="1015848"/>
            <a:chOff x="3357925" y="3134924"/>
            <a:chExt cx="1552392" cy="1015848"/>
          </a:xfrm>
        </p:grpSpPr>
        <p:sp>
          <p:nvSpPr>
            <p:cNvPr id="329" name="Google Shape;329;p32"/>
            <p:cNvSpPr/>
            <p:nvPr/>
          </p:nvSpPr>
          <p:spPr>
            <a:xfrm>
              <a:off x="3357925" y="3134924"/>
              <a:ext cx="155239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30" name="Google Shape;330;p32"/>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modelling</a:t>
              </a:r>
              <a:endParaRPr sz="1800"/>
            </a:p>
          </p:txBody>
        </p:sp>
      </p:grpSp>
      <p:grpSp>
        <p:nvGrpSpPr>
          <p:cNvPr id="331" name="Google Shape;331;p32"/>
          <p:cNvGrpSpPr/>
          <p:nvPr/>
        </p:nvGrpSpPr>
        <p:grpSpPr>
          <a:xfrm>
            <a:off x="3776998" y="2205103"/>
            <a:ext cx="1510704" cy="1089247"/>
            <a:chOff x="3357936" y="3196616"/>
            <a:chExt cx="1510704" cy="1089247"/>
          </a:xfrm>
        </p:grpSpPr>
        <p:sp>
          <p:nvSpPr>
            <p:cNvPr id="332" name="Google Shape;332;p32"/>
            <p:cNvSpPr/>
            <p:nvPr/>
          </p:nvSpPr>
          <p:spPr>
            <a:xfrm>
              <a:off x="3357936" y="3196616"/>
              <a:ext cx="1510704" cy="954072"/>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33" name="Google Shape;333;p32"/>
            <p:cNvSpPr txBox="1"/>
            <p:nvPr/>
          </p:nvSpPr>
          <p:spPr>
            <a:xfrm>
              <a:off x="3395375" y="3270063"/>
              <a:ext cx="1435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analysis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334" name="Google Shape;334;p32"/>
          <p:cNvGrpSpPr/>
          <p:nvPr/>
        </p:nvGrpSpPr>
        <p:grpSpPr>
          <a:xfrm>
            <a:off x="5938238" y="2097698"/>
            <a:ext cx="1845300" cy="1165860"/>
            <a:chOff x="3374425" y="2764985"/>
            <a:chExt cx="1845300" cy="1165860"/>
          </a:xfrm>
        </p:grpSpPr>
        <p:sp>
          <p:nvSpPr>
            <p:cNvPr id="335" name="Google Shape;335;p32"/>
            <p:cNvSpPr/>
            <p:nvPr/>
          </p:nvSpPr>
          <p:spPr>
            <a:xfrm>
              <a:off x="3391012" y="2764985"/>
              <a:ext cx="1812132" cy="1165860"/>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36" name="Google Shape;336;p32"/>
            <p:cNvSpPr txBox="1"/>
            <p:nvPr/>
          </p:nvSpPr>
          <p:spPr>
            <a:xfrm>
              <a:off x="3374425" y="2915025"/>
              <a:ext cx="1845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improvement</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grpSp>
        <p:nvGrpSpPr>
          <p:cNvPr id="337" name="Google Shape;337;p32"/>
          <p:cNvGrpSpPr/>
          <p:nvPr/>
        </p:nvGrpSpPr>
        <p:grpSpPr>
          <a:xfrm>
            <a:off x="4848050" y="3428575"/>
            <a:ext cx="1767852" cy="1015848"/>
            <a:chOff x="3357938" y="3134975"/>
            <a:chExt cx="1767852" cy="1015848"/>
          </a:xfrm>
        </p:grpSpPr>
        <p:sp>
          <p:nvSpPr>
            <p:cNvPr id="338" name="Google Shape;338;p32"/>
            <p:cNvSpPr/>
            <p:nvPr/>
          </p:nvSpPr>
          <p:spPr>
            <a:xfrm>
              <a:off x="3357938" y="3134975"/>
              <a:ext cx="1767852"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39" name="Google Shape;339;p32"/>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l">
                <a:spcBef>
                  <a:spcPts val="0"/>
                </a:spcBef>
                <a:spcAft>
                  <a:spcPts val="0"/>
                </a:spcAft>
                <a:buNone/>
              </a:pPr>
              <a:r>
                <a:rPr lang="fr" sz="1800">
                  <a:solidFill>
                    <a:schemeClr val="dk1"/>
                  </a:solidFill>
                </a:rPr>
                <a:t>optimisation</a:t>
              </a:r>
              <a:endParaRPr sz="1800">
                <a:solidFill>
                  <a:schemeClr val="dk1"/>
                </a:solidFill>
              </a:endParaRPr>
            </a:p>
          </p:txBody>
        </p:sp>
      </p:grpSp>
      <p:grpSp>
        <p:nvGrpSpPr>
          <p:cNvPr id="340" name="Google Shape;340;p32"/>
          <p:cNvGrpSpPr/>
          <p:nvPr/>
        </p:nvGrpSpPr>
        <p:grpSpPr>
          <a:xfrm>
            <a:off x="7037248" y="3428578"/>
            <a:ext cx="1510704" cy="1138885"/>
            <a:chOff x="3357936" y="3134865"/>
            <a:chExt cx="1510704" cy="1138885"/>
          </a:xfrm>
        </p:grpSpPr>
        <p:sp>
          <p:nvSpPr>
            <p:cNvPr id="341" name="Google Shape;341;p32"/>
            <p:cNvSpPr/>
            <p:nvPr/>
          </p:nvSpPr>
          <p:spPr>
            <a:xfrm>
              <a:off x="3357936" y="3134865"/>
              <a:ext cx="1510704" cy="1015848"/>
            </a:xfrm>
            <a:prstGeom prst="cloud">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42" name="Google Shape;342;p32"/>
            <p:cNvSpPr txBox="1"/>
            <p:nvPr/>
          </p:nvSpPr>
          <p:spPr>
            <a:xfrm>
              <a:off x="3395375" y="3257950"/>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Process</a:t>
              </a:r>
              <a:endParaRPr sz="1800">
                <a:solidFill>
                  <a:schemeClr val="dk1"/>
                </a:solidFill>
              </a:endParaRPr>
            </a:p>
            <a:p>
              <a:pPr indent="0" lvl="0" marL="0" rtl="0" algn="ctr">
                <a:spcBef>
                  <a:spcPts val="0"/>
                </a:spcBef>
                <a:spcAft>
                  <a:spcPts val="0"/>
                </a:spcAft>
                <a:buNone/>
              </a:pPr>
              <a:r>
                <a:rPr lang="fr" sz="1800">
                  <a:solidFill>
                    <a:schemeClr val="dk1"/>
                  </a:solidFill>
                </a:rPr>
                <a:t>automation</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grpSp>
      <p:sp>
        <p:nvSpPr>
          <p:cNvPr id="343" name="Google Shape;343;p32"/>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344" name="Google Shape;344;p32"/>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sp>
        <p:nvSpPr>
          <p:cNvPr id="345" name="Google Shape;345;p32"/>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346" name="Google Shape;346;p32"/>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2" name="Shape 2922"/>
        <p:cNvGrpSpPr/>
        <p:nvPr/>
      </p:nvGrpSpPr>
      <p:grpSpPr>
        <a:xfrm>
          <a:off x="0" y="0"/>
          <a:ext cx="0" cy="0"/>
          <a:chOff x="0" y="0"/>
          <a:chExt cx="0" cy="0"/>
        </a:xfrm>
      </p:grpSpPr>
      <p:sp>
        <p:nvSpPr>
          <p:cNvPr id="2923" name="Google Shape;2923;p212"/>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is a field in which such problems are well-known;</a:t>
            </a:r>
            <a:endParaRPr sz="1800">
              <a:solidFill>
                <a:schemeClr val="dk1"/>
              </a:solidFill>
            </a:endParaRPr>
          </a:p>
        </p:txBody>
      </p:sp>
      <p:sp>
        <p:nvSpPr>
          <p:cNvPr id="2924" name="Google Shape;2924;p212"/>
          <p:cNvSpPr txBox="1"/>
          <p:nvPr/>
        </p:nvSpPr>
        <p:spPr>
          <a:xfrm>
            <a:off x="940650" y="1519475"/>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 according to the needs of the process;</a:t>
            </a:r>
            <a:endParaRPr sz="1800">
              <a:solidFill>
                <a:schemeClr val="dk1"/>
              </a:solidFill>
            </a:endParaRPr>
          </a:p>
        </p:txBody>
      </p:sp>
      <p:sp>
        <p:nvSpPr>
          <p:cNvPr id="2925" name="Google Shape;2925;p212"/>
          <p:cNvSpPr txBox="1"/>
          <p:nvPr/>
        </p:nvSpPr>
        <p:spPr>
          <a:xfrm>
            <a:off x="944875" y="24142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latin typeface="Lato"/>
                <a:ea typeface="Lato"/>
                <a:cs typeface="Lato"/>
                <a:sym typeface="Lato"/>
              </a:rPr>
              <a:t>permits to modify the priority of the tasks in order to fluidify their execution;</a:t>
            </a:r>
            <a:endParaRPr sz="1800">
              <a:latin typeface="Lato"/>
              <a:ea typeface="Lato"/>
              <a:cs typeface="Lato"/>
              <a:sym typeface="Lato"/>
            </a:endParaRPr>
          </a:p>
        </p:txBody>
      </p:sp>
      <p:sp>
        <p:nvSpPr>
          <p:cNvPr id="2926" name="Google Shape;2926;p212"/>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Existing Solutions</a:t>
            </a:r>
            <a:endParaRPr sz="2020"/>
          </a:p>
        </p:txBody>
      </p:sp>
      <p:sp>
        <p:nvSpPr>
          <p:cNvPr id="2927" name="Google Shape;2927;p21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1" name="Shape 2931"/>
        <p:cNvGrpSpPr/>
        <p:nvPr/>
      </p:nvGrpSpPr>
      <p:grpSpPr>
        <a:xfrm>
          <a:off x="0" y="0"/>
          <a:ext cx="0" cy="0"/>
          <a:chOff x="0" y="0"/>
          <a:chExt cx="0" cy="0"/>
        </a:xfrm>
      </p:grpSpPr>
      <p:sp>
        <p:nvSpPr>
          <p:cNvPr id="2932" name="Google Shape;2932;p213"/>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is a field in which such problems are well-known;</a:t>
            </a:r>
            <a:endParaRPr sz="1800">
              <a:solidFill>
                <a:schemeClr val="dk1"/>
              </a:solidFill>
            </a:endParaRPr>
          </a:p>
        </p:txBody>
      </p:sp>
      <p:sp>
        <p:nvSpPr>
          <p:cNvPr id="2933" name="Google Shape;2933;p213"/>
          <p:cNvSpPr txBox="1"/>
          <p:nvPr/>
        </p:nvSpPr>
        <p:spPr>
          <a:xfrm>
            <a:off x="940650" y="1519475"/>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 according to the needs of the process;</a:t>
            </a:r>
            <a:endParaRPr sz="1800">
              <a:solidFill>
                <a:schemeClr val="dk1"/>
              </a:solidFill>
            </a:endParaRPr>
          </a:p>
        </p:txBody>
      </p:sp>
      <p:sp>
        <p:nvSpPr>
          <p:cNvPr id="2934" name="Google Shape;2934;p213"/>
          <p:cNvSpPr txBox="1"/>
          <p:nvPr/>
        </p:nvSpPr>
        <p:spPr>
          <a:xfrm>
            <a:off x="940650" y="34245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Process refactoring</a:t>
            </a:r>
            <a:r>
              <a:rPr lang="fr" sz="1800">
                <a:solidFill>
                  <a:schemeClr val="dk1"/>
                </a:solidFill>
                <a:latin typeface="Lato"/>
                <a:ea typeface="Lato"/>
                <a:cs typeface="Lato"/>
                <a:sym typeface="Lato"/>
              </a:rPr>
              <a:t> modifies the structure of the process with the goal of optimising it.</a:t>
            </a:r>
            <a:endParaRPr b="1" sz="1800">
              <a:solidFill>
                <a:srgbClr val="FF0000"/>
              </a:solidFill>
              <a:latin typeface="Lato"/>
              <a:ea typeface="Lato"/>
              <a:cs typeface="Lato"/>
              <a:sym typeface="Lato"/>
            </a:endParaRPr>
          </a:p>
        </p:txBody>
      </p:sp>
      <p:sp>
        <p:nvSpPr>
          <p:cNvPr id="2935" name="Google Shape;2935;p213"/>
          <p:cNvSpPr txBox="1"/>
          <p:nvPr/>
        </p:nvSpPr>
        <p:spPr>
          <a:xfrm>
            <a:off x="944875" y="24142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latin typeface="Lato"/>
                <a:ea typeface="Lato"/>
                <a:cs typeface="Lato"/>
                <a:sym typeface="Lato"/>
              </a:rPr>
              <a:t>permits to modify the priority of the tasks in order to fluidify their execution;</a:t>
            </a:r>
            <a:endParaRPr sz="1800">
              <a:latin typeface="Lato"/>
              <a:ea typeface="Lato"/>
              <a:cs typeface="Lato"/>
              <a:sym typeface="Lato"/>
            </a:endParaRPr>
          </a:p>
        </p:txBody>
      </p:sp>
      <p:sp>
        <p:nvSpPr>
          <p:cNvPr id="2936" name="Google Shape;2936;p213"/>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Existing Solutions</a:t>
            </a:r>
            <a:endParaRPr sz="2020"/>
          </a:p>
        </p:txBody>
      </p:sp>
      <p:sp>
        <p:nvSpPr>
          <p:cNvPr id="2937" name="Google Shape;2937;p21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1" name="Shape 2941"/>
        <p:cNvGrpSpPr/>
        <p:nvPr/>
      </p:nvGrpSpPr>
      <p:grpSpPr>
        <a:xfrm>
          <a:off x="0" y="0"/>
          <a:ext cx="0" cy="0"/>
          <a:chOff x="0" y="0"/>
          <a:chExt cx="0" cy="0"/>
        </a:xfrm>
      </p:grpSpPr>
      <p:sp>
        <p:nvSpPr>
          <p:cNvPr id="2942" name="Google Shape;2942;p214"/>
          <p:cNvSpPr/>
          <p:nvPr/>
        </p:nvSpPr>
        <p:spPr>
          <a:xfrm>
            <a:off x="883200" y="3378050"/>
            <a:ext cx="7377600" cy="8733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943" name="Google Shape;2943;p214"/>
          <p:cNvSpPr txBox="1"/>
          <p:nvPr>
            <p:ph type="title"/>
          </p:nvPr>
        </p:nvSpPr>
        <p:spPr>
          <a:xfrm>
            <a:off x="3203300"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Existing Solutions</a:t>
            </a:r>
            <a:endParaRPr sz="2020"/>
          </a:p>
        </p:txBody>
      </p:sp>
      <p:sp>
        <p:nvSpPr>
          <p:cNvPr id="2944" name="Google Shape;2944;p214"/>
          <p:cNvSpPr txBox="1"/>
          <p:nvPr/>
        </p:nvSpPr>
        <p:spPr>
          <a:xfrm>
            <a:off x="944875" y="6974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Operational research</a:t>
            </a:r>
            <a:r>
              <a:rPr lang="fr" sz="1800">
                <a:solidFill>
                  <a:srgbClr val="1A1A1A"/>
                </a:solidFill>
                <a:latin typeface="Lato"/>
                <a:ea typeface="Lato"/>
                <a:cs typeface="Lato"/>
                <a:sym typeface="Lato"/>
              </a:rPr>
              <a:t> is a field in which such problems are well-known;</a:t>
            </a:r>
            <a:endParaRPr sz="1800">
              <a:solidFill>
                <a:schemeClr val="dk1"/>
              </a:solidFill>
            </a:endParaRPr>
          </a:p>
        </p:txBody>
      </p:sp>
      <p:sp>
        <p:nvSpPr>
          <p:cNvPr id="2945" name="Google Shape;2945;p214"/>
          <p:cNvSpPr txBox="1"/>
          <p:nvPr/>
        </p:nvSpPr>
        <p:spPr>
          <a:xfrm>
            <a:off x="940650" y="1519475"/>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Resource balancing</a:t>
            </a:r>
            <a:r>
              <a:rPr lang="fr" sz="1800">
                <a:solidFill>
                  <a:schemeClr val="dk1"/>
                </a:solidFill>
                <a:latin typeface="Lato"/>
                <a:ea typeface="Lato"/>
                <a:cs typeface="Lato"/>
                <a:sym typeface="Lato"/>
              </a:rPr>
              <a:t> allows to adapt the pool of resources according to the needs of the process;</a:t>
            </a:r>
            <a:endParaRPr sz="1800">
              <a:solidFill>
                <a:schemeClr val="dk1"/>
              </a:solidFill>
            </a:endParaRPr>
          </a:p>
        </p:txBody>
      </p:sp>
      <p:sp>
        <p:nvSpPr>
          <p:cNvPr id="2946" name="Google Shape;2946;p214"/>
          <p:cNvSpPr txBox="1"/>
          <p:nvPr/>
        </p:nvSpPr>
        <p:spPr>
          <a:xfrm>
            <a:off x="940650" y="342455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fr" sz="1800">
                <a:solidFill>
                  <a:srgbClr val="FF0000"/>
                </a:solidFill>
                <a:latin typeface="Lato"/>
                <a:ea typeface="Lato"/>
                <a:cs typeface="Lato"/>
                <a:sym typeface="Lato"/>
              </a:rPr>
              <a:t>Process refactoring</a:t>
            </a:r>
            <a:r>
              <a:rPr lang="fr" sz="1800">
                <a:solidFill>
                  <a:schemeClr val="dk1"/>
                </a:solidFill>
                <a:latin typeface="Lato"/>
                <a:ea typeface="Lato"/>
                <a:cs typeface="Lato"/>
                <a:sym typeface="Lato"/>
              </a:rPr>
              <a:t> modifies the structure of the process with the goal of optimising it.</a:t>
            </a:r>
            <a:endParaRPr sz="1800">
              <a:solidFill>
                <a:schemeClr val="dk1"/>
              </a:solidFill>
            </a:endParaRPr>
          </a:p>
        </p:txBody>
      </p:sp>
      <p:sp>
        <p:nvSpPr>
          <p:cNvPr id="2947" name="Google Shape;2947;p214"/>
          <p:cNvSpPr txBox="1"/>
          <p:nvPr/>
        </p:nvSpPr>
        <p:spPr>
          <a:xfrm>
            <a:off x="944875" y="2414200"/>
            <a:ext cx="7262700" cy="780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fr" sz="1800">
                <a:solidFill>
                  <a:srgbClr val="FF0000"/>
                </a:solidFill>
                <a:latin typeface="Lato"/>
                <a:ea typeface="Lato"/>
                <a:cs typeface="Lato"/>
                <a:sym typeface="Lato"/>
              </a:rPr>
              <a:t>Scheduling</a:t>
            </a:r>
            <a:r>
              <a:rPr lang="fr" sz="1800">
                <a:solidFill>
                  <a:srgbClr val="FF0000"/>
                </a:solidFill>
                <a:latin typeface="Lato"/>
                <a:ea typeface="Lato"/>
                <a:cs typeface="Lato"/>
                <a:sym typeface="Lato"/>
              </a:rPr>
              <a:t> </a:t>
            </a:r>
            <a:r>
              <a:rPr lang="fr" sz="1800">
                <a:latin typeface="Lato"/>
                <a:ea typeface="Lato"/>
                <a:cs typeface="Lato"/>
                <a:sym typeface="Lato"/>
              </a:rPr>
              <a:t>permits to modify the priority of the tasks in order to fluidify their execution;</a:t>
            </a:r>
            <a:endParaRPr sz="1800">
              <a:latin typeface="Lato"/>
              <a:ea typeface="Lato"/>
              <a:cs typeface="Lato"/>
              <a:sym typeface="Lato"/>
            </a:endParaRPr>
          </a:p>
        </p:txBody>
      </p:sp>
      <p:sp>
        <p:nvSpPr>
          <p:cNvPr id="2948" name="Google Shape;2948;p21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51</a:t>
            </a:r>
            <a:endParaRPr>
              <a:solidFill>
                <a:srgbClr val="666666"/>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2" name="Shape 2952"/>
        <p:cNvGrpSpPr/>
        <p:nvPr/>
      </p:nvGrpSpPr>
      <p:grpSpPr>
        <a:xfrm>
          <a:off x="0" y="0"/>
          <a:ext cx="0" cy="0"/>
          <a:chOff x="0" y="0"/>
          <a:chExt cx="0" cy="0"/>
        </a:xfrm>
      </p:grpSpPr>
      <p:sp>
        <p:nvSpPr>
          <p:cNvPr id="2953" name="Google Shape;2953;p215"/>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a:t>
            </a:r>
            <a:r>
              <a:rPr b="1" lang="fr" sz="1800">
                <a:solidFill>
                  <a:srgbClr val="FF0000"/>
                </a:solidFill>
                <a:latin typeface="Lato"/>
                <a:ea typeface="Lato"/>
                <a:cs typeface="Lato"/>
                <a:sym typeface="Lato"/>
              </a:rPr>
              <a:t>esources usage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etc.).</a:t>
            </a:r>
            <a:endParaRPr sz="1800">
              <a:solidFill>
                <a:schemeClr val="dk1"/>
              </a:solidFill>
            </a:endParaRPr>
          </a:p>
        </p:txBody>
      </p:sp>
      <p:sp>
        <p:nvSpPr>
          <p:cNvPr id="2954" name="Google Shape;2954;p21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955" name="Google Shape;2955;p21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9" name="Shape 2959"/>
        <p:cNvGrpSpPr/>
        <p:nvPr/>
      </p:nvGrpSpPr>
      <p:grpSpPr>
        <a:xfrm>
          <a:off x="0" y="0"/>
          <a:ext cx="0" cy="0"/>
          <a:chOff x="0" y="0"/>
          <a:chExt cx="0" cy="0"/>
        </a:xfrm>
      </p:grpSpPr>
      <p:sp>
        <p:nvSpPr>
          <p:cNvPr id="2960" name="Google Shape;2960;p216"/>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 usage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etc.).</a:t>
            </a:r>
            <a:endParaRPr sz="1800">
              <a:solidFill>
                <a:schemeClr val="dk1"/>
              </a:solidFill>
            </a:endParaRPr>
          </a:p>
        </p:txBody>
      </p:sp>
      <p:pic>
        <p:nvPicPr>
          <p:cNvPr id="2961" name="Google Shape;2961;p216"/>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962" name="Google Shape;2962;p216"/>
          <p:cNvPicPr preferRelativeResize="0"/>
          <p:nvPr/>
        </p:nvPicPr>
        <p:blipFill>
          <a:blip r:embed="rId5">
            <a:alphaModFix/>
          </a:blip>
          <a:stretch>
            <a:fillRect/>
          </a:stretch>
        </p:blipFill>
        <p:spPr>
          <a:xfrm>
            <a:off x="5095050" y="2152925"/>
            <a:ext cx="3287401" cy="1309975"/>
          </a:xfrm>
          <a:prstGeom prst="rect">
            <a:avLst/>
          </a:prstGeom>
          <a:noFill/>
          <a:ln>
            <a:noFill/>
          </a:ln>
        </p:spPr>
      </p:pic>
      <p:sp>
        <p:nvSpPr>
          <p:cNvPr id="2963" name="Google Shape;2963;p21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964" name="Google Shape;2964;p21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8" name="Shape 2968"/>
        <p:cNvGrpSpPr/>
        <p:nvPr/>
      </p:nvGrpSpPr>
      <p:grpSpPr>
        <a:xfrm>
          <a:off x="0" y="0"/>
          <a:ext cx="0" cy="0"/>
          <a:chOff x="0" y="0"/>
          <a:chExt cx="0" cy="0"/>
        </a:xfrm>
      </p:grpSpPr>
      <p:sp>
        <p:nvSpPr>
          <p:cNvPr id="2969" name="Google Shape;2969;p217"/>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 usage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etc.).</a:t>
            </a:r>
            <a:endParaRPr sz="1800">
              <a:solidFill>
                <a:schemeClr val="dk1"/>
              </a:solidFill>
            </a:endParaRPr>
          </a:p>
        </p:txBody>
      </p:sp>
      <p:pic>
        <p:nvPicPr>
          <p:cNvPr id="2970" name="Google Shape;2970;p217"/>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971" name="Google Shape;2971;p217"/>
          <p:cNvPicPr preferRelativeResize="0"/>
          <p:nvPr/>
        </p:nvPicPr>
        <p:blipFill>
          <a:blip r:embed="rId5">
            <a:alphaModFix/>
          </a:blip>
          <a:stretch>
            <a:fillRect/>
          </a:stretch>
        </p:blipFill>
        <p:spPr>
          <a:xfrm>
            <a:off x="5095050" y="2152925"/>
            <a:ext cx="3287401" cy="1309975"/>
          </a:xfrm>
          <a:prstGeom prst="rect">
            <a:avLst/>
          </a:prstGeom>
          <a:noFill/>
          <a:ln>
            <a:noFill/>
          </a:ln>
        </p:spPr>
      </p:pic>
      <p:pic>
        <p:nvPicPr>
          <p:cNvPr id="2972" name="Google Shape;2972;p217"/>
          <p:cNvPicPr preferRelativeResize="0"/>
          <p:nvPr/>
        </p:nvPicPr>
        <p:blipFill>
          <a:blip r:embed="rId6">
            <a:alphaModFix/>
          </a:blip>
          <a:stretch>
            <a:fillRect/>
          </a:stretch>
        </p:blipFill>
        <p:spPr>
          <a:xfrm>
            <a:off x="2650425" y="2240226"/>
            <a:ext cx="444715" cy="296725"/>
          </a:xfrm>
          <a:prstGeom prst="rect">
            <a:avLst/>
          </a:prstGeom>
          <a:noFill/>
          <a:ln>
            <a:noFill/>
          </a:ln>
        </p:spPr>
      </p:pic>
      <p:sp>
        <p:nvSpPr>
          <p:cNvPr id="2973" name="Google Shape;2973;p217"/>
          <p:cNvSpPr txBox="1"/>
          <p:nvPr/>
        </p:nvSpPr>
        <p:spPr>
          <a:xfrm>
            <a:off x="30211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pic>
        <p:nvPicPr>
          <p:cNvPr id="2974" name="Google Shape;2974;p217"/>
          <p:cNvPicPr preferRelativeResize="0"/>
          <p:nvPr/>
        </p:nvPicPr>
        <p:blipFill>
          <a:blip r:embed="rId6">
            <a:alphaModFix/>
          </a:blip>
          <a:stretch>
            <a:fillRect/>
          </a:stretch>
        </p:blipFill>
        <p:spPr>
          <a:xfrm>
            <a:off x="1454025" y="2240226"/>
            <a:ext cx="444715" cy="296725"/>
          </a:xfrm>
          <a:prstGeom prst="rect">
            <a:avLst/>
          </a:prstGeom>
          <a:noFill/>
          <a:ln>
            <a:noFill/>
          </a:ln>
        </p:spPr>
      </p:pic>
      <p:sp>
        <p:nvSpPr>
          <p:cNvPr id="2975" name="Google Shape;2975;p217"/>
          <p:cNvSpPr txBox="1"/>
          <p:nvPr/>
        </p:nvSpPr>
        <p:spPr>
          <a:xfrm>
            <a:off x="18247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2976" name="Google Shape;2976;p217"/>
          <p:cNvPicPr preferRelativeResize="0"/>
          <p:nvPr/>
        </p:nvPicPr>
        <p:blipFill>
          <a:blip r:embed="rId6">
            <a:alphaModFix/>
          </a:blip>
          <a:stretch>
            <a:fillRect/>
          </a:stretch>
        </p:blipFill>
        <p:spPr>
          <a:xfrm>
            <a:off x="6162487" y="1821401"/>
            <a:ext cx="444715" cy="296725"/>
          </a:xfrm>
          <a:prstGeom prst="rect">
            <a:avLst/>
          </a:prstGeom>
          <a:noFill/>
          <a:ln>
            <a:noFill/>
          </a:ln>
        </p:spPr>
      </p:pic>
      <p:sp>
        <p:nvSpPr>
          <p:cNvPr id="2977" name="Google Shape;2977;p217"/>
          <p:cNvSpPr txBox="1"/>
          <p:nvPr/>
        </p:nvSpPr>
        <p:spPr>
          <a:xfrm>
            <a:off x="6533200" y="178662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2978" name="Google Shape;2978;p217"/>
          <p:cNvPicPr preferRelativeResize="0"/>
          <p:nvPr/>
        </p:nvPicPr>
        <p:blipFill>
          <a:blip r:embed="rId6">
            <a:alphaModFix/>
          </a:blip>
          <a:stretch>
            <a:fillRect/>
          </a:stretch>
        </p:blipFill>
        <p:spPr>
          <a:xfrm>
            <a:off x="6162487" y="2712551"/>
            <a:ext cx="444715" cy="296725"/>
          </a:xfrm>
          <a:prstGeom prst="rect">
            <a:avLst/>
          </a:prstGeom>
          <a:noFill/>
          <a:ln>
            <a:noFill/>
          </a:ln>
        </p:spPr>
      </p:pic>
      <p:sp>
        <p:nvSpPr>
          <p:cNvPr id="2979" name="Google Shape;2979;p217"/>
          <p:cNvSpPr txBox="1"/>
          <p:nvPr/>
        </p:nvSpPr>
        <p:spPr>
          <a:xfrm>
            <a:off x="6533200" y="267777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sp>
        <p:nvSpPr>
          <p:cNvPr id="2980" name="Google Shape;2980;p21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2981" name="Google Shape;2981;p21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85" name="Shape 2985"/>
        <p:cNvGrpSpPr/>
        <p:nvPr/>
      </p:nvGrpSpPr>
      <p:grpSpPr>
        <a:xfrm>
          <a:off x="0" y="0"/>
          <a:ext cx="0" cy="0"/>
          <a:chOff x="0" y="0"/>
          <a:chExt cx="0" cy="0"/>
        </a:xfrm>
      </p:grpSpPr>
      <p:sp>
        <p:nvSpPr>
          <p:cNvPr id="2986" name="Google Shape;2986;p218"/>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 usage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etc.).</a:t>
            </a:r>
            <a:endParaRPr sz="1800">
              <a:solidFill>
                <a:schemeClr val="dk1"/>
              </a:solidFill>
            </a:endParaRPr>
          </a:p>
        </p:txBody>
      </p:sp>
      <p:pic>
        <p:nvPicPr>
          <p:cNvPr id="2987" name="Google Shape;2987;p218"/>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2988" name="Google Shape;2988;p218"/>
          <p:cNvPicPr preferRelativeResize="0"/>
          <p:nvPr/>
        </p:nvPicPr>
        <p:blipFill>
          <a:blip r:embed="rId5">
            <a:alphaModFix/>
          </a:blip>
          <a:stretch>
            <a:fillRect/>
          </a:stretch>
        </p:blipFill>
        <p:spPr>
          <a:xfrm>
            <a:off x="5095050" y="2152925"/>
            <a:ext cx="3287401" cy="1309975"/>
          </a:xfrm>
          <a:prstGeom prst="rect">
            <a:avLst/>
          </a:prstGeom>
          <a:noFill/>
          <a:ln>
            <a:noFill/>
          </a:ln>
        </p:spPr>
      </p:pic>
      <p:pic>
        <p:nvPicPr>
          <p:cNvPr id="2989" name="Google Shape;2989;p218"/>
          <p:cNvPicPr preferRelativeResize="0"/>
          <p:nvPr/>
        </p:nvPicPr>
        <p:blipFill>
          <a:blip r:embed="rId6">
            <a:alphaModFix/>
          </a:blip>
          <a:stretch>
            <a:fillRect/>
          </a:stretch>
        </p:blipFill>
        <p:spPr>
          <a:xfrm>
            <a:off x="2650425" y="2240226"/>
            <a:ext cx="444715" cy="296725"/>
          </a:xfrm>
          <a:prstGeom prst="rect">
            <a:avLst/>
          </a:prstGeom>
          <a:noFill/>
          <a:ln>
            <a:noFill/>
          </a:ln>
        </p:spPr>
      </p:pic>
      <p:sp>
        <p:nvSpPr>
          <p:cNvPr id="2990" name="Google Shape;2990;p218"/>
          <p:cNvSpPr txBox="1"/>
          <p:nvPr/>
        </p:nvSpPr>
        <p:spPr>
          <a:xfrm>
            <a:off x="30211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pic>
        <p:nvPicPr>
          <p:cNvPr id="2991" name="Google Shape;2991;p218"/>
          <p:cNvPicPr preferRelativeResize="0"/>
          <p:nvPr/>
        </p:nvPicPr>
        <p:blipFill>
          <a:blip r:embed="rId6">
            <a:alphaModFix/>
          </a:blip>
          <a:stretch>
            <a:fillRect/>
          </a:stretch>
        </p:blipFill>
        <p:spPr>
          <a:xfrm>
            <a:off x="1454025" y="2240226"/>
            <a:ext cx="444715" cy="296725"/>
          </a:xfrm>
          <a:prstGeom prst="rect">
            <a:avLst/>
          </a:prstGeom>
          <a:noFill/>
          <a:ln>
            <a:noFill/>
          </a:ln>
        </p:spPr>
      </p:pic>
      <p:sp>
        <p:nvSpPr>
          <p:cNvPr id="2992" name="Google Shape;2992;p218"/>
          <p:cNvSpPr txBox="1"/>
          <p:nvPr/>
        </p:nvSpPr>
        <p:spPr>
          <a:xfrm>
            <a:off x="18247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2993" name="Google Shape;2993;p218"/>
          <p:cNvPicPr preferRelativeResize="0"/>
          <p:nvPr/>
        </p:nvPicPr>
        <p:blipFill>
          <a:blip r:embed="rId6">
            <a:alphaModFix/>
          </a:blip>
          <a:stretch>
            <a:fillRect/>
          </a:stretch>
        </p:blipFill>
        <p:spPr>
          <a:xfrm>
            <a:off x="6162487" y="1821401"/>
            <a:ext cx="444715" cy="296725"/>
          </a:xfrm>
          <a:prstGeom prst="rect">
            <a:avLst/>
          </a:prstGeom>
          <a:noFill/>
          <a:ln>
            <a:noFill/>
          </a:ln>
        </p:spPr>
      </p:pic>
      <p:sp>
        <p:nvSpPr>
          <p:cNvPr id="2994" name="Google Shape;2994;p218"/>
          <p:cNvSpPr txBox="1"/>
          <p:nvPr/>
        </p:nvSpPr>
        <p:spPr>
          <a:xfrm>
            <a:off x="6533200" y="178662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2995" name="Google Shape;2995;p218"/>
          <p:cNvPicPr preferRelativeResize="0"/>
          <p:nvPr/>
        </p:nvPicPr>
        <p:blipFill>
          <a:blip r:embed="rId6">
            <a:alphaModFix/>
          </a:blip>
          <a:stretch>
            <a:fillRect/>
          </a:stretch>
        </p:blipFill>
        <p:spPr>
          <a:xfrm>
            <a:off x="6162487" y="2712551"/>
            <a:ext cx="444715" cy="296725"/>
          </a:xfrm>
          <a:prstGeom prst="rect">
            <a:avLst/>
          </a:prstGeom>
          <a:noFill/>
          <a:ln>
            <a:noFill/>
          </a:ln>
        </p:spPr>
      </p:pic>
      <p:sp>
        <p:nvSpPr>
          <p:cNvPr id="2996" name="Google Shape;2996;p218"/>
          <p:cNvSpPr txBox="1"/>
          <p:nvPr/>
        </p:nvSpPr>
        <p:spPr>
          <a:xfrm>
            <a:off x="6533200" y="267777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sp>
        <p:nvSpPr>
          <p:cNvPr id="2997" name="Google Shape;2997;p218"/>
          <p:cNvSpPr/>
          <p:nvPr/>
        </p:nvSpPr>
        <p:spPr>
          <a:xfrm>
            <a:off x="24719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998" name="Google Shape;2998;p218"/>
          <p:cNvGrpSpPr/>
          <p:nvPr/>
        </p:nvGrpSpPr>
        <p:grpSpPr>
          <a:xfrm>
            <a:off x="1235337" y="4056175"/>
            <a:ext cx="2695250" cy="468000"/>
            <a:chOff x="928425" y="4255700"/>
            <a:chExt cx="2695250" cy="468000"/>
          </a:xfrm>
        </p:grpSpPr>
        <p:sp>
          <p:nvSpPr>
            <p:cNvPr id="2999" name="Google Shape;2999;p218"/>
            <p:cNvSpPr txBox="1"/>
            <p:nvPr/>
          </p:nvSpPr>
          <p:spPr>
            <a:xfrm>
              <a:off x="1037375" y="4255700"/>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30UT to complete</a:t>
              </a:r>
              <a:endParaRPr sz="1800">
                <a:latin typeface="Lato"/>
                <a:ea typeface="Lato"/>
                <a:cs typeface="Lato"/>
                <a:sym typeface="Lato"/>
              </a:endParaRPr>
            </a:p>
          </p:txBody>
        </p:sp>
        <p:pic>
          <p:nvPicPr>
            <p:cNvPr id="3000" name="Google Shape;3000;p218"/>
            <p:cNvPicPr preferRelativeResize="0"/>
            <p:nvPr/>
          </p:nvPicPr>
          <p:blipFill>
            <a:blip r:embed="rId6">
              <a:alphaModFix/>
            </a:blip>
            <a:stretch>
              <a:fillRect/>
            </a:stretch>
          </p:blipFill>
          <p:spPr>
            <a:xfrm>
              <a:off x="928425" y="4341338"/>
              <a:ext cx="444715" cy="296725"/>
            </a:xfrm>
            <a:prstGeom prst="rect">
              <a:avLst/>
            </a:prstGeom>
            <a:noFill/>
            <a:ln>
              <a:noFill/>
            </a:ln>
          </p:spPr>
        </p:pic>
      </p:grpSp>
      <p:sp>
        <p:nvSpPr>
          <p:cNvPr id="3001" name="Google Shape;3001;p21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3002" name="Google Shape;3002;p21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6" name="Shape 3006"/>
        <p:cNvGrpSpPr/>
        <p:nvPr/>
      </p:nvGrpSpPr>
      <p:grpSpPr>
        <a:xfrm>
          <a:off x="0" y="0"/>
          <a:ext cx="0" cy="0"/>
          <a:chOff x="0" y="0"/>
          <a:chExt cx="0" cy="0"/>
        </a:xfrm>
      </p:grpSpPr>
      <p:sp>
        <p:nvSpPr>
          <p:cNvPr id="3007" name="Google Shape;3007;p21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Process Refactoring</a:t>
            </a:r>
            <a:endParaRPr sz="2020"/>
          </a:p>
        </p:txBody>
      </p:sp>
      <p:sp>
        <p:nvSpPr>
          <p:cNvPr id="3008" name="Google Shape;3008;p219"/>
          <p:cNvSpPr txBox="1"/>
          <p:nvPr/>
        </p:nvSpPr>
        <p:spPr>
          <a:xfrm>
            <a:off x="588600" y="621850"/>
            <a:ext cx="7966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rgbClr val="1A1A1A"/>
                </a:solidFill>
                <a:latin typeface="Lato"/>
                <a:ea typeface="Lato"/>
                <a:cs typeface="Lato"/>
                <a:sym typeface="Lato"/>
              </a:rPr>
              <a:t>Refactoring a process consists in </a:t>
            </a:r>
            <a:r>
              <a:rPr b="1" lang="fr" sz="1800">
                <a:solidFill>
                  <a:srgbClr val="FF0000"/>
                </a:solidFill>
                <a:latin typeface="Lato"/>
                <a:ea typeface="Lato"/>
                <a:cs typeface="Lato"/>
                <a:sym typeface="Lato"/>
              </a:rPr>
              <a:t>modifying the order</a:t>
            </a:r>
            <a:r>
              <a:rPr lang="fr" sz="1800">
                <a:solidFill>
                  <a:srgbClr val="1A1A1A"/>
                </a:solidFill>
                <a:latin typeface="Lato"/>
                <a:ea typeface="Lato"/>
                <a:cs typeface="Lato"/>
                <a:sym typeface="Lato"/>
              </a:rPr>
              <a:t> in which the tasks are organised, in order to </a:t>
            </a:r>
            <a:r>
              <a:rPr b="1" lang="fr" sz="1800">
                <a:solidFill>
                  <a:srgbClr val="FF0000"/>
                </a:solidFill>
                <a:latin typeface="Lato"/>
                <a:ea typeface="Lato"/>
                <a:cs typeface="Lato"/>
                <a:sym typeface="Lato"/>
              </a:rPr>
              <a:t>optimise</a:t>
            </a:r>
            <a:r>
              <a:rPr lang="fr" sz="1800">
                <a:solidFill>
                  <a:srgbClr val="1A1A1A"/>
                </a:solidFill>
                <a:latin typeface="Lato"/>
                <a:ea typeface="Lato"/>
                <a:cs typeface="Lato"/>
                <a:sym typeface="Lato"/>
              </a:rPr>
              <a:t> the process with regards to some criteria (</a:t>
            </a:r>
            <a:r>
              <a:rPr b="1" lang="fr" sz="1800">
                <a:solidFill>
                  <a:srgbClr val="FF0000"/>
                </a:solidFill>
                <a:latin typeface="Lato"/>
                <a:ea typeface="Lato"/>
                <a:cs typeface="Lato"/>
                <a:sym typeface="Lato"/>
              </a:rPr>
              <a:t>execution time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 usage</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etc.).</a:t>
            </a:r>
            <a:endParaRPr sz="1800">
              <a:solidFill>
                <a:schemeClr val="dk1"/>
              </a:solidFill>
            </a:endParaRPr>
          </a:p>
        </p:txBody>
      </p:sp>
      <p:pic>
        <p:nvPicPr>
          <p:cNvPr id="3009" name="Google Shape;3009;p219"/>
          <p:cNvPicPr preferRelativeResize="0"/>
          <p:nvPr/>
        </p:nvPicPr>
        <p:blipFill>
          <a:blip r:embed="rId4">
            <a:alphaModFix/>
          </a:blip>
          <a:stretch>
            <a:fillRect/>
          </a:stretch>
        </p:blipFill>
        <p:spPr>
          <a:xfrm>
            <a:off x="800200" y="2571750"/>
            <a:ext cx="3565528" cy="472325"/>
          </a:xfrm>
          <a:prstGeom prst="rect">
            <a:avLst/>
          </a:prstGeom>
          <a:noFill/>
          <a:ln>
            <a:noFill/>
          </a:ln>
        </p:spPr>
      </p:pic>
      <p:pic>
        <p:nvPicPr>
          <p:cNvPr id="3010" name="Google Shape;3010;p219"/>
          <p:cNvPicPr preferRelativeResize="0"/>
          <p:nvPr/>
        </p:nvPicPr>
        <p:blipFill>
          <a:blip r:embed="rId5">
            <a:alphaModFix/>
          </a:blip>
          <a:stretch>
            <a:fillRect/>
          </a:stretch>
        </p:blipFill>
        <p:spPr>
          <a:xfrm>
            <a:off x="5095050" y="2152925"/>
            <a:ext cx="3287401" cy="1309975"/>
          </a:xfrm>
          <a:prstGeom prst="rect">
            <a:avLst/>
          </a:prstGeom>
          <a:noFill/>
          <a:ln>
            <a:noFill/>
          </a:ln>
        </p:spPr>
      </p:pic>
      <p:pic>
        <p:nvPicPr>
          <p:cNvPr id="3011" name="Google Shape;3011;p219"/>
          <p:cNvPicPr preferRelativeResize="0"/>
          <p:nvPr/>
        </p:nvPicPr>
        <p:blipFill>
          <a:blip r:embed="rId6">
            <a:alphaModFix/>
          </a:blip>
          <a:stretch>
            <a:fillRect/>
          </a:stretch>
        </p:blipFill>
        <p:spPr>
          <a:xfrm>
            <a:off x="2650425" y="2240226"/>
            <a:ext cx="444715" cy="296725"/>
          </a:xfrm>
          <a:prstGeom prst="rect">
            <a:avLst/>
          </a:prstGeom>
          <a:noFill/>
          <a:ln>
            <a:noFill/>
          </a:ln>
        </p:spPr>
      </p:pic>
      <p:sp>
        <p:nvSpPr>
          <p:cNvPr id="3012" name="Google Shape;3012;p219"/>
          <p:cNvSpPr txBox="1"/>
          <p:nvPr/>
        </p:nvSpPr>
        <p:spPr>
          <a:xfrm>
            <a:off x="30211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pic>
        <p:nvPicPr>
          <p:cNvPr id="3013" name="Google Shape;3013;p219"/>
          <p:cNvPicPr preferRelativeResize="0"/>
          <p:nvPr/>
        </p:nvPicPr>
        <p:blipFill>
          <a:blip r:embed="rId6">
            <a:alphaModFix/>
          </a:blip>
          <a:stretch>
            <a:fillRect/>
          </a:stretch>
        </p:blipFill>
        <p:spPr>
          <a:xfrm>
            <a:off x="1454025" y="2240226"/>
            <a:ext cx="444715" cy="296725"/>
          </a:xfrm>
          <a:prstGeom prst="rect">
            <a:avLst/>
          </a:prstGeom>
          <a:noFill/>
          <a:ln>
            <a:noFill/>
          </a:ln>
        </p:spPr>
      </p:pic>
      <p:sp>
        <p:nvSpPr>
          <p:cNvPr id="3014" name="Google Shape;3014;p219"/>
          <p:cNvSpPr txBox="1"/>
          <p:nvPr/>
        </p:nvSpPr>
        <p:spPr>
          <a:xfrm>
            <a:off x="1824738" y="2205450"/>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3015" name="Google Shape;3015;p219"/>
          <p:cNvPicPr preferRelativeResize="0"/>
          <p:nvPr/>
        </p:nvPicPr>
        <p:blipFill>
          <a:blip r:embed="rId6">
            <a:alphaModFix/>
          </a:blip>
          <a:stretch>
            <a:fillRect/>
          </a:stretch>
        </p:blipFill>
        <p:spPr>
          <a:xfrm>
            <a:off x="6162487" y="1821401"/>
            <a:ext cx="444715" cy="296725"/>
          </a:xfrm>
          <a:prstGeom prst="rect">
            <a:avLst/>
          </a:prstGeom>
          <a:noFill/>
          <a:ln>
            <a:noFill/>
          </a:ln>
        </p:spPr>
      </p:pic>
      <p:sp>
        <p:nvSpPr>
          <p:cNvPr id="3016" name="Google Shape;3016;p219"/>
          <p:cNvSpPr txBox="1"/>
          <p:nvPr/>
        </p:nvSpPr>
        <p:spPr>
          <a:xfrm>
            <a:off x="6533200" y="178662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10UT</a:t>
            </a:r>
            <a:endParaRPr sz="1800">
              <a:latin typeface="Lato"/>
              <a:ea typeface="Lato"/>
              <a:cs typeface="Lato"/>
              <a:sym typeface="Lato"/>
            </a:endParaRPr>
          </a:p>
        </p:txBody>
      </p:sp>
      <p:pic>
        <p:nvPicPr>
          <p:cNvPr id="3017" name="Google Shape;3017;p219"/>
          <p:cNvPicPr preferRelativeResize="0"/>
          <p:nvPr/>
        </p:nvPicPr>
        <p:blipFill>
          <a:blip r:embed="rId6">
            <a:alphaModFix/>
          </a:blip>
          <a:stretch>
            <a:fillRect/>
          </a:stretch>
        </p:blipFill>
        <p:spPr>
          <a:xfrm>
            <a:off x="6162487" y="2712551"/>
            <a:ext cx="444715" cy="296725"/>
          </a:xfrm>
          <a:prstGeom prst="rect">
            <a:avLst/>
          </a:prstGeom>
          <a:noFill/>
          <a:ln>
            <a:noFill/>
          </a:ln>
        </p:spPr>
      </p:pic>
      <p:sp>
        <p:nvSpPr>
          <p:cNvPr id="3018" name="Google Shape;3018;p219"/>
          <p:cNvSpPr txBox="1"/>
          <p:nvPr/>
        </p:nvSpPr>
        <p:spPr>
          <a:xfrm>
            <a:off x="6533200" y="2677775"/>
            <a:ext cx="781800" cy="3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800">
                <a:latin typeface="Lato"/>
                <a:ea typeface="Lato"/>
                <a:cs typeface="Lato"/>
                <a:sym typeface="Lato"/>
              </a:rPr>
              <a:t>20UT</a:t>
            </a:r>
            <a:endParaRPr sz="1800">
              <a:latin typeface="Lato"/>
              <a:ea typeface="Lato"/>
              <a:cs typeface="Lato"/>
              <a:sym typeface="Lato"/>
            </a:endParaRPr>
          </a:p>
        </p:txBody>
      </p:sp>
      <p:sp>
        <p:nvSpPr>
          <p:cNvPr id="3019" name="Google Shape;3019;p219"/>
          <p:cNvSpPr/>
          <p:nvPr/>
        </p:nvSpPr>
        <p:spPr>
          <a:xfrm>
            <a:off x="24719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3020" name="Google Shape;3020;p219"/>
          <p:cNvGrpSpPr/>
          <p:nvPr/>
        </p:nvGrpSpPr>
        <p:grpSpPr>
          <a:xfrm>
            <a:off x="1235337" y="4056175"/>
            <a:ext cx="2695250" cy="468000"/>
            <a:chOff x="928425" y="4255700"/>
            <a:chExt cx="2695250" cy="468000"/>
          </a:xfrm>
        </p:grpSpPr>
        <p:sp>
          <p:nvSpPr>
            <p:cNvPr id="3021" name="Google Shape;3021;p219"/>
            <p:cNvSpPr txBox="1"/>
            <p:nvPr/>
          </p:nvSpPr>
          <p:spPr>
            <a:xfrm>
              <a:off x="1037375" y="4255700"/>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30UT to complete</a:t>
              </a:r>
              <a:endParaRPr sz="1800">
                <a:latin typeface="Lato"/>
                <a:ea typeface="Lato"/>
                <a:cs typeface="Lato"/>
                <a:sym typeface="Lato"/>
              </a:endParaRPr>
            </a:p>
          </p:txBody>
        </p:sp>
        <p:pic>
          <p:nvPicPr>
            <p:cNvPr id="3022" name="Google Shape;3022;p219"/>
            <p:cNvPicPr preferRelativeResize="0"/>
            <p:nvPr/>
          </p:nvPicPr>
          <p:blipFill>
            <a:blip r:embed="rId6">
              <a:alphaModFix/>
            </a:blip>
            <a:stretch>
              <a:fillRect/>
            </a:stretch>
          </p:blipFill>
          <p:spPr>
            <a:xfrm>
              <a:off x="928425" y="4341338"/>
              <a:ext cx="444715" cy="296725"/>
            </a:xfrm>
            <a:prstGeom prst="rect">
              <a:avLst/>
            </a:prstGeom>
            <a:noFill/>
            <a:ln>
              <a:noFill/>
            </a:ln>
          </p:spPr>
        </p:pic>
      </p:grpSp>
      <p:sp>
        <p:nvSpPr>
          <p:cNvPr id="3023" name="Google Shape;3023;p219"/>
          <p:cNvSpPr/>
          <p:nvPr/>
        </p:nvSpPr>
        <p:spPr>
          <a:xfrm>
            <a:off x="6627763" y="3603725"/>
            <a:ext cx="222000" cy="424500"/>
          </a:xfrm>
          <a:prstGeom prst="downArrow">
            <a:avLst>
              <a:gd fmla="val 50000" name="adj1"/>
              <a:gd fmla="val 50000" name="adj2"/>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3024" name="Google Shape;3024;p219"/>
          <p:cNvGrpSpPr/>
          <p:nvPr/>
        </p:nvGrpSpPr>
        <p:grpSpPr>
          <a:xfrm>
            <a:off x="5376787" y="4054100"/>
            <a:ext cx="2723925" cy="468000"/>
            <a:chOff x="5166300" y="4617475"/>
            <a:chExt cx="2723925" cy="468000"/>
          </a:xfrm>
        </p:grpSpPr>
        <p:sp>
          <p:nvSpPr>
            <p:cNvPr id="3025" name="Google Shape;3025;p219"/>
            <p:cNvSpPr txBox="1"/>
            <p:nvPr/>
          </p:nvSpPr>
          <p:spPr>
            <a:xfrm>
              <a:off x="5303925" y="4617475"/>
              <a:ext cx="25863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Lato"/>
                  <a:ea typeface="Lato"/>
                  <a:cs typeface="Lato"/>
                  <a:sym typeface="Lato"/>
                </a:rPr>
                <a:t>20UT to complete</a:t>
              </a:r>
              <a:endParaRPr sz="1800">
                <a:latin typeface="Lato"/>
                <a:ea typeface="Lato"/>
                <a:cs typeface="Lato"/>
                <a:sym typeface="Lato"/>
              </a:endParaRPr>
            </a:p>
          </p:txBody>
        </p:sp>
        <p:pic>
          <p:nvPicPr>
            <p:cNvPr id="3026" name="Google Shape;3026;p219"/>
            <p:cNvPicPr preferRelativeResize="0"/>
            <p:nvPr/>
          </p:nvPicPr>
          <p:blipFill>
            <a:blip r:embed="rId6">
              <a:alphaModFix/>
            </a:blip>
            <a:stretch>
              <a:fillRect/>
            </a:stretch>
          </p:blipFill>
          <p:spPr>
            <a:xfrm>
              <a:off x="5166300" y="4703101"/>
              <a:ext cx="444715" cy="296725"/>
            </a:xfrm>
            <a:prstGeom prst="rect">
              <a:avLst/>
            </a:prstGeom>
            <a:noFill/>
            <a:ln>
              <a:noFill/>
            </a:ln>
          </p:spPr>
        </p:pic>
      </p:grpSp>
      <p:sp>
        <p:nvSpPr>
          <p:cNvPr id="3027" name="Google Shape;3027;p21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52</a:t>
            </a:r>
            <a:endParaRPr>
              <a:solidFill>
                <a:srgbClr val="666666"/>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1" name="Shape 3031"/>
        <p:cNvGrpSpPr/>
        <p:nvPr/>
      </p:nvGrpSpPr>
      <p:grpSpPr>
        <a:xfrm>
          <a:off x="0" y="0"/>
          <a:ext cx="0" cy="0"/>
          <a:chOff x="0" y="0"/>
          <a:chExt cx="0" cy="0"/>
        </a:xfrm>
      </p:grpSpPr>
      <p:pic>
        <p:nvPicPr>
          <p:cNvPr descr="Caracteres qui se gratte la tete : résultats (10) d'images libres de  droits, de photos de stock et d'illustrations | Shutterstock" id="3032" name="Google Shape;3032;p220"/>
          <p:cNvPicPr preferRelativeResize="0"/>
          <p:nvPr/>
        </p:nvPicPr>
        <p:blipFill rotWithShape="1">
          <a:blip r:embed="rId4">
            <a:alphaModFix/>
          </a:blip>
          <a:srcRect b="0" l="23701" r="22976" t="0"/>
          <a:stretch/>
        </p:blipFill>
        <p:spPr>
          <a:xfrm>
            <a:off x="7551025" y="459975"/>
            <a:ext cx="1125976" cy="2111775"/>
          </a:xfrm>
          <a:prstGeom prst="rect">
            <a:avLst/>
          </a:prstGeom>
          <a:noFill/>
          <a:ln>
            <a:noFill/>
          </a:ln>
        </p:spPr>
      </p:pic>
      <p:grpSp>
        <p:nvGrpSpPr>
          <p:cNvPr id="3033" name="Google Shape;3033;p220"/>
          <p:cNvGrpSpPr/>
          <p:nvPr/>
        </p:nvGrpSpPr>
        <p:grpSpPr>
          <a:xfrm>
            <a:off x="406288" y="757021"/>
            <a:ext cx="7103023" cy="2594029"/>
            <a:chOff x="743975" y="3117308"/>
            <a:chExt cx="3240135" cy="1183300"/>
          </a:xfrm>
        </p:grpSpPr>
        <p:pic>
          <p:nvPicPr>
            <p:cNvPr id="3034" name="Google Shape;3034;p220" title="bpmn.png"/>
            <p:cNvPicPr preferRelativeResize="0"/>
            <p:nvPr/>
          </p:nvPicPr>
          <p:blipFill>
            <a:blip r:embed="rId5">
              <a:alphaModFix/>
            </a:blip>
            <a:stretch>
              <a:fillRect/>
            </a:stretch>
          </p:blipFill>
          <p:spPr>
            <a:xfrm>
              <a:off x="743975" y="3209181"/>
              <a:ext cx="3054155" cy="1091427"/>
            </a:xfrm>
            <a:prstGeom prst="rect">
              <a:avLst/>
            </a:prstGeom>
            <a:noFill/>
            <a:ln>
              <a:noFill/>
            </a:ln>
          </p:spPr>
        </p:pic>
        <p:pic>
          <p:nvPicPr>
            <p:cNvPr id="3035" name="Google Shape;3035;p220"/>
            <p:cNvPicPr preferRelativeResize="0"/>
            <p:nvPr/>
          </p:nvPicPr>
          <p:blipFill rotWithShape="1">
            <a:blip r:embed="rId6">
              <a:alphaModFix/>
            </a:blip>
            <a:srcRect b="0" l="18331" r="17052" t="0"/>
            <a:stretch/>
          </p:blipFill>
          <p:spPr>
            <a:xfrm>
              <a:off x="1158092" y="3921264"/>
              <a:ext cx="84280" cy="87029"/>
            </a:xfrm>
            <a:prstGeom prst="rect">
              <a:avLst/>
            </a:prstGeom>
            <a:noFill/>
            <a:ln>
              <a:noFill/>
            </a:ln>
          </p:spPr>
        </p:pic>
        <p:sp>
          <p:nvSpPr>
            <p:cNvPr id="3036" name="Google Shape;3036;p220"/>
            <p:cNvSpPr txBox="1"/>
            <p:nvPr/>
          </p:nvSpPr>
          <p:spPr>
            <a:xfrm>
              <a:off x="1126454" y="3866454"/>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7, 0.75)</a:t>
              </a:r>
              <a:endParaRPr sz="518">
                <a:solidFill>
                  <a:schemeClr val="dk1"/>
                </a:solidFill>
              </a:endParaRPr>
            </a:p>
          </p:txBody>
        </p:sp>
        <p:pic>
          <p:nvPicPr>
            <p:cNvPr id="3037" name="Google Shape;3037;p220"/>
            <p:cNvPicPr preferRelativeResize="0"/>
            <p:nvPr/>
          </p:nvPicPr>
          <p:blipFill rotWithShape="1">
            <a:blip r:embed="rId6">
              <a:alphaModFix/>
            </a:blip>
            <a:srcRect b="0" l="18331" r="17052" t="0"/>
            <a:stretch/>
          </p:blipFill>
          <p:spPr>
            <a:xfrm>
              <a:off x="1031736" y="3759172"/>
              <a:ext cx="84280" cy="87029"/>
            </a:xfrm>
            <a:prstGeom prst="rect">
              <a:avLst/>
            </a:prstGeom>
            <a:noFill/>
            <a:ln>
              <a:noFill/>
            </a:ln>
          </p:spPr>
        </p:pic>
        <p:sp>
          <p:nvSpPr>
            <p:cNvPr id="3038" name="Google Shape;3038;p220"/>
            <p:cNvSpPr txBox="1"/>
            <p:nvPr/>
          </p:nvSpPr>
          <p:spPr>
            <a:xfrm>
              <a:off x="1000098" y="3704362"/>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(unif, 2, 3)</a:t>
              </a:r>
              <a:endParaRPr sz="518">
                <a:solidFill>
                  <a:schemeClr val="dk1"/>
                </a:solidFill>
              </a:endParaRPr>
            </a:p>
          </p:txBody>
        </p:sp>
        <p:pic>
          <p:nvPicPr>
            <p:cNvPr id="3039" name="Google Shape;3039;p220"/>
            <p:cNvPicPr preferRelativeResize="0"/>
            <p:nvPr/>
          </p:nvPicPr>
          <p:blipFill rotWithShape="1">
            <a:blip r:embed="rId6">
              <a:alphaModFix/>
            </a:blip>
            <a:srcRect b="0" l="18331" r="17052" t="0"/>
            <a:stretch/>
          </p:blipFill>
          <p:spPr>
            <a:xfrm>
              <a:off x="1953516" y="3686286"/>
              <a:ext cx="84280" cy="87029"/>
            </a:xfrm>
            <a:prstGeom prst="rect">
              <a:avLst/>
            </a:prstGeom>
            <a:noFill/>
            <a:ln>
              <a:noFill/>
            </a:ln>
          </p:spPr>
        </p:pic>
        <p:sp>
          <p:nvSpPr>
            <p:cNvPr id="3040" name="Google Shape;3040;p220"/>
            <p:cNvSpPr txBox="1"/>
            <p:nvPr/>
          </p:nvSpPr>
          <p:spPr>
            <a:xfrm>
              <a:off x="1921878" y="3631477"/>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3, 0.5)</a:t>
              </a:r>
              <a:endParaRPr sz="518">
                <a:solidFill>
                  <a:schemeClr val="dk1"/>
                </a:solidFill>
              </a:endParaRPr>
            </a:p>
          </p:txBody>
        </p:sp>
        <p:pic>
          <p:nvPicPr>
            <p:cNvPr id="3041" name="Google Shape;3041;p220"/>
            <p:cNvPicPr preferRelativeResize="0"/>
            <p:nvPr/>
          </p:nvPicPr>
          <p:blipFill rotWithShape="1">
            <a:blip r:embed="rId6">
              <a:alphaModFix/>
            </a:blip>
            <a:srcRect b="0" l="18331" r="17052" t="0"/>
            <a:stretch/>
          </p:blipFill>
          <p:spPr>
            <a:xfrm>
              <a:off x="2465131" y="3921259"/>
              <a:ext cx="84280" cy="87029"/>
            </a:xfrm>
            <a:prstGeom prst="rect">
              <a:avLst/>
            </a:prstGeom>
            <a:noFill/>
            <a:ln>
              <a:noFill/>
            </a:ln>
          </p:spPr>
        </p:pic>
        <p:sp>
          <p:nvSpPr>
            <p:cNvPr id="3042" name="Google Shape;3042;p220"/>
            <p:cNvSpPr txBox="1"/>
            <p:nvPr/>
          </p:nvSpPr>
          <p:spPr>
            <a:xfrm>
              <a:off x="2433492" y="3866449"/>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 0.1)</a:t>
              </a:r>
              <a:endParaRPr sz="518">
                <a:solidFill>
                  <a:schemeClr val="dk1"/>
                </a:solidFill>
              </a:endParaRPr>
            </a:p>
          </p:txBody>
        </p:sp>
        <p:pic>
          <p:nvPicPr>
            <p:cNvPr id="3043" name="Google Shape;3043;p220"/>
            <p:cNvPicPr preferRelativeResize="0"/>
            <p:nvPr/>
          </p:nvPicPr>
          <p:blipFill rotWithShape="1">
            <a:blip r:embed="rId6">
              <a:alphaModFix/>
            </a:blip>
            <a:srcRect b="0" l="18331" r="17052" t="0"/>
            <a:stretch/>
          </p:blipFill>
          <p:spPr>
            <a:xfrm>
              <a:off x="2082198" y="4109021"/>
              <a:ext cx="84280" cy="87029"/>
            </a:xfrm>
            <a:prstGeom prst="rect">
              <a:avLst/>
            </a:prstGeom>
            <a:noFill/>
            <a:ln>
              <a:noFill/>
            </a:ln>
          </p:spPr>
        </p:pic>
        <p:sp>
          <p:nvSpPr>
            <p:cNvPr id="3044" name="Google Shape;3044;p220"/>
            <p:cNvSpPr txBox="1"/>
            <p:nvPr/>
          </p:nvSpPr>
          <p:spPr>
            <a:xfrm>
              <a:off x="2037796" y="4051649"/>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 0.2)</a:t>
              </a:r>
              <a:endParaRPr sz="518">
                <a:solidFill>
                  <a:schemeClr val="dk1"/>
                </a:solidFill>
              </a:endParaRPr>
            </a:p>
          </p:txBody>
        </p:sp>
        <p:pic>
          <p:nvPicPr>
            <p:cNvPr id="3045" name="Google Shape;3045;p220"/>
            <p:cNvPicPr preferRelativeResize="0"/>
            <p:nvPr/>
          </p:nvPicPr>
          <p:blipFill rotWithShape="1">
            <a:blip r:embed="rId6">
              <a:alphaModFix/>
            </a:blip>
            <a:srcRect b="0" l="18331" r="17052" t="0"/>
            <a:stretch/>
          </p:blipFill>
          <p:spPr>
            <a:xfrm>
              <a:off x="3084700" y="3921259"/>
              <a:ext cx="84280" cy="87029"/>
            </a:xfrm>
            <a:prstGeom prst="rect">
              <a:avLst/>
            </a:prstGeom>
            <a:noFill/>
            <a:ln>
              <a:noFill/>
            </a:ln>
          </p:spPr>
        </p:pic>
        <p:sp>
          <p:nvSpPr>
            <p:cNvPr id="3046" name="Google Shape;3046;p220"/>
            <p:cNvSpPr txBox="1"/>
            <p:nvPr/>
          </p:nvSpPr>
          <p:spPr>
            <a:xfrm>
              <a:off x="3053062" y="3866449"/>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10, 1)</a:t>
              </a:r>
              <a:endParaRPr sz="518">
                <a:solidFill>
                  <a:schemeClr val="dk1"/>
                </a:solidFill>
              </a:endParaRPr>
            </a:p>
          </p:txBody>
        </p:sp>
        <p:pic>
          <p:nvPicPr>
            <p:cNvPr id="3047" name="Google Shape;3047;p220"/>
            <p:cNvPicPr preferRelativeResize="0"/>
            <p:nvPr/>
          </p:nvPicPr>
          <p:blipFill rotWithShape="1">
            <a:blip r:embed="rId6">
              <a:alphaModFix/>
            </a:blip>
            <a:srcRect b="0" l="18331" r="17052" t="0"/>
            <a:stretch/>
          </p:blipFill>
          <p:spPr>
            <a:xfrm>
              <a:off x="2868978" y="3686281"/>
              <a:ext cx="84280" cy="87029"/>
            </a:xfrm>
            <a:prstGeom prst="rect">
              <a:avLst/>
            </a:prstGeom>
            <a:noFill/>
            <a:ln>
              <a:noFill/>
            </a:ln>
          </p:spPr>
        </p:pic>
        <p:sp>
          <p:nvSpPr>
            <p:cNvPr id="3048" name="Google Shape;3048;p220"/>
            <p:cNvSpPr txBox="1"/>
            <p:nvPr/>
          </p:nvSpPr>
          <p:spPr>
            <a:xfrm>
              <a:off x="2837340" y="3631472"/>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14, 2)</a:t>
              </a:r>
              <a:endParaRPr sz="518">
                <a:solidFill>
                  <a:schemeClr val="dk1"/>
                </a:solidFill>
              </a:endParaRPr>
            </a:p>
          </p:txBody>
        </p:sp>
        <p:sp>
          <p:nvSpPr>
            <p:cNvPr id="3049" name="Google Shape;3049;p220"/>
            <p:cNvSpPr txBox="1"/>
            <p:nvPr/>
          </p:nvSpPr>
          <p:spPr>
            <a:xfrm>
              <a:off x="2837340" y="3374269"/>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 0.1)</a:t>
              </a:r>
              <a:endParaRPr sz="518">
                <a:solidFill>
                  <a:schemeClr val="dk1"/>
                </a:solidFill>
              </a:endParaRPr>
            </a:p>
          </p:txBody>
        </p:sp>
        <p:sp>
          <p:nvSpPr>
            <p:cNvPr id="3050" name="Google Shape;3050;p220"/>
            <p:cNvSpPr txBox="1"/>
            <p:nvPr/>
          </p:nvSpPr>
          <p:spPr>
            <a:xfrm>
              <a:off x="2837340" y="3117308"/>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7, 1)</a:t>
              </a:r>
              <a:endParaRPr sz="518">
                <a:solidFill>
                  <a:schemeClr val="dk1"/>
                </a:solidFill>
              </a:endParaRPr>
            </a:p>
          </p:txBody>
        </p:sp>
        <p:pic>
          <p:nvPicPr>
            <p:cNvPr id="3051" name="Google Shape;3051;p220"/>
            <p:cNvPicPr preferRelativeResize="0"/>
            <p:nvPr/>
          </p:nvPicPr>
          <p:blipFill rotWithShape="1">
            <a:blip r:embed="rId6">
              <a:alphaModFix/>
            </a:blip>
            <a:srcRect b="0" l="18331" r="17052" t="0"/>
            <a:stretch/>
          </p:blipFill>
          <p:spPr>
            <a:xfrm>
              <a:off x="3740048" y="3686281"/>
              <a:ext cx="84280" cy="87029"/>
            </a:xfrm>
            <a:prstGeom prst="rect">
              <a:avLst/>
            </a:prstGeom>
            <a:noFill/>
            <a:ln>
              <a:noFill/>
            </a:ln>
          </p:spPr>
        </p:pic>
        <p:sp>
          <p:nvSpPr>
            <p:cNvPr id="3052" name="Google Shape;3052;p220"/>
            <p:cNvSpPr txBox="1"/>
            <p:nvPr/>
          </p:nvSpPr>
          <p:spPr>
            <a:xfrm>
              <a:off x="3708410" y="3631472"/>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(norm, 1, 0.2)</a:t>
              </a:r>
              <a:endParaRPr sz="518">
                <a:solidFill>
                  <a:schemeClr val="dk1"/>
                </a:solidFill>
              </a:endParaRPr>
            </a:p>
          </p:txBody>
        </p:sp>
        <p:pic>
          <p:nvPicPr>
            <p:cNvPr id="3053" name="Google Shape;3053;p220"/>
            <p:cNvPicPr preferRelativeResize="0"/>
            <p:nvPr/>
          </p:nvPicPr>
          <p:blipFill>
            <a:blip r:embed="rId7">
              <a:alphaModFix/>
            </a:blip>
            <a:stretch>
              <a:fillRect/>
            </a:stretch>
          </p:blipFill>
          <p:spPr>
            <a:xfrm>
              <a:off x="937240" y="3882973"/>
              <a:ext cx="68954" cy="68954"/>
            </a:xfrm>
            <a:prstGeom prst="rect">
              <a:avLst/>
            </a:prstGeom>
            <a:noFill/>
            <a:ln>
              <a:noFill/>
            </a:ln>
          </p:spPr>
        </p:pic>
        <p:sp>
          <p:nvSpPr>
            <p:cNvPr id="3054" name="Google Shape;3054;p220"/>
            <p:cNvSpPr txBox="1"/>
            <p:nvPr/>
          </p:nvSpPr>
          <p:spPr>
            <a:xfrm>
              <a:off x="979695" y="3882973"/>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assistant</a:t>
              </a:r>
              <a:endParaRPr sz="518">
                <a:solidFill>
                  <a:schemeClr val="dk1"/>
                </a:solidFill>
              </a:endParaRPr>
            </a:p>
          </p:txBody>
        </p:sp>
        <p:pic>
          <p:nvPicPr>
            <p:cNvPr id="3055" name="Google Shape;3055;p220"/>
            <p:cNvPicPr preferRelativeResize="0"/>
            <p:nvPr/>
          </p:nvPicPr>
          <p:blipFill>
            <a:blip r:embed="rId7">
              <a:alphaModFix/>
            </a:blip>
            <a:stretch>
              <a:fillRect/>
            </a:stretch>
          </p:blipFill>
          <p:spPr>
            <a:xfrm>
              <a:off x="1738055" y="3652490"/>
              <a:ext cx="68954" cy="68954"/>
            </a:xfrm>
            <a:prstGeom prst="rect">
              <a:avLst/>
            </a:prstGeom>
            <a:noFill/>
            <a:ln>
              <a:noFill/>
            </a:ln>
          </p:spPr>
        </p:pic>
        <p:sp>
          <p:nvSpPr>
            <p:cNvPr id="3056" name="Google Shape;3056;p220"/>
            <p:cNvSpPr txBox="1"/>
            <p:nvPr/>
          </p:nvSpPr>
          <p:spPr>
            <a:xfrm>
              <a:off x="1780510" y="3652490"/>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rgbClr val="1A1A1A"/>
                  </a:solidFill>
                </a:rPr>
                <a:t>1 travel agency</a:t>
              </a:r>
              <a:endParaRPr sz="518">
                <a:solidFill>
                  <a:srgbClr val="1A1A1A"/>
                </a:solidFill>
              </a:endParaRPr>
            </a:p>
          </p:txBody>
        </p:sp>
        <p:pic>
          <p:nvPicPr>
            <p:cNvPr id="3057" name="Google Shape;3057;p220"/>
            <p:cNvPicPr preferRelativeResize="0"/>
            <p:nvPr/>
          </p:nvPicPr>
          <p:blipFill>
            <a:blip r:embed="rId7">
              <a:alphaModFix/>
            </a:blip>
            <a:stretch>
              <a:fillRect/>
            </a:stretch>
          </p:blipFill>
          <p:spPr>
            <a:xfrm>
              <a:off x="1848208" y="4071765"/>
              <a:ext cx="68954" cy="68954"/>
            </a:xfrm>
            <a:prstGeom prst="rect">
              <a:avLst/>
            </a:prstGeom>
            <a:noFill/>
            <a:ln>
              <a:noFill/>
            </a:ln>
          </p:spPr>
        </p:pic>
        <p:sp>
          <p:nvSpPr>
            <p:cNvPr id="3058" name="Google Shape;3058;p220"/>
            <p:cNvSpPr txBox="1"/>
            <p:nvPr/>
          </p:nvSpPr>
          <p:spPr>
            <a:xfrm>
              <a:off x="1890663" y="4071765"/>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assistant</a:t>
              </a:r>
              <a:endParaRPr sz="518">
                <a:solidFill>
                  <a:schemeClr val="dk1"/>
                </a:solidFill>
              </a:endParaRPr>
            </a:p>
          </p:txBody>
        </p:sp>
        <p:pic>
          <p:nvPicPr>
            <p:cNvPr id="3059" name="Google Shape;3059;p220"/>
            <p:cNvPicPr preferRelativeResize="0"/>
            <p:nvPr/>
          </p:nvPicPr>
          <p:blipFill>
            <a:blip r:embed="rId7">
              <a:alphaModFix/>
            </a:blip>
            <a:stretch>
              <a:fillRect/>
            </a:stretch>
          </p:blipFill>
          <p:spPr>
            <a:xfrm>
              <a:off x="2850710" y="3888680"/>
              <a:ext cx="68954" cy="68954"/>
            </a:xfrm>
            <a:prstGeom prst="rect">
              <a:avLst/>
            </a:prstGeom>
            <a:noFill/>
            <a:ln>
              <a:noFill/>
            </a:ln>
          </p:spPr>
        </p:pic>
        <p:sp>
          <p:nvSpPr>
            <p:cNvPr id="3060" name="Google Shape;3060;p220"/>
            <p:cNvSpPr txBox="1"/>
            <p:nvPr/>
          </p:nvSpPr>
          <p:spPr>
            <a:xfrm>
              <a:off x="2893165" y="3888680"/>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visa office</a:t>
              </a:r>
              <a:endParaRPr sz="518">
                <a:solidFill>
                  <a:schemeClr val="dk1"/>
                </a:solidFill>
              </a:endParaRPr>
            </a:p>
          </p:txBody>
        </p:sp>
        <p:pic>
          <p:nvPicPr>
            <p:cNvPr id="3061" name="Google Shape;3061;p220"/>
            <p:cNvPicPr preferRelativeResize="0"/>
            <p:nvPr/>
          </p:nvPicPr>
          <p:blipFill>
            <a:blip r:embed="rId7">
              <a:alphaModFix/>
            </a:blip>
            <a:stretch>
              <a:fillRect/>
            </a:stretch>
          </p:blipFill>
          <p:spPr>
            <a:xfrm>
              <a:off x="2643281" y="3656802"/>
              <a:ext cx="68954" cy="68954"/>
            </a:xfrm>
            <a:prstGeom prst="rect">
              <a:avLst/>
            </a:prstGeom>
            <a:noFill/>
            <a:ln>
              <a:noFill/>
            </a:ln>
          </p:spPr>
        </p:pic>
        <p:sp>
          <p:nvSpPr>
            <p:cNvPr id="3062" name="Google Shape;3062;p220"/>
            <p:cNvSpPr txBox="1"/>
            <p:nvPr/>
          </p:nvSpPr>
          <p:spPr>
            <a:xfrm>
              <a:off x="2685737" y="3656802"/>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doctor,</a:t>
              </a:r>
              <a:endParaRPr sz="518">
                <a:solidFill>
                  <a:schemeClr val="dk1"/>
                </a:solidFill>
              </a:endParaRPr>
            </a:p>
            <a:p>
              <a:pPr indent="0" lvl="0" marL="0" rtl="0" algn="l">
                <a:spcBef>
                  <a:spcPts val="0"/>
                </a:spcBef>
                <a:spcAft>
                  <a:spcPts val="0"/>
                </a:spcAft>
                <a:buNone/>
              </a:pPr>
              <a:r>
                <a:rPr lang="fr" sz="518">
                  <a:solidFill>
                    <a:schemeClr val="dk1"/>
                  </a:solidFill>
                </a:rPr>
                <a:t>1 employee</a:t>
              </a:r>
              <a:endParaRPr sz="518">
                <a:solidFill>
                  <a:schemeClr val="dk1"/>
                </a:solidFill>
              </a:endParaRPr>
            </a:p>
          </p:txBody>
        </p:sp>
        <p:pic>
          <p:nvPicPr>
            <p:cNvPr id="3063" name="Google Shape;3063;p220"/>
            <p:cNvPicPr preferRelativeResize="0"/>
            <p:nvPr/>
          </p:nvPicPr>
          <p:blipFill>
            <a:blip r:embed="rId7">
              <a:alphaModFix/>
            </a:blip>
            <a:stretch>
              <a:fillRect/>
            </a:stretch>
          </p:blipFill>
          <p:spPr>
            <a:xfrm>
              <a:off x="2661254" y="3392705"/>
              <a:ext cx="68954" cy="68954"/>
            </a:xfrm>
            <a:prstGeom prst="rect">
              <a:avLst/>
            </a:prstGeom>
            <a:noFill/>
            <a:ln>
              <a:noFill/>
            </a:ln>
          </p:spPr>
        </p:pic>
        <p:sp>
          <p:nvSpPr>
            <p:cNvPr id="3064" name="Google Shape;3064;p220"/>
            <p:cNvSpPr txBox="1"/>
            <p:nvPr/>
          </p:nvSpPr>
          <p:spPr>
            <a:xfrm>
              <a:off x="2703710" y="3392705"/>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driver</a:t>
              </a:r>
              <a:endParaRPr sz="518">
                <a:solidFill>
                  <a:schemeClr val="dk1"/>
                </a:solidFill>
              </a:endParaRPr>
            </a:p>
          </p:txBody>
        </p:sp>
        <p:pic>
          <p:nvPicPr>
            <p:cNvPr id="3065" name="Google Shape;3065;p220"/>
            <p:cNvPicPr preferRelativeResize="0"/>
            <p:nvPr/>
          </p:nvPicPr>
          <p:blipFill>
            <a:blip r:embed="rId7">
              <a:alphaModFix/>
            </a:blip>
            <a:stretch>
              <a:fillRect/>
            </a:stretch>
          </p:blipFill>
          <p:spPr>
            <a:xfrm>
              <a:off x="3506057" y="3656797"/>
              <a:ext cx="68954" cy="68954"/>
            </a:xfrm>
            <a:prstGeom prst="rect">
              <a:avLst/>
            </a:prstGeom>
            <a:noFill/>
            <a:ln>
              <a:noFill/>
            </a:ln>
          </p:spPr>
        </p:pic>
        <p:sp>
          <p:nvSpPr>
            <p:cNvPr id="3066" name="Google Shape;3066;p220"/>
            <p:cNvSpPr txBox="1"/>
            <p:nvPr/>
          </p:nvSpPr>
          <p:spPr>
            <a:xfrm>
              <a:off x="3548513" y="3656797"/>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assistant</a:t>
              </a:r>
              <a:endParaRPr sz="518">
                <a:solidFill>
                  <a:schemeClr val="dk1"/>
                </a:solidFill>
              </a:endParaRPr>
            </a:p>
          </p:txBody>
        </p:sp>
        <p:pic>
          <p:nvPicPr>
            <p:cNvPr id="3067" name="Google Shape;3067;p220"/>
            <p:cNvPicPr preferRelativeResize="0"/>
            <p:nvPr/>
          </p:nvPicPr>
          <p:blipFill>
            <a:blip r:embed="rId7">
              <a:alphaModFix/>
            </a:blip>
            <a:stretch>
              <a:fillRect/>
            </a:stretch>
          </p:blipFill>
          <p:spPr>
            <a:xfrm>
              <a:off x="2661254" y="3135566"/>
              <a:ext cx="68954" cy="68954"/>
            </a:xfrm>
            <a:prstGeom prst="rect">
              <a:avLst/>
            </a:prstGeom>
            <a:noFill/>
            <a:ln>
              <a:noFill/>
            </a:ln>
          </p:spPr>
        </p:pic>
        <p:sp>
          <p:nvSpPr>
            <p:cNvPr id="3068" name="Google Shape;3068;p220"/>
            <p:cNvSpPr txBox="1"/>
            <p:nvPr/>
          </p:nvSpPr>
          <p:spPr>
            <a:xfrm>
              <a:off x="2703710" y="3135566"/>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chemeClr val="dk1"/>
                  </a:solidFill>
                </a:rPr>
                <a:t>1 insurer</a:t>
              </a:r>
              <a:endParaRPr sz="518">
                <a:solidFill>
                  <a:schemeClr val="dk1"/>
                </a:solidFill>
              </a:endParaRPr>
            </a:p>
          </p:txBody>
        </p:sp>
        <p:pic>
          <p:nvPicPr>
            <p:cNvPr id="3069" name="Google Shape;3069;p220"/>
            <p:cNvPicPr preferRelativeResize="0"/>
            <p:nvPr/>
          </p:nvPicPr>
          <p:blipFill>
            <a:blip r:embed="rId7">
              <a:alphaModFix/>
            </a:blip>
            <a:stretch>
              <a:fillRect/>
            </a:stretch>
          </p:blipFill>
          <p:spPr>
            <a:xfrm>
              <a:off x="2231140" y="3882973"/>
              <a:ext cx="68954" cy="68954"/>
            </a:xfrm>
            <a:prstGeom prst="rect">
              <a:avLst/>
            </a:prstGeom>
            <a:noFill/>
            <a:ln>
              <a:noFill/>
            </a:ln>
          </p:spPr>
        </p:pic>
        <p:sp>
          <p:nvSpPr>
            <p:cNvPr id="3070" name="Google Shape;3070;p220"/>
            <p:cNvSpPr txBox="1"/>
            <p:nvPr/>
          </p:nvSpPr>
          <p:spPr>
            <a:xfrm>
              <a:off x="2273596" y="3882973"/>
              <a:ext cx="275700" cy="69000"/>
            </a:xfrm>
            <a:prstGeom prst="rect">
              <a:avLst/>
            </a:prstGeom>
            <a:noFill/>
            <a:ln>
              <a:noFill/>
            </a:ln>
          </p:spPr>
          <p:txBody>
            <a:bodyPr anchorCtr="0" anchor="ctr" bIns="79050" lIns="79050" spcFirstLastPara="1" rIns="79050" wrap="square" tIns="79050">
              <a:noAutofit/>
            </a:bodyPr>
            <a:lstStyle/>
            <a:p>
              <a:pPr indent="0" lvl="0" marL="0" rtl="0" algn="l">
                <a:spcBef>
                  <a:spcPts val="0"/>
                </a:spcBef>
                <a:spcAft>
                  <a:spcPts val="0"/>
                </a:spcAft>
                <a:buNone/>
              </a:pPr>
              <a:r>
                <a:rPr lang="fr" sz="518">
                  <a:solidFill>
                    <a:srgbClr val="1A1A1A"/>
                  </a:solidFill>
                </a:rPr>
                <a:t>1 employee</a:t>
              </a:r>
              <a:endParaRPr sz="518">
                <a:solidFill>
                  <a:srgbClr val="1A1A1A"/>
                </a:solidFill>
              </a:endParaRPr>
            </a:p>
          </p:txBody>
        </p:sp>
      </p:grpSp>
      <p:sp>
        <p:nvSpPr>
          <p:cNvPr id="3071" name="Google Shape;3071;p220"/>
          <p:cNvSpPr txBox="1"/>
          <p:nvPr/>
        </p:nvSpPr>
        <p:spPr>
          <a:xfrm>
            <a:off x="588600" y="389320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optimise </a:t>
            </a:r>
            <a:r>
              <a:rPr lang="fr" sz="1800">
                <a:solidFill>
                  <a:schemeClr val="dk1"/>
                </a:solidFill>
                <a:latin typeface="Lato"/>
                <a:ea typeface="Lato"/>
                <a:cs typeface="Lato"/>
                <a:sym typeface="Lato"/>
              </a:rPr>
              <a:t>a BPMN process in real-world conditions?</a:t>
            </a:r>
            <a:endParaRPr sz="1800">
              <a:solidFill>
                <a:schemeClr val="dk1"/>
              </a:solidFill>
              <a:latin typeface="Lato"/>
              <a:ea typeface="Lato"/>
              <a:cs typeface="Lato"/>
              <a:sym typeface="Lato"/>
            </a:endParaRPr>
          </a:p>
        </p:txBody>
      </p:sp>
      <p:sp>
        <p:nvSpPr>
          <p:cNvPr id="3072" name="Google Shape;3072;p220"/>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First </a:t>
            </a:r>
            <a:r>
              <a:rPr lang="fr" sz="2020"/>
              <a:t>Research Question</a:t>
            </a:r>
            <a:endParaRPr sz="2020"/>
          </a:p>
        </p:txBody>
      </p:sp>
      <p:sp>
        <p:nvSpPr>
          <p:cNvPr id="3073" name="Google Shape;3073;p22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53</a:t>
            </a:r>
            <a:endParaRPr>
              <a:solidFill>
                <a:srgbClr val="666666"/>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77" name="Shape 3077"/>
        <p:cNvGrpSpPr/>
        <p:nvPr/>
      </p:nvGrpSpPr>
      <p:grpSpPr>
        <a:xfrm>
          <a:off x="0" y="0"/>
          <a:ext cx="0" cy="0"/>
          <a:chOff x="0" y="0"/>
          <a:chExt cx="0" cy="0"/>
        </a:xfrm>
      </p:grpSpPr>
      <p:pic>
        <p:nvPicPr>
          <p:cNvPr id="3078" name="Google Shape;3078;p221"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sp>
        <p:nvSpPr>
          <p:cNvPr id="3079" name="Google Shape;3079;p221"/>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Research Question</a:t>
            </a:r>
            <a:endParaRPr sz="2020"/>
          </a:p>
        </p:txBody>
      </p:sp>
      <p:sp>
        <p:nvSpPr>
          <p:cNvPr id="3080" name="Google Shape;3080;p22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sp>
        <p:nvSpPr>
          <p:cNvPr id="351" name="Google Shape;351;p33"/>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Business Process Management</a:t>
            </a:r>
            <a:endParaRPr sz="2020"/>
          </a:p>
        </p:txBody>
      </p:sp>
      <p:sp>
        <p:nvSpPr>
          <p:cNvPr id="352" name="Google Shape;352;p33"/>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This desire to provide a </a:t>
            </a:r>
            <a:r>
              <a:rPr b="1" lang="fr" sz="1800">
                <a:solidFill>
                  <a:srgbClr val="FF0000"/>
                </a:solidFill>
              </a:rPr>
              <a:t>rigorous</a:t>
            </a:r>
            <a:r>
              <a:rPr lang="fr" sz="1800"/>
              <a:t>, </a:t>
            </a:r>
            <a:r>
              <a:rPr b="1" lang="fr" sz="1800">
                <a:solidFill>
                  <a:srgbClr val="FF0000"/>
                </a:solidFill>
              </a:rPr>
              <a:t>unified </a:t>
            </a:r>
            <a:r>
              <a:rPr lang="fr" sz="1800"/>
              <a:t>definition of business processes paved the way to the creation of a new discipline: the </a:t>
            </a:r>
            <a:r>
              <a:rPr b="1" lang="fr" sz="1800">
                <a:solidFill>
                  <a:srgbClr val="FF0000"/>
                </a:solidFill>
              </a:rPr>
              <a:t>business process management</a:t>
            </a:r>
            <a:r>
              <a:rPr lang="fr" sz="1800"/>
              <a:t>.</a:t>
            </a:r>
            <a:endParaRPr sz="1800"/>
          </a:p>
        </p:txBody>
      </p:sp>
      <p:sp>
        <p:nvSpPr>
          <p:cNvPr id="353" name="Google Shape;353;p33"/>
          <p:cNvSpPr txBox="1"/>
          <p:nvPr/>
        </p:nvSpPr>
        <p:spPr>
          <a:xfrm>
            <a:off x="579650" y="131961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This holistic discipline encompasses all the fields related to business processes, such as:</a:t>
            </a:r>
            <a:endParaRPr sz="1800"/>
          </a:p>
        </p:txBody>
      </p:sp>
      <p:grpSp>
        <p:nvGrpSpPr>
          <p:cNvPr id="354" name="Google Shape;354;p33"/>
          <p:cNvGrpSpPr/>
          <p:nvPr/>
        </p:nvGrpSpPr>
        <p:grpSpPr>
          <a:xfrm>
            <a:off x="1574109" y="2166809"/>
            <a:ext cx="1552350" cy="1165830"/>
            <a:chOff x="3357928" y="2764975"/>
            <a:chExt cx="1845180" cy="1385748"/>
          </a:xfrm>
        </p:grpSpPr>
        <p:sp>
          <p:nvSpPr>
            <p:cNvPr id="355" name="Google Shape;355;p33"/>
            <p:cNvSpPr/>
            <p:nvPr/>
          </p:nvSpPr>
          <p:spPr>
            <a:xfrm>
              <a:off x="3357928" y="2764975"/>
              <a:ext cx="1845180" cy="1385748"/>
            </a:xfrm>
            <a:prstGeom prst="cloud">
              <a:avLst/>
            </a:prstGeom>
            <a:noFill/>
            <a:ln cap="flat" cmpd="sng" w="8025">
              <a:solidFill>
                <a:srgbClr val="999999"/>
              </a:solidFill>
              <a:prstDash val="dash"/>
              <a:round/>
              <a:headEnd len="sm" w="sm" type="none"/>
              <a:tailEnd len="sm" w="sm" type="none"/>
            </a:ln>
          </p:spPr>
          <p:txBody>
            <a:bodyPr anchorCtr="0" anchor="ctr" bIns="76925" lIns="76925" spcFirstLastPara="1" rIns="76925" wrap="square" tIns="76925">
              <a:noAutofit/>
            </a:bodyPr>
            <a:lstStyle/>
            <a:p>
              <a:pPr indent="0" lvl="0" marL="0" rtl="0" algn="l">
                <a:spcBef>
                  <a:spcPts val="0"/>
                </a:spcBef>
                <a:spcAft>
                  <a:spcPts val="0"/>
                </a:spcAft>
                <a:buNone/>
              </a:pPr>
              <a:r>
                <a:t/>
              </a:r>
              <a:endParaRPr sz="1177">
                <a:solidFill>
                  <a:schemeClr val="dk1"/>
                </a:solidFill>
              </a:endParaRPr>
            </a:p>
            <a:p>
              <a:pPr indent="0" lvl="0" marL="0" rtl="0" algn="ctr">
                <a:spcBef>
                  <a:spcPts val="0"/>
                </a:spcBef>
                <a:spcAft>
                  <a:spcPts val="0"/>
                </a:spcAft>
                <a:buNone/>
              </a:pPr>
              <a:r>
                <a:t/>
              </a:r>
              <a:endParaRPr sz="1177"/>
            </a:p>
          </p:txBody>
        </p:sp>
        <p:sp>
          <p:nvSpPr>
            <p:cNvPr id="356" name="Google Shape;356;p33"/>
            <p:cNvSpPr txBox="1"/>
            <p:nvPr/>
          </p:nvSpPr>
          <p:spPr>
            <a:xfrm>
              <a:off x="3562600" y="2981630"/>
              <a:ext cx="1435800" cy="848700"/>
            </a:xfrm>
            <a:prstGeom prst="rect">
              <a:avLst/>
            </a:prstGeom>
            <a:noFill/>
            <a:ln>
              <a:noFill/>
            </a:ln>
          </p:spPr>
          <p:txBody>
            <a:bodyPr anchorCtr="0" anchor="t" bIns="76925" lIns="76925" spcFirstLastPara="1" rIns="76925" wrap="square" tIns="76925">
              <a:spAutoFit/>
            </a:bodyPr>
            <a:lstStyle/>
            <a:p>
              <a:pPr indent="0" lvl="0" marL="0" rtl="0" algn="ctr">
                <a:spcBef>
                  <a:spcPts val="0"/>
                </a:spcBef>
                <a:spcAft>
                  <a:spcPts val="0"/>
                </a:spcAft>
                <a:buNone/>
              </a:pPr>
              <a:r>
                <a:rPr lang="fr" sz="1814">
                  <a:solidFill>
                    <a:srgbClr val="999999"/>
                  </a:solidFill>
                </a:rPr>
                <a:t>Process</a:t>
              </a:r>
              <a:endParaRPr sz="1814">
                <a:solidFill>
                  <a:srgbClr val="999999"/>
                </a:solidFill>
              </a:endParaRPr>
            </a:p>
            <a:p>
              <a:pPr indent="0" lvl="0" marL="0" rtl="0" algn="ctr">
                <a:spcBef>
                  <a:spcPts val="0"/>
                </a:spcBef>
                <a:spcAft>
                  <a:spcPts val="0"/>
                </a:spcAft>
                <a:buNone/>
              </a:pPr>
              <a:r>
                <a:rPr lang="fr" sz="1814">
                  <a:solidFill>
                    <a:srgbClr val="999999"/>
                  </a:solidFill>
                </a:rPr>
                <a:t>discovery</a:t>
              </a:r>
              <a:endParaRPr sz="1814">
                <a:solidFill>
                  <a:srgbClr val="999999"/>
                </a:solidFill>
              </a:endParaRPr>
            </a:p>
          </p:txBody>
        </p:sp>
      </p:grpSp>
      <p:grpSp>
        <p:nvGrpSpPr>
          <p:cNvPr id="357" name="Google Shape;357;p33"/>
          <p:cNvGrpSpPr/>
          <p:nvPr/>
        </p:nvGrpSpPr>
        <p:grpSpPr>
          <a:xfrm>
            <a:off x="679600" y="3476650"/>
            <a:ext cx="1845180" cy="1165860"/>
            <a:chOff x="3357925" y="2984875"/>
            <a:chExt cx="1845180" cy="1165860"/>
          </a:xfrm>
        </p:grpSpPr>
        <p:sp>
          <p:nvSpPr>
            <p:cNvPr id="358" name="Google Shape;358;p33"/>
            <p:cNvSpPr/>
            <p:nvPr/>
          </p:nvSpPr>
          <p:spPr>
            <a:xfrm>
              <a:off x="3357925" y="2984875"/>
              <a:ext cx="1845180" cy="1165860"/>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59" name="Google Shape;359;p33"/>
            <p:cNvSpPr txBox="1"/>
            <p:nvPr/>
          </p:nvSpPr>
          <p:spPr>
            <a:xfrm>
              <a:off x="3460302" y="3165025"/>
              <a:ext cx="1640400" cy="74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1814">
                  <a:solidFill>
                    <a:srgbClr val="999999"/>
                  </a:solidFill>
                </a:rPr>
                <a:t>Process</a:t>
              </a:r>
              <a:endParaRPr sz="1814">
                <a:solidFill>
                  <a:srgbClr val="999999"/>
                </a:solidFill>
              </a:endParaRPr>
            </a:p>
            <a:p>
              <a:pPr indent="0" lvl="0" marL="0" rtl="0" algn="ctr">
                <a:spcBef>
                  <a:spcPts val="0"/>
                </a:spcBef>
                <a:spcAft>
                  <a:spcPts val="0"/>
                </a:spcAft>
                <a:buNone/>
              </a:pPr>
              <a:r>
                <a:rPr lang="fr" sz="1814">
                  <a:solidFill>
                    <a:srgbClr val="999999"/>
                  </a:solidFill>
                </a:rPr>
                <a:t>measurement</a:t>
              </a:r>
              <a:endParaRPr sz="1800">
                <a:solidFill>
                  <a:schemeClr val="dk1"/>
                </a:solidFill>
              </a:endParaRPr>
            </a:p>
          </p:txBody>
        </p:sp>
      </p:grpSp>
      <p:grpSp>
        <p:nvGrpSpPr>
          <p:cNvPr id="360" name="Google Shape;360;p33"/>
          <p:cNvGrpSpPr/>
          <p:nvPr/>
        </p:nvGrpSpPr>
        <p:grpSpPr>
          <a:xfrm>
            <a:off x="2910213" y="3515374"/>
            <a:ext cx="1552392" cy="1015848"/>
            <a:chOff x="3357925" y="3134924"/>
            <a:chExt cx="1552392" cy="1015848"/>
          </a:xfrm>
        </p:grpSpPr>
        <p:sp>
          <p:nvSpPr>
            <p:cNvPr id="361" name="Google Shape;361;p33"/>
            <p:cNvSpPr/>
            <p:nvPr/>
          </p:nvSpPr>
          <p:spPr>
            <a:xfrm>
              <a:off x="3357925" y="3134924"/>
              <a:ext cx="1552392" cy="1015848"/>
            </a:xfrm>
            <a:prstGeom prst="cloud">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62" name="Google Shape;362;p33"/>
            <p:cNvSpPr txBox="1"/>
            <p:nvPr/>
          </p:nvSpPr>
          <p:spPr>
            <a:xfrm>
              <a:off x="3416213" y="3273388"/>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1800">
                  <a:solidFill>
                    <a:srgbClr val="FF0000"/>
                  </a:solidFill>
                </a:rPr>
                <a:t>Process</a:t>
              </a:r>
              <a:endParaRPr sz="1800">
                <a:solidFill>
                  <a:srgbClr val="FF0000"/>
                </a:solidFill>
              </a:endParaRPr>
            </a:p>
            <a:p>
              <a:pPr indent="0" lvl="0" marL="0" rtl="0" algn="ctr">
                <a:spcBef>
                  <a:spcPts val="0"/>
                </a:spcBef>
                <a:spcAft>
                  <a:spcPts val="0"/>
                </a:spcAft>
                <a:buNone/>
              </a:pPr>
              <a:r>
                <a:rPr lang="fr" sz="1800">
                  <a:solidFill>
                    <a:srgbClr val="FF0000"/>
                  </a:solidFill>
                </a:rPr>
                <a:t>modelling</a:t>
              </a:r>
              <a:endParaRPr sz="1800">
                <a:solidFill>
                  <a:schemeClr val="dk1"/>
                </a:solidFill>
              </a:endParaRPr>
            </a:p>
          </p:txBody>
        </p:sp>
      </p:grpSp>
      <p:grpSp>
        <p:nvGrpSpPr>
          <p:cNvPr id="363" name="Google Shape;363;p33"/>
          <p:cNvGrpSpPr/>
          <p:nvPr/>
        </p:nvGrpSpPr>
        <p:grpSpPr>
          <a:xfrm>
            <a:off x="3776998" y="2205103"/>
            <a:ext cx="1510704" cy="954072"/>
            <a:chOff x="3357936" y="3196616"/>
            <a:chExt cx="1510704" cy="954072"/>
          </a:xfrm>
        </p:grpSpPr>
        <p:sp>
          <p:nvSpPr>
            <p:cNvPr id="364" name="Google Shape;364;p33"/>
            <p:cNvSpPr/>
            <p:nvPr/>
          </p:nvSpPr>
          <p:spPr>
            <a:xfrm>
              <a:off x="3357936" y="3196616"/>
              <a:ext cx="1510704" cy="954072"/>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65" name="Google Shape;365;p33"/>
            <p:cNvSpPr txBox="1"/>
            <p:nvPr/>
          </p:nvSpPr>
          <p:spPr>
            <a:xfrm>
              <a:off x="3395375" y="3270063"/>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analysis</a:t>
              </a:r>
              <a:endParaRPr sz="1800">
                <a:solidFill>
                  <a:srgbClr val="999999"/>
                </a:solidFill>
              </a:endParaRPr>
            </a:p>
          </p:txBody>
        </p:sp>
      </p:grpSp>
      <p:grpSp>
        <p:nvGrpSpPr>
          <p:cNvPr id="366" name="Google Shape;366;p33"/>
          <p:cNvGrpSpPr/>
          <p:nvPr/>
        </p:nvGrpSpPr>
        <p:grpSpPr>
          <a:xfrm>
            <a:off x="5938238" y="2097698"/>
            <a:ext cx="1845300" cy="1165860"/>
            <a:chOff x="3374425" y="2764985"/>
            <a:chExt cx="1845300" cy="1165860"/>
          </a:xfrm>
        </p:grpSpPr>
        <p:sp>
          <p:nvSpPr>
            <p:cNvPr id="367" name="Google Shape;367;p33"/>
            <p:cNvSpPr/>
            <p:nvPr/>
          </p:nvSpPr>
          <p:spPr>
            <a:xfrm>
              <a:off x="3391012" y="2764985"/>
              <a:ext cx="1812132" cy="1165860"/>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68" name="Google Shape;368;p33"/>
            <p:cNvSpPr txBox="1"/>
            <p:nvPr/>
          </p:nvSpPr>
          <p:spPr>
            <a:xfrm>
              <a:off x="3374425" y="2915025"/>
              <a:ext cx="184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improvement</a:t>
              </a:r>
              <a:endParaRPr sz="1800">
                <a:solidFill>
                  <a:srgbClr val="999999"/>
                </a:solidFill>
              </a:endParaRPr>
            </a:p>
          </p:txBody>
        </p:sp>
      </p:grpSp>
      <p:grpSp>
        <p:nvGrpSpPr>
          <p:cNvPr id="369" name="Google Shape;369;p33"/>
          <p:cNvGrpSpPr/>
          <p:nvPr/>
        </p:nvGrpSpPr>
        <p:grpSpPr>
          <a:xfrm>
            <a:off x="4848050" y="3428575"/>
            <a:ext cx="1767852" cy="1015848"/>
            <a:chOff x="3357938" y="3134975"/>
            <a:chExt cx="1767852" cy="1015848"/>
          </a:xfrm>
        </p:grpSpPr>
        <p:sp>
          <p:nvSpPr>
            <p:cNvPr id="370" name="Google Shape;370;p33"/>
            <p:cNvSpPr/>
            <p:nvPr/>
          </p:nvSpPr>
          <p:spPr>
            <a:xfrm>
              <a:off x="3357938" y="3134975"/>
              <a:ext cx="1767852" cy="1015848"/>
            </a:xfrm>
            <a:prstGeom prst="cloud">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71" name="Google Shape;371;p33"/>
            <p:cNvSpPr txBox="1"/>
            <p:nvPr/>
          </p:nvSpPr>
          <p:spPr>
            <a:xfrm>
              <a:off x="3523963" y="3273450"/>
              <a:ext cx="143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rgbClr val="FF0000"/>
                  </a:solidFill>
                </a:rPr>
                <a:t>Process</a:t>
              </a:r>
              <a:endParaRPr sz="1800">
                <a:solidFill>
                  <a:srgbClr val="FF0000"/>
                </a:solidFill>
              </a:endParaRPr>
            </a:p>
            <a:p>
              <a:pPr indent="0" lvl="0" marL="0" rtl="0" algn="l">
                <a:spcBef>
                  <a:spcPts val="0"/>
                </a:spcBef>
                <a:spcAft>
                  <a:spcPts val="0"/>
                </a:spcAft>
                <a:buNone/>
              </a:pPr>
              <a:r>
                <a:rPr lang="fr" sz="1800">
                  <a:solidFill>
                    <a:srgbClr val="FF0000"/>
                  </a:solidFill>
                </a:rPr>
                <a:t>optimisation</a:t>
              </a:r>
              <a:endParaRPr sz="1800">
                <a:solidFill>
                  <a:srgbClr val="FF0000"/>
                </a:solidFill>
              </a:endParaRPr>
            </a:p>
          </p:txBody>
        </p:sp>
      </p:grpSp>
      <p:grpSp>
        <p:nvGrpSpPr>
          <p:cNvPr id="372" name="Google Shape;372;p33"/>
          <p:cNvGrpSpPr/>
          <p:nvPr/>
        </p:nvGrpSpPr>
        <p:grpSpPr>
          <a:xfrm>
            <a:off x="7037248" y="3395500"/>
            <a:ext cx="1510704" cy="1048926"/>
            <a:chOff x="3357936" y="3101788"/>
            <a:chExt cx="1510704" cy="1048926"/>
          </a:xfrm>
        </p:grpSpPr>
        <p:sp>
          <p:nvSpPr>
            <p:cNvPr id="373" name="Google Shape;373;p33"/>
            <p:cNvSpPr/>
            <p:nvPr/>
          </p:nvSpPr>
          <p:spPr>
            <a:xfrm>
              <a:off x="3357936" y="3134865"/>
              <a:ext cx="1510704" cy="1015848"/>
            </a:xfrm>
            <a:prstGeom prst="cloud">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p>
          </p:txBody>
        </p:sp>
        <p:sp>
          <p:nvSpPr>
            <p:cNvPr id="374" name="Google Shape;374;p33"/>
            <p:cNvSpPr txBox="1"/>
            <p:nvPr/>
          </p:nvSpPr>
          <p:spPr>
            <a:xfrm>
              <a:off x="3395375" y="3101788"/>
              <a:ext cx="1435800" cy="101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800">
                  <a:solidFill>
                    <a:srgbClr val="999999"/>
                  </a:solidFill>
                </a:rPr>
                <a:t>Process</a:t>
              </a:r>
              <a:endParaRPr sz="1800">
                <a:solidFill>
                  <a:srgbClr val="999999"/>
                </a:solidFill>
              </a:endParaRPr>
            </a:p>
            <a:p>
              <a:pPr indent="0" lvl="0" marL="0" rtl="0" algn="ctr">
                <a:spcBef>
                  <a:spcPts val="0"/>
                </a:spcBef>
                <a:spcAft>
                  <a:spcPts val="0"/>
                </a:spcAft>
                <a:buNone/>
              </a:pPr>
              <a:r>
                <a:rPr lang="fr" sz="1800">
                  <a:solidFill>
                    <a:srgbClr val="999999"/>
                  </a:solidFill>
                </a:rPr>
                <a:t>automation</a:t>
              </a:r>
              <a:endParaRPr sz="1800">
                <a:solidFill>
                  <a:schemeClr val="dk1"/>
                </a:solidFill>
              </a:endParaRPr>
            </a:p>
          </p:txBody>
        </p:sp>
      </p:grpSp>
      <p:sp>
        <p:nvSpPr>
          <p:cNvPr id="375" name="Google Shape;375;p33"/>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4</a:t>
            </a:r>
            <a:endParaRPr>
              <a:solidFill>
                <a:srgbClr val="666666"/>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4" name="Shape 3084"/>
        <p:cNvGrpSpPr/>
        <p:nvPr/>
      </p:nvGrpSpPr>
      <p:grpSpPr>
        <a:xfrm>
          <a:off x="0" y="0"/>
          <a:ext cx="0" cy="0"/>
          <a:chOff x="0" y="0"/>
          <a:chExt cx="0" cy="0"/>
        </a:xfrm>
      </p:grpSpPr>
      <p:pic>
        <p:nvPicPr>
          <p:cNvPr id="3085" name="Google Shape;3085;p222"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086" name="Google Shape;3086;p222"/>
          <p:cNvPicPr preferRelativeResize="0"/>
          <p:nvPr/>
        </p:nvPicPr>
        <p:blipFill>
          <a:blip r:embed="rId5">
            <a:alphaModFix/>
          </a:blip>
          <a:stretch>
            <a:fillRect/>
          </a:stretch>
        </p:blipFill>
        <p:spPr>
          <a:xfrm rot="5400000">
            <a:off x="4241775" y="1826488"/>
            <a:ext cx="660426" cy="830100"/>
          </a:xfrm>
          <a:prstGeom prst="rect">
            <a:avLst/>
          </a:prstGeom>
          <a:noFill/>
          <a:ln>
            <a:noFill/>
          </a:ln>
        </p:spPr>
      </p:pic>
      <p:pic>
        <p:nvPicPr>
          <p:cNvPr id="3087" name="Google Shape;3087;p222" title="bpmn_bad.png"/>
          <p:cNvPicPr preferRelativeResize="0"/>
          <p:nvPr/>
        </p:nvPicPr>
        <p:blipFill>
          <a:blip r:embed="rId6">
            <a:alphaModFix/>
          </a:blip>
          <a:stretch>
            <a:fillRect/>
          </a:stretch>
        </p:blipFill>
        <p:spPr>
          <a:xfrm>
            <a:off x="1039825" y="2691026"/>
            <a:ext cx="7064349" cy="1296499"/>
          </a:xfrm>
          <a:prstGeom prst="rect">
            <a:avLst/>
          </a:prstGeom>
          <a:noFill/>
          <a:ln>
            <a:noFill/>
          </a:ln>
        </p:spPr>
      </p:pic>
      <p:sp>
        <p:nvSpPr>
          <p:cNvPr id="3088" name="Google Shape;3088;p222"/>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Research Question</a:t>
            </a:r>
            <a:endParaRPr sz="2020"/>
          </a:p>
        </p:txBody>
      </p:sp>
      <p:sp>
        <p:nvSpPr>
          <p:cNvPr id="3089" name="Google Shape;3089;p22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3" name="Shape 3093"/>
        <p:cNvGrpSpPr/>
        <p:nvPr/>
      </p:nvGrpSpPr>
      <p:grpSpPr>
        <a:xfrm>
          <a:off x="0" y="0"/>
          <a:ext cx="0" cy="0"/>
          <a:chOff x="0" y="0"/>
          <a:chExt cx="0" cy="0"/>
        </a:xfrm>
      </p:grpSpPr>
      <p:pic>
        <p:nvPicPr>
          <p:cNvPr id="3094" name="Google Shape;3094;p223"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095" name="Google Shape;3095;p223"/>
          <p:cNvPicPr preferRelativeResize="0"/>
          <p:nvPr/>
        </p:nvPicPr>
        <p:blipFill>
          <a:blip r:embed="rId5">
            <a:alphaModFix/>
          </a:blip>
          <a:stretch>
            <a:fillRect/>
          </a:stretch>
        </p:blipFill>
        <p:spPr>
          <a:xfrm rot="5400000">
            <a:off x="4241775" y="1826488"/>
            <a:ext cx="660426" cy="830100"/>
          </a:xfrm>
          <a:prstGeom prst="rect">
            <a:avLst/>
          </a:prstGeom>
          <a:noFill/>
          <a:ln>
            <a:noFill/>
          </a:ln>
        </p:spPr>
      </p:pic>
      <p:pic>
        <p:nvPicPr>
          <p:cNvPr id="3096" name="Google Shape;3096;p223" title="bpmn_bad.png"/>
          <p:cNvPicPr preferRelativeResize="0"/>
          <p:nvPr/>
        </p:nvPicPr>
        <p:blipFill>
          <a:blip r:embed="rId6">
            <a:alphaModFix/>
          </a:blip>
          <a:stretch>
            <a:fillRect/>
          </a:stretch>
        </p:blipFill>
        <p:spPr>
          <a:xfrm>
            <a:off x="1039825" y="2691026"/>
            <a:ext cx="7064349" cy="1296499"/>
          </a:xfrm>
          <a:prstGeom prst="rect">
            <a:avLst/>
          </a:prstGeom>
          <a:noFill/>
          <a:ln>
            <a:noFill/>
          </a:ln>
        </p:spPr>
      </p:pic>
      <p:sp>
        <p:nvSpPr>
          <p:cNvPr id="3097" name="Google Shape;3097;p223"/>
          <p:cNvSpPr/>
          <p:nvPr/>
        </p:nvSpPr>
        <p:spPr>
          <a:xfrm>
            <a:off x="1334900" y="3003150"/>
            <a:ext cx="27879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98" name="Google Shape;3098;p223"/>
          <p:cNvPicPr preferRelativeResize="0"/>
          <p:nvPr/>
        </p:nvPicPr>
        <p:blipFill rotWithShape="1">
          <a:blip r:embed="rId7">
            <a:alphaModFix/>
          </a:blip>
          <a:srcRect b="8181" l="9160" r="8898" t="8080"/>
          <a:stretch/>
        </p:blipFill>
        <p:spPr>
          <a:xfrm>
            <a:off x="1007220" y="2402977"/>
            <a:ext cx="830100" cy="605748"/>
          </a:xfrm>
          <a:prstGeom prst="rect">
            <a:avLst/>
          </a:prstGeom>
          <a:noFill/>
          <a:ln>
            <a:noFill/>
          </a:ln>
        </p:spPr>
      </p:pic>
      <p:sp>
        <p:nvSpPr>
          <p:cNvPr id="3099" name="Google Shape;3099;p223"/>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Research Question</a:t>
            </a:r>
            <a:endParaRPr sz="2020"/>
          </a:p>
        </p:txBody>
      </p:sp>
      <p:sp>
        <p:nvSpPr>
          <p:cNvPr id="3100" name="Google Shape;3100;p22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4" name="Shape 3104"/>
        <p:cNvGrpSpPr/>
        <p:nvPr/>
      </p:nvGrpSpPr>
      <p:grpSpPr>
        <a:xfrm>
          <a:off x="0" y="0"/>
          <a:ext cx="0" cy="0"/>
          <a:chOff x="0" y="0"/>
          <a:chExt cx="0" cy="0"/>
        </a:xfrm>
      </p:grpSpPr>
      <p:sp>
        <p:nvSpPr>
          <p:cNvPr id="3105" name="Google Shape;3105;p224"/>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Research Question</a:t>
            </a:r>
            <a:endParaRPr sz="2020"/>
          </a:p>
        </p:txBody>
      </p:sp>
      <p:sp>
        <p:nvSpPr>
          <p:cNvPr id="3106" name="Google Shape;3106;p224"/>
          <p:cNvSpPr txBox="1"/>
          <p:nvPr/>
        </p:nvSpPr>
        <p:spPr>
          <a:xfrm>
            <a:off x="588600" y="403920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logic/meaning</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pic>
        <p:nvPicPr>
          <p:cNvPr id="3107" name="Google Shape;3107;p224"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108" name="Google Shape;3108;p224"/>
          <p:cNvPicPr preferRelativeResize="0"/>
          <p:nvPr/>
        </p:nvPicPr>
        <p:blipFill>
          <a:blip r:embed="rId5">
            <a:alphaModFix/>
          </a:blip>
          <a:stretch>
            <a:fillRect/>
          </a:stretch>
        </p:blipFill>
        <p:spPr>
          <a:xfrm rot="5400000">
            <a:off x="4241775" y="1826488"/>
            <a:ext cx="660426" cy="830100"/>
          </a:xfrm>
          <a:prstGeom prst="rect">
            <a:avLst/>
          </a:prstGeom>
          <a:noFill/>
          <a:ln>
            <a:noFill/>
          </a:ln>
        </p:spPr>
      </p:pic>
      <p:pic>
        <p:nvPicPr>
          <p:cNvPr id="3109" name="Google Shape;3109;p224" title="bpmn_bad.png"/>
          <p:cNvPicPr preferRelativeResize="0"/>
          <p:nvPr/>
        </p:nvPicPr>
        <p:blipFill>
          <a:blip r:embed="rId6">
            <a:alphaModFix/>
          </a:blip>
          <a:stretch>
            <a:fillRect/>
          </a:stretch>
        </p:blipFill>
        <p:spPr>
          <a:xfrm>
            <a:off x="1039825" y="2691026"/>
            <a:ext cx="7064349" cy="1296499"/>
          </a:xfrm>
          <a:prstGeom prst="rect">
            <a:avLst/>
          </a:prstGeom>
          <a:noFill/>
          <a:ln>
            <a:noFill/>
          </a:ln>
        </p:spPr>
      </p:pic>
      <p:sp>
        <p:nvSpPr>
          <p:cNvPr id="3110" name="Google Shape;3110;p224"/>
          <p:cNvSpPr/>
          <p:nvPr/>
        </p:nvSpPr>
        <p:spPr>
          <a:xfrm>
            <a:off x="1334900" y="3003150"/>
            <a:ext cx="27879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11" name="Google Shape;3111;p224"/>
          <p:cNvPicPr preferRelativeResize="0"/>
          <p:nvPr/>
        </p:nvPicPr>
        <p:blipFill rotWithShape="1">
          <a:blip r:embed="rId7">
            <a:alphaModFix/>
          </a:blip>
          <a:srcRect b="8181" l="9160" r="8898" t="8080"/>
          <a:stretch/>
        </p:blipFill>
        <p:spPr>
          <a:xfrm>
            <a:off x="1007220" y="2402977"/>
            <a:ext cx="830100" cy="605748"/>
          </a:xfrm>
          <a:prstGeom prst="rect">
            <a:avLst/>
          </a:prstGeom>
          <a:noFill/>
          <a:ln>
            <a:noFill/>
          </a:ln>
        </p:spPr>
      </p:pic>
      <p:sp>
        <p:nvSpPr>
          <p:cNvPr id="3112" name="Google Shape;3112;p22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54</a:t>
            </a:r>
            <a:endParaRPr>
              <a:solidFill>
                <a:srgbClr val="666666"/>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6" name="Shape 3116"/>
        <p:cNvGrpSpPr/>
        <p:nvPr/>
      </p:nvGrpSpPr>
      <p:grpSpPr>
        <a:xfrm>
          <a:off x="0" y="0"/>
          <a:ext cx="0" cy="0"/>
          <a:chOff x="0" y="0"/>
          <a:chExt cx="0" cy="0"/>
        </a:xfrm>
      </p:grpSpPr>
      <p:pic>
        <p:nvPicPr>
          <p:cNvPr id="3117" name="Google Shape;3117;p225"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sp>
        <p:nvSpPr>
          <p:cNvPr id="3118" name="Google Shape;3118;p225"/>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sp>
        <p:nvSpPr>
          <p:cNvPr id="3119" name="Google Shape;3119;p22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3" name="Shape 3123"/>
        <p:cNvGrpSpPr/>
        <p:nvPr/>
      </p:nvGrpSpPr>
      <p:grpSpPr>
        <a:xfrm>
          <a:off x="0" y="0"/>
          <a:ext cx="0" cy="0"/>
          <a:chOff x="0" y="0"/>
          <a:chExt cx="0" cy="0"/>
        </a:xfrm>
      </p:grpSpPr>
      <p:pic>
        <p:nvPicPr>
          <p:cNvPr id="3124" name="Google Shape;3124;p226"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125" name="Google Shape;3125;p226"/>
          <p:cNvPicPr preferRelativeResize="0"/>
          <p:nvPr/>
        </p:nvPicPr>
        <p:blipFill>
          <a:blip r:embed="rId5">
            <a:alphaModFix/>
          </a:blip>
          <a:stretch>
            <a:fillRect/>
          </a:stretch>
        </p:blipFill>
        <p:spPr>
          <a:xfrm rot="5400000">
            <a:off x="4241775" y="1826488"/>
            <a:ext cx="660426" cy="830100"/>
          </a:xfrm>
          <a:prstGeom prst="rect">
            <a:avLst/>
          </a:prstGeom>
          <a:noFill/>
          <a:ln>
            <a:noFill/>
          </a:ln>
        </p:spPr>
      </p:pic>
      <p:sp>
        <p:nvSpPr>
          <p:cNvPr id="3126" name="Google Shape;3126;p226"/>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pic>
        <p:nvPicPr>
          <p:cNvPr id="3127" name="Google Shape;3127;p226" title="bpmn_bad_2.png"/>
          <p:cNvPicPr preferRelativeResize="0"/>
          <p:nvPr/>
        </p:nvPicPr>
        <p:blipFill>
          <a:blip r:embed="rId6">
            <a:alphaModFix/>
          </a:blip>
          <a:stretch>
            <a:fillRect/>
          </a:stretch>
        </p:blipFill>
        <p:spPr>
          <a:xfrm>
            <a:off x="1039825" y="2691020"/>
            <a:ext cx="7064349" cy="1320280"/>
          </a:xfrm>
          <a:prstGeom prst="rect">
            <a:avLst/>
          </a:prstGeom>
          <a:noFill/>
          <a:ln>
            <a:noFill/>
          </a:ln>
        </p:spPr>
      </p:pic>
      <p:sp>
        <p:nvSpPr>
          <p:cNvPr id="3128" name="Google Shape;3128;p22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2" name="Shape 3132"/>
        <p:cNvGrpSpPr/>
        <p:nvPr/>
      </p:nvGrpSpPr>
      <p:grpSpPr>
        <a:xfrm>
          <a:off x="0" y="0"/>
          <a:ext cx="0" cy="0"/>
          <a:chOff x="0" y="0"/>
          <a:chExt cx="0" cy="0"/>
        </a:xfrm>
      </p:grpSpPr>
      <p:pic>
        <p:nvPicPr>
          <p:cNvPr id="3133" name="Google Shape;3133;p227"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134" name="Google Shape;3134;p227"/>
          <p:cNvPicPr preferRelativeResize="0"/>
          <p:nvPr/>
        </p:nvPicPr>
        <p:blipFill>
          <a:blip r:embed="rId5">
            <a:alphaModFix/>
          </a:blip>
          <a:stretch>
            <a:fillRect/>
          </a:stretch>
        </p:blipFill>
        <p:spPr>
          <a:xfrm rot="5400000">
            <a:off x="4241775" y="1826488"/>
            <a:ext cx="660426" cy="830100"/>
          </a:xfrm>
          <a:prstGeom prst="rect">
            <a:avLst/>
          </a:prstGeom>
          <a:noFill/>
          <a:ln>
            <a:noFill/>
          </a:ln>
        </p:spPr>
      </p:pic>
      <p:sp>
        <p:nvSpPr>
          <p:cNvPr id="3135" name="Google Shape;3135;p227"/>
          <p:cNvSpPr/>
          <p:nvPr/>
        </p:nvSpPr>
        <p:spPr>
          <a:xfrm>
            <a:off x="3373800" y="1208725"/>
            <a:ext cx="11403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6" name="Google Shape;3136;p227"/>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pic>
        <p:nvPicPr>
          <p:cNvPr id="3137" name="Google Shape;3137;p227" title="bpmn_bad_2.png"/>
          <p:cNvPicPr preferRelativeResize="0"/>
          <p:nvPr/>
        </p:nvPicPr>
        <p:blipFill>
          <a:blip r:embed="rId6">
            <a:alphaModFix/>
          </a:blip>
          <a:stretch>
            <a:fillRect/>
          </a:stretch>
        </p:blipFill>
        <p:spPr>
          <a:xfrm>
            <a:off x="1039825" y="2691020"/>
            <a:ext cx="7064349" cy="1320280"/>
          </a:xfrm>
          <a:prstGeom prst="rect">
            <a:avLst/>
          </a:prstGeom>
          <a:noFill/>
          <a:ln>
            <a:noFill/>
          </a:ln>
        </p:spPr>
      </p:pic>
      <p:sp>
        <p:nvSpPr>
          <p:cNvPr id="3138" name="Google Shape;3138;p227"/>
          <p:cNvSpPr/>
          <p:nvPr/>
        </p:nvSpPr>
        <p:spPr>
          <a:xfrm>
            <a:off x="3315900" y="2598950"/>
            <a:ext cx="12561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9" name="Google Shape;3139;p22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43" name="Shape 3143"/>
        <p:cNvGrpSpPr/>
        <p:nvPr/>
      </p:nvGrpSpPr>
      <p:grpSpPr>
        <a:xfrm>
          <a:off x="0" y="0"/>
          <a:ext cx="0" cy="0"/>
          <a:chOff x="0" y="0"/>
          <a:chExt cx="0" cy="0"/>
        </a:xfrm>
      </p:grpSpPr>
      <p:sp>
        <p:nvSpPr>
          <p:cNvPr id="3144" name="Google Shape;3144;p228"/>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sp>
        <p:nvSpPr>
          <p:cNvPr id="3145" name="Google Shape;3145;p228"/>
          <p:cNvSpPr txBox="1"/>
          <p:nvPr/>
        </p:nvSpPr>
        <p:spPr>
          <a:xfrm>
            <a:off x="588600" y="3982800"/>
            <a:ext cx="7966800" cy="702600"/>
          </a:xfrm>
          <a:prstGeom prst="rect">
            <a:avLst/>
          </a:prstGeom>
          <a:noFill/>
          <a:ln>
            <a:noFill/>
          </a:ln>
        </p:spPr>
        <p:txBody>
          <a:bodyPr anchorCtr="0" anchor="t" bIns="91425" lIns="91425" spcFirstLastPara="1" rIns="91425" wrap="square" tIns="91425">
            <a:no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preserve the structural semantics</a:t>
            </a:r>
            <a:r>
              <a:rPr lang="fr" sz="1800">
                <a:solidFill>
                  <a:schemeClr val="dk1"/>
                </a:solidFill>
                <a:latin typeface="Lato"/>
                <a:ea typeface="Lato"/>
                <a:cs typeface="Lato"/>
                <a:sym typeface="Lato"/>
              </a:rPr>
              <a:t> of the original process?</a:t>
            </a:r>
            <a:endParaRPr sz="1800">
              <a:solidFill>
                <a:schemeClr val="dk1"/>
              </a:solidFill>
              <a:latin typeface="Lato"/>
              <a:ea typeface="Lato"/>
              <a:cs typeface="Lato"/>
              <a:sym typeface="Lato"/>
            </a:endParaRPr>
          </a:p>
        </p:txBody>
      </p:sp>
      <p:pic>
        <p:nvPicPr>
          <p:cNvPr id="3146" name="Google Shape;3146;p228" title="bpmn.png"/>
          <p:cNvPicPr preferRelativeResize="0"/>
          <p:nvPr/>
        </p:nvPicPr>
        <p:blipFill>
          <a:blip r:embed="rId4">
            <a:alphaModFix/>
          </a:blip>
          <a:stretch>
            <a:fillRect/>
          </a:stretch>
        </p:blipFill>
        <p:spPr>
          <a:xfrm>
            <a:off x="1039825" y="527826"/>
            <a:ext cx="7064350" cy="1264225"/>
          </a:xfrm>
          <a:prstGeom prst="rect">
            <a:avLst/>
          </a:prstGeom>
          <a:noFill/>
          <a:ln>
            <a:noFill/>
          </a:ln>
        </p:spPr>
      </p:pic>
      <p:pic>
        <p:nvPicPr>
          <p:cNvPr id="3147" name="Google Shape;3147;p228"/>
          <p:cNvPicPr preferRelativeResize="0"/>
          <p:nvPr/>
        </p:nvPicPr>
        <p:blipFill>
          <a:blip r:embed="rId5">
            <a:alphaModFix/>
          </a:blip>
          <a:stretch>
            <a:fillRect/>
          </a:stretch>
        </p:blipFill>
        <p:spPr>
          <a:xfrm rot="5400000">
            <a:off x="4241775" y="1826488"/>
            <a:ext cx="660426" cy="830100"/>
          </a:xfrm>
          <a:prstGeom prst="rect">
            <a:avLst/>
          </a:prstGeom>
          <a:noFill/>
          <a:ln>
            <a:noFill/>
          </a:ln>
        </p:spPr>
      </p:pic>
      <p:sp>
        <p:nvSpPr>
          <p:cNvPr id="3148" name="Google Shape;3148;p228"/>
          <p:cNvSpPr/>
          <p:nvPr/>
        </p:nvSpPr>
        <p:spPr>
          <a:xfrm>
            <a:off x="3373800" y="1208725"/>
            <a:ext cx="11403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49" name="Google Shape;3149;p228" title="bpmn_bad_2.png"/>
          <p:cNvPicPr preferRelativeResize="0"/>
          <p:nvPr/>
        </p:nvPicPr>
        <p:blipFill>
          <a:blip r:embed="rId6">
            <a:alphaModFix/>
          </a:blip>
          <a:stretch>
            <a:fillRect/>
          </a:stretch>
        </p:blipFill>
        <p:spPr>
          <a:xfrm>
            <a:off x="1039825" y="2691020"/>
            <a:ext cx="7064349" cy="1320280"/>
          </a:xfrm>
          <a:prstGeom prst="rect">
            <a:avLst/>
          </a:prstGeom>
          <a:noFill/>
          <a:ln>
            <a:noFill/>
          </a:ln>
        </p:spPr>
      </p:pic>
      <p:sp>
        <p:nvSpPr>
          <p:cNvPr id="3150" name="Google Shape;3150;p228"/>
          <p:cNvSpPr/>
          <p:nvPr/>
        </p:nvSpPr>
        <p:spPr>
          <a:xfrm>
            <a:off x="3315900" y="2598950"/>
            <a:ext cx="1256100" cy="702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1" name="Google Shape;3151;p22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55</a:t>
            </a:r>
            <a:endParaRPr>
              <a:solidFill>
                <a:srgbClr val="666666"/>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5" name="Shape 3155"/>
        <p:cNvGrpSpPr/>
        <p:nvPr/>
      </p:nvGrpSpPr>
      <p:grpSpPr>
        <a:xfrm>
          <a:off x="0" y="0"/>
          <a:ext cx="0" cy="0"/>
          <a:chOff x="0" y="0"/>
          <a:chExt cx="0" cy="0"/>
        </a:xfrm>
      </p:grpSpPr>
      <p:pic>
        <p:nvPicPr>
          <p:cNvPr id="3156" name="Google Shape;3156;p229"/>
          <p:cNvPicPr preferRelativeResize="0"/>
          <p:nvPr/>
        </p:nvPicPr>
        <p:blipFill>
          <a:blip r:embed="rId4">
            <a:alphaModFix/>
          </a:blip>
          <a:stretch>
            <a:fillRect/>
          </a:stretch>
        </p:blipFill>
        <p:spPr>
          <a:xfrm>
            <a:off x="656499" y="349800"/>
            <a:ext cx="7831001" cy="4307051"/>
          </a:xfrm>
          <a:prstGeom prst="rect">
            <a:avLst/>
          </a:prstGeom>
          <a:noFill/>
          <a:ln>
            <a:noFill/>
          </a:ln>
        </p:spPr>
      </p:pic>
      <p:sp>
        <p:nvSpPr>
          <p:cNvPr id="3157" name="Google Shape;3157;p229"/>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Approach</a:t>
            </a:r>
            <a:endParaRPr sz="2020"/>
          </a:p>
        </p:txBody>
      </p:sp>
      <p:sp>
        <p:nvSpPr>
          <p:cNvPr id="3158" name="Google Shape;3158;p22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2" name="Shape 3162"/>
        <p:cNvGrpSpPr/>
        <p:nvPr/>
      </p:nvGrpSpPr>
      <p:grpSpPr>
        <a:xfrm>
          <a:off x="0" y="0"/>
          <a:ext cx="0" cy="0"/>
          <a:chOff x="0" y="0"/>
          <a:chExt cx="0" cy="0"/>
        </a:xfrm>
      </p:grpSpPr>
      <p:sp>
        <p:nvSpPr>
          <p:cNvPr id="3163" name="Google Shape;3163;p230"/>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Approach</a:t>
            </a:r>
            <a:endParaRPr sz="2020"/>
          </a:p>
        </p:txBody>
      </p:sp>
      <p:pic>
        <p:nvPicPr>
          <p:cNvPr id="3164" name="Google Shape;3164;p230"/>
          <p:cNvPicPr preferRelativeResize="0"/>
          <p:nvPr/>
        </p:nvPicPr>
        <p:blipFill>
          <a:blip r:embed="rId4">
            <a:alphaModFix/>
          </a:blip>
          <a:stretch>
            <a:fillRect/>
          </a:stretch>
        </p:blipFill>
        <p:spPr>
          <a:xfrm>
            <a:off x="656499" y="349800"/>
            <a:ext cx="7831001" cy="4307051"/>
          </a:xfrm>
          <a:prstGeom prst="rect">
            <a:avLst/>
          </a:prstGeom>
          <a:noFill/>
          <a:ln>
            <a:noFill/>
          </a:ln>
        </p:spPr>
      </p:pic>
      <p:sp>
        <p:nvSpPr>
          <p:cNvPr id="3165" name="Google Shape;3165;p230"/>
          <p:cNvSpPr/>
          <p:nvPr/>
        </p:nvSpPr>
        <p:spPr>
          <a:xfrm rot="-1980194">
            <a:off x="1105467" y="403277"/>
            <a:ext cx="1181942" cy="834318"/>
          </a:xfrm>
          <a:prstGeom prst="irregularSeal1">
            <a:avLst/>
          </a:prstGeom>
          <a:solidFill>
            <a:srgbClr val="4285F4"/>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66" name="Google Shape;3166;p230"/>
          <p:cNvSpPr txBox="1"/>
          <p:nvPr/>
        </p:nvSpPr>
        <p:spPr>
          <a:xfrm rot="-2203082">
            <a:off x="1209721" y="577028"/>
            <a:ext cx="973443" cy="48684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MOEAs</a:t>
            </a:r>
            <a:endParaRPr sz="1800">
              <a:solidFill>
                <a:schemeClr val="lt1"/>
              </a:solidFill>
            </a:endParaRPr>
          </a:p>
        </p:txBody>
      </p:sp>
      <p:sp>
        <p:nvSpPr>
          <p:cNvPr id="3167" name="Google Shape;3167;p23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56</a:t>
            </a:r>
            <a:endParaRPr>
              <a:solidFill>
                <a:srgbClr val="666666"/>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1" name="Shape 3171"/>
        <p:cNvGrpSpPr/>
        <p:nvPr/>
      </p:nvGrpSpPr>
      <p:grpSpPr>
        <a:xfrm>
          <a:off x="0" y="0"/>
          <a:ext cx="0" cy="0"/>
          <a:chOff x="0" y="0"/>
          <a:chExt cx="0" cy="0"/>
        </a:xfrm>
      </p:grpSpPr>
      <p:sp>
        <p:nvSpPr>
          <p:cNvPr id="3172" name="Google Shape;3172;p231"/>
          <p:cNvSpPr txBox="1"/>
          <p:nvPr/>
        </p:nvSpPr>
        <p:spPr>
          <a:xfrm>
            <a:off x="588600" y="4828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selecting</a:t>
            </a:r>
            <a:r>
              <a:rPr lang="fr" sz="1800">
                <a:solidFill>
                  <a:srgbClr val="1A1A1A"/>
                </a:solidFill>
                <a:latin typeface="Lato"/>
                <a:ea typeface="Lato"/>
                <a:cs typeface="Lato"/>
                <a:sym typeface="Lato"/>
              </a:rPr>
              <a:t> the processes that will be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from the </a:t>
            </a:r>
            <a:r>
              <a:rPr b="1" lang="fr" sz="1800">
                <a:solidFill>
                  <a:srgbClr val="FF0000"/>
                </a:solidFill>
                <a:latin typeface="Lato"/>
                <a:ea typeface="Lato"/>
                <a:cs typeface="Lato"/>
                <a:sym typeface="Lato"/>
              </a:rPr>
              <a:t>pool</a:t>
            </a:r>
            <a:r>
              <a:rPr lang="fr" sz="1800">
                <a:solidFill>
                  <a:srgbClr val="1A1A1A"/>
                </a:solidFill>
                <a:latin typeface="Lato"/>
                <a:ea typeface="Lato"/>
                <a:cs typeface="Lato"/>
                <a:sym typeface="Lato"/>
              </a:rPr>
              <a:t> of available </a:t>
            </a:r>
            <a:r>
              <a:rPr b="1" lang="fr" sz="1800">
                <a:solidFill>
                  <a:srgbClr val="FF0000"/>
                </a:solidFill>
                <a:latin typeface="Lato"/>
                <a:ea typeface="Lato"/>
                <a:cs typeface="Lato"/>
                <a:sym typeface="Lato"/>
              </a:rPr>
              <a:t>processes</a:t>
            </a:r>
            <a:r>
              <a:rPr lang="fr" sz="1800">
                <a:solidFill>
                  <a:srgbClr val="1A1A1A"/>
                </a:solidFill>
                <a:latin typeface="Lato"/>
                <a:ea typeface="Lato"/>
                <a:cs typeface="Lato"/>
                <a:sym typeface="Lato"/>
              </a:rPr>
              <a:t>.</a:t>
            </a:r>
            <a:endParaRPr sz="1800">
              <a:solidFill>
                <a:schemeClr val="dk1"/>
              </a:solidFill>
            </a:endParaRPr>
          </a:p>
        </p:txBody>
      </p:sp>
      <p:sp>
        <p:nvSpPr>
          <p:cNvPr id="3173" name="Google Shape;3173;p231"/>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Selection</a:t>
            </a:r>
            <a:endParaRPr sz="2020"/>
          </a:p>
        </p:txBody>
      </p:sp>
      <p:sp>
        <p:nvSpPr>
          <p:cNvPr id="3174" name="Google Shape;3174;p23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p34"/>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a:t>
            </a:r>
            <a:r>
              <a:rPr lang="fr" sz="1800"/>
              <a:t>l</a:t>
            </a:r>
            <a:r>
              <a:rPr lang="fr" sz="1800"/>
              <a:t>ing processes </a:t>
            </a:r>
            <a:r>
              <a:rPr b="1" lang="fr" sz="1800">
                <a:solidFill>
                  <a:srgbClr val="FF0000"/>
                </a:solidFill>
              </a:rPr>
              <a:t>years before</a:t>
            </a:r>
            <a:r>
              <a:rPr lang="fr" sz="1800"/>
              <a:t>.</a:t>
            </a:r>
            <a:endParaRPr sz="1800"/>
          </a:p>
        </p:txBody>
      </p:sp>
      <p:sp>
        <p:nvSpPr>
          <p:cNvPr id="381" name="Google Shape;381;p34"/>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82" name="Google Shape;382;p3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8" name="Shape 3178"/>
        <p:cNvGrpSpPr/>
        <p:nvPr/>
      </p:nvGrpSpPr>
      <p:grpSpPr>
        <a:xfrm>
          <a:off x="0" y="0"/>
          <a:ext cx="0" cy="0"/>
          <a:chOff x="0" y="0"/>
          <a:chExt cx="0" cy="0"/>
        </a:xfrm>
      </p:grpSpPr>
      <p:sp>
        <p:nvSpPr>
          <p:cNvPr id="3179" name="Google Shape;3179;p232"/>
          <p:cNvSpPr txBox="1"/>
          <p:nvPr/>
        </p:nvSpPr>
        <p:spPr>
          <a:xfrm>
            <a:off x="588600" y="4828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selecting</a:t>
            </a:r>
            <a:r>
              <a:rPr lang="fr" sz="1800">
                <a:solidFill>
                  <a:srgbClr val="1A1A1A"/>
                </a:solidFill>
                <a:latin typeface="Lato"/>
                <a:ea typeface="Lato"/>
                <a:cs typeface="Lato"/>
                <a:sym typeface="Lato"/>
              </a:rPr>
              <a:t> the processes that will be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from the </a:t>
            </a:r>
            <a:r>
              <a:rPr b="1" lang="fr" sz="1800">
                <a:solidFill>
                  <a:srgbClr val="FF0000"/>
                </a:solidFill>
                <a:latin typeface="Lato"/>
                <a:ea typeface="Lato"/>
                <a:cs typeface="Lato"/>
                <a:sym typeface="Lato"/>
              </a:rPr>
              <a:t>pool</a:t>
            </a:r>
            <a:r>
              <a:rPr lang="fr" sz="1800">
                <a:solidFill>
                  <a:srgbClr val="1A1A1A"/>
                </a:solidFill>
                <a:latin typeface="Lato"/>
                <a:ea typeface="Lato"/>
                <a:cs typeface="Lato"/>
                <a:sym typeface="Lato"/>
              </a:rPr>
              <a:t> of available </a:t>
            </a:r>
            <a:r>
              <a:rPr b="1" lang="fr" sz="1800">
                <a:solidFill>
                  <a:srgbClr val="FF0000"/>
                </a:solidFill>
                <a:latin typeface="Lato"/>
                <a:ea typeface="Lato"/>
                <a:cs typeface="Lato"/>
                <a:sym typeface="Lato"/>
              </a:rPr>
              <a:t>processes</a:t>
            </a:r>
            <a:r>
              <a:rPr lang="fr" sz="1800">
                <a:solidFill>
                  <a:srgbClr val="1A1A1A"/>
                </a:solidFill>
                <a:latin typeface="Lato"/>
                <a:ea typeface="Lato"/>
                <a:cs typeface="Lato"/>
                <a:sym typeface="Lato"/>
              </a:rPr>
              <a:t>.</a:t>
            </a:r>
            <a:endParaRPr sz="1800">
              <a:solidFill>
                <a:schemeClr val="dk1"/>
              </a:solidFill>
            </a:endParaRPr>
          </a:p>
        </p:txBody>
      </p:sp>
      <p:sp>
        <p:nvSpPr>
          <p:cNvPr id="3180" name="Google Shape;3180;p232"/>
          <p:cNvSpPr/>
          <p:nvPr/>
        </p:nvSpPr>
        <p:spPr>
          <a:xfrm>
            <a:off x="1365550" y="1660125"/>
            <a:ext cx="1182000" cy="1341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Times New Roman"/>
                <a:ea typeface="Times New Roman"/>
                <a:cs typeface="Times New Roman"/>
                <a:sym typeface="Times New Roman"/>
              </a:rPr>
              <a:t>Pool of Processes (Bounded)</a:t>
            </a:r>
            <a:endParaRPr sz="1800">
              <a:latin typeface="Times New Roman"/>
              <a:ea typeface="Times New Roman"/>
              <a:cs typeface="Times New Roman"/>
              <a:sym typeface="Times New Roman"/>
            </a:endParaRPr>
          </a:p>
        </p:txBody>
      </p:sp>
      <p:sp>
        <p:nvSpPr>
          <p:cNvPr id="3181" name="Google Shape;3181;p232"/>
          <p:cNvSpPr/>
          <p:nvPr/>
        </p:nvSpPr>
        <p:spPr>
          <a:xfrm>
            <a:off x="3569400" y="1976475"/>
            <a:ext cx="1355700" cy="709200"/>
          </a:xfrm>
          <a:prstGeom prst="roundRect">
            <a:avLst>
              <a:gd fmla="val 16667" name="adj"/>
            </a:avLst>
          </a:prstGeom>
          <a:solidFill>
            <a:srgbClr val="FFF2CC"/>
          </a:solidFill>
          <a:ln cap="flat" cmpd="sng" w="1905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Times New Roman"/>
                <a:ea typeface="Times New Roman"/>
                <a:cs typeface="Times New Roman"/>
                <a:sym typeface="Times New Roman"/>
              </a:rPr>
              <a:t>Selector</a:t>
            </a:r>
            <a:endParaRPr sz="1800">
              <a:latin typeface="Times New Roman"/>
              <a:ea typeface="Times New Roman"/>
              <a:cs typeface="Times New Roman"/>
              <a:sym typeface="Times New Roman"/>
            </a:endParaRPr>
          </a:p>
        </p:txBody>
      </p:sp>
      <p:sp>
        <p:nvSpPr>
          <p:cNvPr id="3182" name="Google Shape;3182;p232"/>
          <p:cNvSpPr/>
          <p:nvPr/>
        </p:nvSpPr>
        <p:spPr>
          <a:xfrm>
            <a:off x="5585750" y="1263100"/>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1</a:t>
            </a:r>
            <a:endParaRPr/>
          </a:p>
        </p:txBody>
      </p:sp>
      <p:cxnSp>
        <p:nvCxnSpPr>
          <p:cNvPr id="3183" name="Google Shape;3183;p232"/>
          <p:cNvCxnSpPr>
            <a:stCxn id="3180" idx="4"/>
            <a:endCxn id="3181" idx="1"/>
          </p:cNvCxnSpPr>
          <p:nvPr/>
        </p:nvCxnSpPr>
        <p:spPr>
          <a:xfrm>
            <a:off x="2547550" y="2331075"/>
            <a:ext cx="1021800" cy="0"/>
          </a:xfrm>
          <a:prstGeom prst="straightConnector1">
            <a:avLst/>
          </a:prstGeom>
          <a:noFill/>
          <a:ln cap="flat" cmpd="sng" w="19050">
            <a:solidFill>
              <a:srgbClr val="000000"/>
            </a:solidFill>
            <a:prstDash val="solid"/>
            <a:round/>
            <a:headEnd len="med" w="med" type="none"/>
            <a:tailEnd len="med" w="med" type="triangle"/>
          </a:ln>
        </p:spPr>
      </p:cxnSp>
      <p:cxnSp>
        <p:nvCxnSpPr>
          <p:cNvPr id="3184" name="Google Shape;3184;p232"/>
          <p:cNvCxnSpPr>
            <a:stCxn id="3181" idx="3"/>
            <a:endCxn id="3182" idx="5"/>
          </p:cNvCxnSpPr>
          <p:nvPr/>
        </p:nvCxnSpPr>
        <p:spPr>
          <a:xfrm flipH="1" rot="10800000">
            <a:off x="4925100" y="1555275"/>
            <a:ext cx="733800" cy="775800"/>
          </a:xfrm>
          <a:prstGeom prst="straightConnector1">
            <a:avLst/>
          </a:prstGeom>
          <a:noFill/>
          <a:ln cap="flat" cmpd="sng" w="19050">
            <a:solidFill>
              <a:srgbClr val="000000"/>
            </a:solidFill>
            <a:prstDash val="solid"/>
            <a:round/>
            <a:headEnd len="med" w="med" type="none"/>
            <a:tailEnd len="med" w="med" type="triangle"/>
          </a:ln>
        </p:spPr>
      </p:cxnSp>
      <p:cxnSp>
        <p:nvCxnSpPr>
          <p:cNvPr id="3185" name="Google Shape;3185;p232"/>
          <p:cNvCxnSpPr>
            <a:stCxn id="3181" idx="3"/>
            <a:endCxn id="3186" idx="5"/>
          </p:cNvCxnSpPr>
          <p:nvPr/>
        </p:nvCxnSpPr>
        <p:spPr>
          <a:xfrm>
            <a:off x="4925100" y="2331075"/>
            <a:ext cx="1431600" cy="0"/>
          </a:xfrm>
          <a:prstGeom prst="straightConnector1">
            <a:avLst/>
          </a:prstGeom>
          <a:noFill/>
          <a:ln cap="flat" cmpd="sng" w="19050">
            <a:solidFill>
              <a:srgbClr val="000000"/>
            </a:solidFill>
            <a:prstDash val="solid"/>
            <a:round/>
            <a:headEnd len="med" w="med" type="none"/>
            <a:tailEnd len="med" w="med" type="triangle"/>
          </a:ln>
        </p:spPr>
      </p:cxnSp>
      <p:cxnSp>
        <p:nvCxnSpPr>
          <p:cNvPr id="3187" name="Google Shape;3187;p232"/>
          <p:cNvCxnSpPr>
            <a:stCxn id="3181" idx="3"/>
            <a:endCxn id="3188" idx="5"/>
          </p:cNvCxnSpPr>
          <p:nvPr/>
        </p:nvCxnSpPr>
        <p:spPr>
          <a:xfrm>
            <a:off x="4925100" y="2331075"/>
            <a:ext cx="733800" cy="775800"/>
          </a:xfrm>
          <a:prstGeom prst="straightConnector1">
            <a:avLst/>
          </a:prstGeom>
          <a:noFill/>
          <a:ln cap="flat" cmpd="sng" w="19050">
            <a:solidFill>
              <a:srgbClr val="000000"/>
            </a:solidFill>
            <a:prstDash val="solid"/>
            <a:round/>
            <a:headEnd len="med" w="med" type="none"/>
            <a:tailEnd len="med" w="med" type="triangle"/>
          </a:ln>
        </p:spPr>
      </p:cxnSp>
      <p:sp>
        <p:nvSpPr>
          <p:cNvPr id="3186" name="Google Shape;3186;p232"/>
          <p:cNvSpPr/>
          <p:nvPr/>
        </p:nvSpPr>
        <p:spPr>
          <a:xfrm>
            <a:off x="6283800" y="2039025"/>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6</a:t>
            </a:r>
            <a:endParaRPr/>
          </a:p>
        </p:txBody>
      </p:sp>
      <p:sp>
        <p:nvSpPr>
          <p:cNvPr id="3188" name="Google Shape;3188;p232"/>
          <p:cNvSpPr/>
          <p:nvPr/>
        </p:nvSpPr>
        <p:spPr>
          <a:xfrm>
            <a:off x="5585750" y="2814950"/>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19</a:t>
            </a:r>
            <a:endParaRPr/>
          </a:p>
        </p:txBody>
      </p:sp>
      <p:sp>
        <p:nvSpPr>
          <p:cNvPr id="3189" name="Google Shape;3189;p232"/>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Selection</a:t>
            </a:r>
            <a:endParaRPr sz="2020"/>
          </a:p>
        </p:txBody>
      </p:sp>
      <p:sp>
        <p:nvSpPr>
          <p:cNvPr id="3190" name="Google Shape;3190;p23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4" name="Shape 3194"/>
        <p:cNvGrpSpPr/>
        <p:nvPr/>
      </p:nvGrpSpPr>
      <p:grpSpPr>
        <a:xfrm>
          <a:off x="0" y="0"/>
          <a:ext cx="0" cy="0"/>
          <a:chOff x="0" y="0"/>
          <a:chExt cx="0" cy="0"/>
        </a:xfrm>
      </p:grpSpPr>
      <p:sp>
        <p:nvSpPr>
          <p:cNvPr id="3195" name="Google Shape;3195;p233"/>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1 – Selection</a:t>
            </a:r>
            <a:endParaRPr sz="2020"/>
          </a:p>
        </p:txBody>
      </p:sp>
      <p:sp>
        <p:nvSpPr>
          <p:cNvPr id="3196" name="Google Shape;3196;p233"/>
          <p:cNvSpPr txBox="1"/>
          <p:nvPr/>
        </p:nvSpPr>
        <p:spPr>
          <a:xfrm>
            <a:off x="588600" y="4828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selecting</a:t>
            </a:r>
            <a:r>
              <a:rPr lang="fr" sz="1800">
                <a:solidFill>
                  <a:srgbClr val="1A1A1A"/>
                </a:solidFill>
                <a:latin typeface="Lato"/>
                <a:ea typeface="Lato"/>
                <a:cs typeface="Lato"/>
                <a:sym typeface="Lato"/>
              </a:rPr>
              <a:t> the processes that will be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from the </a:t>
            </a:r>
            <a:r>
              <a:rPr b="1" lang="fr" sz="1800">
                <a:solidFill>
                  <a:srgbClr val="FF0000"/>
                </a:solidFill>
                <a:latin typeface="Lato"/>
                <a:ea typeface="Lato"/>
                <a:cs typeface="Lato"/>
                <a:sym typeface="Lato"/>
              </a:rPr>
              <a:t>pool</a:t>
            </a:r>
            <a:r>
              <a:rPr lang="fr" sz="1800">
                <a:solidFill>
                  <a:srgbClr val="1A1A1A"/>
                </a:solidFill>
                <a:latin typeface="Lato"/>
                <a:ea typeface="Lato"/>
                <a:cs typeface="Lato"/>
                <a:sym typeface="Lato"/>
              </a:rPr>
              <a:t> of available </a:t>
            </a:r>
            <a:r>
              <a:rPr b="1" lang="fr" sz="1800">
                <a:solidFill>
                  <a:srgbClr val="FF0000"/>
                </a:solidFill>
                <a:latin typeface="Lato"/>
                <a:ea typeface="Lato"/>
                <a:cs typeface="Lato"/>
                <a:sym typeface="Lato"/>
              </a:rPr>
              <a:t>processes</a:t>
            </a:r>
            <a:r>
              <a:rPr lang="fr" sz="1800">
                <a:solidFill>
                  <a:srgbClr val="1A1A1A"/>
                </a:solidFill>
                <a:latin typeface="Lato"/>
                <a:ea typeface="Lato"/>
                <a:cs typeface="Lato"/>
                <a:sym typeface="Lato"/>
              </a:rPr>
              <a:t>.</a:t>
            </a:r>
            <a:endParaRPr sz="1800">
              <a:solidFill>
                <a:schemeClr val="dk1"/>
              </a:solidFill>
            </a:endParaRPr>
          </a:p>
        </p:txBody>
      </p:sp>
      <p:sp>
        <p:nvSpPr>
          <p:cNvPr id="3197" name="Google Shape;3197;p233"/>
          <p:cNvSpPr/>
          <p:nvPr/>
        </p:nvSpPr>
        <p:spPr>
          <a:xfrm>
            <a:off x="1365550" y="1660125"/>
            <a:ext cx="1182000" cy="1341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Times New Roman"/>
                <a:ea typeface="Times New Roman"/>
                <a:cs typeface="Times New Roman"/>
                <a:sym typeface="Times New Roman"/>
              </a:rPr>
              <a:t>Pool of Processes (Bounded)</a:t>
            </a:r>
            <a:endParaRPr sz="1800">
              <a:latin typeface="Times New Roman"/>
              <a:ea typeface="Times New Roman"/>
              <a:cs typeface="Times New Roman"/>
              <a:sym typeface="Times New Roman"/>
            </a:endParaRPr>
          </a:p>
        </p:txBody>
      </p:sp>
      <p:sp>
        <p:nvSpPr>
          <p:cNvPr id="3198" name="Google Shape;3198;p233"/>
          <p:cNvSpPr/>
          <p:nvPr/>
        </p:nvSpPr>
        <p:spPr>
          <a:xfrm>
            <a:off x="3569400" y="1976475"/>
            <a:ext cx="1355700" cy="709200"/>
          </a:xfrm>
          <a:prstGeom prst="roundRect">
            <a:avLst>
              <a:gd fmla="val 16667" name="adj"/>
            </a:avLst>
          </a:prstGeom>
          <a:solidFill>
            <a:srgbClr val="FFF2CC"/>
          </a:solidFill>
          <a:ln cap="flat" cmpd="sng" w="1905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latin typeface="Times New Roman"/>
                <a:ea typeface="Times New Roman"/>
                <a:cs typeface="Times New Roman"/>
                <a:sym typeface="Times New Roman"/>
              </a:rPr>
              <a:t>Selector</a:t>
            </a:r>
            <a:endParaRPr sz="1800">
              <a:latin typeface="Times New Roman"/>
              <a:ea typeface="Times New Roman"/>
              <a:cs typeface="Times New Roman"/>
              <a:sym typeface="Times New Roman"/>
            </a:endParaRPr>
          </a:p>
        </p:txBody>
      </p:sp>
      <p:sp>
        <p:nvSpPr>
          <p:cNvPr id="3199" name="Google Shape;3199;p233"/>
          <p:cNvSpPr/>
          <p:nvPr/>
        </p:nvSpPr>
        <p:spPr>
          <a:xfrm>
            <a:off x="5585750" y="1263100"/>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1</a:t>
            </a:r>
            <a:endParaRPr/>
          </a:p>
        </p:txBody>
      </p:sp>
      <p:cxnSp>
        <p:nvCxnSpPr>
          <p:cNvPr id="3200" name="Google Shape;3200;p233"/>
          <p:cNvCxnSpPr>
            <a:stCxn id="3197" idx="4"/>
            <a:endCxn id="3198" idx="1"/>
          </p:cNvCxnSpPr>
          <p:nvPr/>
        </p:nvCxnSpPr>
        <p:spPr>
          <a:xfrm>
            <a:off x="2547550" y="2331075"/>
            <a:ext cx="1021800" cy="0"/>
          </a:xfrm>
          <a:prstGeom prst="straightConnector1">
            <a:avLst/>
          </a:prstGeom>
          <a:noFill/>
          <a:ln cap="flat" cmpd="sng" w="19050">
            <a:solidFill>
              <a:srgbClr val="000000"/>
            </a:solidFill>
            <a:prstDash val="solid"/>
            <a:round/>
            <a:headEnd len="med" w="med" type="none"/>
            <a:tailEnd len="med" w="med" type="triangle"/>
          </a:ln>
        </p:spPr>
      </p:cxnSp>
      <p:cxnSp>
        <p:nvCxnSpPr>
          <p:cNvPr id="3201" name="Google Shape;3201;p233"/>
          <p:cNvCxnSpPr>
            <a:stCxn id="3198" idx="3"/>
            <a:endCxn id="3199" idx="5"/>
          </p:cNvCxnSpPr>
          <p:nvPr/>
        </p:nvCxnSpPr>
        <p:spPr>
          <a:xfrm flipH="1" rot="10800000">
            <a:off x="4925100" y="1555275"/>
            <a:ext cx="733800" cy="775800"/>
          </a:xfrm>
          <a:prstGeom prst="straightConnector1">
            <a:avLst/>
          </a:prstGeom>
          <a:noFill/>
          <a:ln cap="flat" cmpd="sng" w="19050">
            <a:solidFill>
              <a:srgbClr val="000000"/>
            </a:solidFill>
            <a:prstDash val="solid"/>
            <a:round/>
            <a:headEnd len="med" w="med" type="none"/>
            <a:tailEnd len="med" w="med" type="triangle"/>
          </a:ln>
        </p:spPr>
      </p:cxnSp>
      <p:cxnSp>
        <p:nvCxnSpPr>
          <p:cNvPr id="3202" name="Google Shape;3202;p233"/>
          <p:cNvCxnSpPr>
            <a:stCxn id="3198" idx="3"/>
            <a:endCxn id="3203" idx="5"/>
          </p:cNvCxnSpPr>
          <p:nvPr/>
        </p:nvCxnSpPr>
        <p:spPr>
          <a:xfrm>
            <a:off x="4925100" y="2331075"/>
            <a:ext cx="1431600" cy="0"/>
          </a:xfrm>
          <a:prstGeom prst="straightConnector1">
            <a:avLst/>
          </a:prstGeom>
          <a:noFill/>
          <a:ln cap="flat" cmpd="sng" w="19050">
            <a:solidFill>
              <a:srgbClr val="000000"/>
            </a:solidFill>
            <a:prstDash val="solid"/>
            <a:round/>
            <a:headEnd len="med" w="med" type="none"/>
            <a:tailEnd len="med" w="med" type="triangle"/>
          </a:ln>
        </p:spPr>
      </p:cxnSp>
      <p:cxnSp>
        <p:nvCxnSpPr>
          <p:cNvPr id="3204" name="Google Shape;3204;p233"/>
          <p:cNvCxnSpPr>
            <a:stCxn id="3198" idx="3"/>
            <a:endCxn id="3205" idx="5"/>
          </p:cNvCxnSpPr>
          <p:nvPr/>
        </p:nvCxnSpPr>
        <p:spPr>
          <a:xfrm>
            <a:off x="4925100" y="2331075"/>
            <a:ext cx="733800" cy="775800"/>
          </a:xfrm>
          <a:prstGeom prst="straightConnector1">
            <a:avLst/>
          </a:prstGeom>
          <a:noFill/>
          <a:ln cap="flat" cmpd="sng" w="19050">
            <a:solidFill>
              <a:srgbClr val="000000"/>
            </a:solidFill>
            <a:prstDash val="solid"/>
            <a:round/>
            <a:headEnd len="med" w="med" type="none"/>
            <a:tailEnd len="med" w="med" type="triangle"/>
          </a:ln>
        </p:spPr>
      </p:cxnSp>
      <p:sp>
        <p:nvSpPr>
          <p:cNvPr id="3203" name="Google Shape;3203;p233"/>
          <p:cNvSpPr/>
          <p:nvPr/>
        </p:nvSpPr>
        <p:spPr>
          <a:xfrm>
            <a:off x="6283800" y="2039025"/>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6</a:t>
            </a:r>
            <a:endParaRPr/>
          </a:p>
        </p:txBody>
      </p:sp>
      <p:sp>
        <p:nvSpPr>
          <p:cNvPr id="3205" name="Google Shape;3205;p233"/>
          <p:cNvSpPr/>
          <p:nvPr/>
        </p:nvSpPr>
        <p:spPr>
          <a:xfrm>
            <a:off x="5585750" y="2814950"/>
            <a:ext cx="1605900" cy="584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latin typeface="Times New Roman"/>
                <a:ea typeface="Times New Roman"/>
                <a:cs typeface="Times New Roman"/>
                <a:sym typeface="Times New Roman"/>
              </a:rPr>
              <a:t>Process 19</a:t>
            </a:r>
            <a:endParaRPr/>
          </a:p>
        </p:txBody>
      </p:sp>
      <p:sp>
        <p:nvSpPr>
          <p:cNvPr id="3206" name="Google Shape;3206;p233"/>
          <p:cNvSpPr txBox="1"/>
          <p:nvPr/>
        </p:nvSpPr>
        <p:spPr>
          <a:xfrm>
            <a:off x="588600" y="36665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can be performed in </a:t>
            </a:r>
            <a:r>
              <a:rPr b="1" lang="fr" sz="1800">
                <a:solidFill>
                  <a:srgbClr val="FF0000"/>
                </a:solidFill>
                <a:latin typeface="Lato"/>
                <a:ea typeface="Lato"/>
                <a:cs typeface="Lato"/>
                <a:sym typeface="Lato"/>
              </a:rPr>
              <a:t>various ways</a:t>
            </a:r>
            <a:r>
              <a:rPr lang="fr" sz="1800">
                <a:solidFill>
                  <a:srgbClr val="1A1A1A"/>
                </a:solidFill>
                <a:latin typeface="Lato"/>
                <a:ea typeface="Lato"/>
                <a:cs typeface="Lato"/>
                <a:sym typeface="Lato"/>
              </a:rPr>
              <a:t>, but is usually at the </a:t>
            </a:r>
            <a:r>
              <a:rPr b="1" lang="fr" sz="1800">
                <a:solidFill>
                  <a:srgbClr val="FF0000"/>
                </a:solidFill>
                <a:latin typeface="Lato"/>
                <a:ea typeface="Lato"/>
                <a:cs typeface="Lato"/>
                <a:sym typeface="Lato"/>
              </a:rPr>
              <a:t>discretion of the used algorithm</a:t>
            </a:r>
            <a:r>
              <a:rPr lang="fr" sz="1800">
                <a:solidFill>
                  <a:srgbClr val="1A1A1A"/>
                </a:solidFill>
                <a:latin typeface="Lato"/>
                <a:ea typeface="Lato"/>
                <a:cs typeface="Lato"/>
                <a:sym typeface="Lato"/>
              </a:rPr>
              <a:t>, which is also the case in this approach.</a:t>
            </a:r>
            <a:endParaRPr sz="1800">
              <a:solidFill>
                <a:schemeClr val="dk1"/>
              </a:solidFill>
            </a:endParaRPr>
          </a:p>
        </p:txBody>
      </p:sp>
      <p:sp>
        <p:nvSpPr>
          <p:cNvPr id="3207" name="Google Shape;3207;p23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57</a:t>
            </a:r>
            <a:endParaRPr>
              <a:solidFill>
                <a:srgbClr val="666666"/>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1" name="Shape 3211"/>
        <p:cNvGrpSpPr/>
        <p:nvPr/>
      </p:nvGrpSpPr>
      <p:grpSpPr>
        <a:xfrm>
          <a:off x="0" y="0"/>
          <a:ext cx="0" cy="0"/>
          <a:chOff x="0" y="0"/>
          <a:chExt cx="0" cy="0"/>
        </a:xfrm>
      </p:grpSpPr>
      <p:sp>
        <p:nvSpPr>
          <p:cNvPr id="3212" name="Google Shape;3212;p234"/>
          <p:cNvSpPr txBox="1"/>
          <p:nvPr/>
        </p:nvSpPr>
        <p:spPr>
          <a:xfrm>
            <a:off x="588600" y="677475"/>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mutating</a:t>
            </a:r>
            <a:r>
              <a:rPr lang="fr" sz="1800">
                <a:solidFill>
                  <a:srgbClr val="1A1A1A"/>
                </a:solidFill>
                <a:latin typeface="Lato"/>
                <a:ea typeface="Lato"/>
                <a:cs typeface="Lato"/>
                <a:sym typeface="Lato"/>
              </a:rPr>
              <a:t> the selected processes.</a:t>
            </a:r>
            <a:endParaRPr sz="1800">
              <a:solidFill>
                <a:srgbClr val="1A1A1A"/>
              </a:solidFill>
              <a:latin typeface="Lato"/>
              <a:ea typeface="Lato"/>
              <a:cs typeface="Lato"/>
              <a:sym typeface="Lato"/>
            </a:endParaRPr>
          </a:p>
        </p:txBody>
      </p:sp>
      <p:sp>
        <p:nvSpPr>
          <p:cNvPr id="3213" name="Google Shape;3213;p234"/>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Mutation</a:t>
            </a:r>
            <a:endParaRPr sz="2020"/>
          </a:p>
        </p:txBody>
      </p:sp>
      <p:sp>
        <p:nvSpPr>
          <p:cNvPr id="3214" name="Google Shape;3214;p23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58</a:t>
            </a:r>
            <a:endParaRPr>
              <a:solidFill>
                <a:srgbClr val="666666"/>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8" name="Shape 3218"/>
        <p:cNvGrpSpPr/>
        <p:nvPr/>
      </p:nvGrpSpPr>
      <p:grpSpPr>
        <a:xfrm>
          <a:off x="0" y="0"/>
          <a:ext cx="0" cy="0"/>
          <a:chOff x="0" y="0"/>
          <a:chExt cx="0" cy="0"/>
        </a:xfrm>
      </p:grpSpPr>
      <p:sp>
        <p:nvSpPr>
          <p:cNvPr id="3219" name="Google Shape;3219;p235"/>
          <p:cNvSpPr txBox="1"/>
          <p:nvPr/>
        </p:nvSpPr>
        <p:spPr>
          <a:xfrm>
            <a:off x="588600" y="677475"/>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mutating</a:t>
            </a:r>
            <a:r>
              <a:rPr lang="fr" sz="1800">
                <a:solidFill>
                  <a:srgbClr val="1A1A1A"/>
                </a:solidFill>
                <a:latin typeface="Lato"/>
                <a:ea typeface="Lato"/>
                <a:cs typeface="Lato"/>
                <a:sym typeface="Lato"/>
              </a:rPr>
              <a:t> the selected processes.</a:t>
            </a:r>
            <a:endParaRPr sz="1800">
              <a:solidFill>
                <a:srgbClr val="1A1A1A"/>
              </a:solidFill>
              <a:latin typeface="Lato"/>
              <a:ea typeface="Lato"/>
              <a:cs typeface="Lato"/>
              <a:sym typeface="Lato"/>
            </a:endParaRPr>
          </a:p>
        </p:txBody>
      </p:sp>
      <p:sp>
        <p:nvSpPr>
          <p:cNvPr id="3220" name="Google Shape;3220;p235"/>
          <p:cNvSpPr txBox="1"/>
          <p:nvPr/>
        </p:nvSpPr>
        <p:spPr>
          <a:xfrm>
            <a:off x="588600" y="13547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approach, a </a:t>
            </a:r>
            <a:r>
              <a:rPr b="1" lang="fr" sz="1800">
                <a:solidFill>
                  <a:srgbClr val="FF0000"/>
                </a:solidFill>
                <a:latin typeface="Lato"/>
                <a:ea typeface="Lato"/>
                <a:cs typeface="Lato"/>
                <a:sym typeface="Lato"/>
              </a:rPr>
              <a:t>mutation</a:t>
            </a:r>
            <a:r>
              <a:rPr lang="fr" sz="1800">
                <a:solidFill>
                  <a:srgbClr val="1A1A1A"/>
                </a:solidFill>
                <a:latin typeface="Lato"/>
                <a:ea typeface="Lato"/>
                <a:cs typeface="Lato"/>
                <a:sym typeface="Lato"/>
              </a:rPr>
              <a:t> is a </a:t>
            </a:r>
            <a:r>
              <a:rPr b="1" lang="fr" sz="1800">
                <a:solidFill>
                  <a:srgbClr val="FF0000"/>
                </a:solidFill>
                <a:latin typeface="Lato"/>
                <a:ea typeface="Lato"/>
                <a:cs typeface="Lato"/>
                <a:sym typeface="Lato"/>
              </a:rPr>
              <a:t>refactoring operation</a:t>
            </a:r>
            <a:r>
              <a:rPr lang="fr" sz="1800">
                <a:solidFill>
                  <a:srgbClr val="1A1A1A"/>
                </a:solidFill>
                <a:latin typeface="Lato"/>
                <a:ea typeface="Lato"/>
                <a:cs typeface="Lato"/>
                <a:sym typeface="Lato"/>
              </a:rPr>
              <a:t> that changes the structure of the process by </a:t>
            </a:r>
            <a:r>
              <a:rPr b="1" lang="fr" sz="1800">
                <a:solidFill>
                  <a:srgbClr val="FF0000"/>
                </a:solidFill>
                <a:latin typeface="Lato"/>
                <a:ea typeface="Lato"/>
                <a:cs typeface="Lato"/>
                <a:sym typeface="Lato"/>
              </a:rPr>
              <a:t>moving one</a:t>
            </a:r>
            <a:r>
              <a:rPr lang="fr" sz="1800">
                <a:solidFill>
                  <a:srgbClr val="1A1A1A"/>
                </a:solidFill>
                <a:latin typeface="Lato"/>
                <a:ea typeface="Lato"/>
                <a:cs typeface="Lato"/>
                <a:sym typeface="Lato"/>
              </a:rPr>
              <a:t> of its </a:t>
            </a:r>
            <a:r>
              <a:rPr b="1" lang="fr" sz="1800">
                <a:solidFill>
                  <a:srgbClr val="FF0000"/>
                </a:solidFill>
                <a:latin typeface="Lato"/>
                <a:ea typeface="Lato"/>
                <a:cs typeface="Lato"/>
                <a:sym typeface="Lato"/>
              </a:rPr>
              <a:t>tasks</a:t>
            </a:r>
            <a:r>
              <a:rPr lang="fr" sz="1800">
                <a:solidFill>
                  <a:srgbClr val="1A1A1A"/>
                </a:solidFill>
                <a:latin typeface="Lato"/>
                <a:ea typeface="Lato"/>
                <a:cs typeface="Lato"/>
                <a:sym typeface="Lato"/>
              </a:rPr>
              <a:t> from one place to another.</a:t>
            </a:r>
            <a:endParaRPr sz="1800">
              <a:solidFill>
                <a:srgbClr val="1A1A1A"/>
              </a:solidFill>
              <a:latin typeface="Lato"/>
              <a:ea typeface="Lato"/>
              <a:cs typeface="Lato"/>
              <a:sym typeface="Lato"/>
            </a:endParaRPr>
          </a:p>
        </p:txBody>
      </p:sp>
      <p:sp>
        <p:nvSpPr>
          <p:cNvPr id="3221" name="Google Shape;3221;p235"/>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Mutation</a:t>
            </a:r>
            <a:endParaRPr sz="2020"/>
          </a:p>
        </p:txBody>
      </p:sp>
      <p:sp>
        <p:nvSpPr>
          <p:cNvPr id="3222" name="Google Shape;3222;p23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58</a:t>
            </a:r>
            <a:endParaRPr>
              <a:solidFill>
                <a:srgbClr val="666666"/>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6" name="Shape 3226"/>
        <p:cNvGrpSpPr/>
        <p:nvPr/>
      </p:nvGrpSpPr>
      <p:grpSpPr>
        <a:xfrm>
          <a:off x="0" y="0"/>
          <a:ext cx="0" cy="0"/>
          <a:chOff x="0" y="0"/>
          <a:chExt cx="0" cy="0"/>
        </a:xfrm>
      </p:grpSpPr>
      <p:sp>
        <p:nvSpPr>
          <p:cNvPr id="3227" name="Google Shape;3227;p236"/>
          <p:cNvSpPr txBox="1"/>
          <p:nvPr/>
        </p:nvSpPr>
        <p:spPr>
          <a:xfrm>
            <a:off x="588600" y="677475"/>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mutating</a:t>
            </a:r>
            <a:r>
              <a:rPr lang="fr" sz="1800">
                <a:solidFill>
                  <a:srgbClr val="1A1A1A"/>
                </a:solidFill>
                <a:latin typeface="Lato"/>
                <a:ea typeface="Lato"/>
                <a:cs typeface="Lato"/>
                <a:sym typeface="Lato"/>
              </a:rPr>
              <a:t> the selected processes.</a:t>
            </a:r>
            <a:endParaRPr sz="1800">
              <a:solidFill>
                <a:srgbClr val="1A1A1A"/>
              </a:solidFill>
              <a:latin typeface="Lato"/>
              <a:ea typeface="Lato"/>
              <a:cs typeface="Lato"/>
              <a:sym typeface="Lato"/>
            </a:endParaRPr>
          </a:p>
        </p:txBody>
      </p:sp>
      <p:sp>
        <p:nvSpPr>
          <p:cNvPr id="3228" name="Google Shape;3228;p236"/>
          <p:cNvSpPr txBox="1"/>
          <p:nvPr/>
        </p:nvSpPr>
        <p:spPr>
          <a:xfrm>
            <a:off x="588600" y="13547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approach, a </a:t>
            </a:r>
            <a:r>
              <a:rPr b="1" lang="fr" sz="1800">
                <a:solidFill>
                  <a:srgbClr val="FF0000"/>
                </a:solidFill>
                <a:latin typeface="Lato"/>
                <a:ea typeface="Lato"/>
                <a:cs typeface="Lato"/>
                <a:sym typeface="Lato"/>
              </a:rPr>
              <a:t>mutation</a:t>
            </a:r>
            <a:r>
              <a:rPr lang="fr" sz="1800">
                <a:solidFill>
                  <a:srgbClr val="1A1A1A"/>
                </a:solidFill>
                <a:latin typeface="Lato"/>
                <a:ea typeface="Lato"/>
                <a:cs typeface="Lato"/>
                <a:sym typeface="Lato"/>
              </a:rPr>
              <a:t> is a </a:t>
            </a:r>
            <a:r>
              <a:rPr b="1" lang="fr" sz="1800">
                <a:solidFill>
                  <a:srgbClr val="FF0000"/>
                </a:solidFill>
                <a:latin typeface="Lato"/>
                <a:ea typeface="Lato"/>
                <a:cs typeface="Lato"/>
                <a:sym typeface="Lato"/>
              </a:rPr>
              <a:t>refactoring operation</a:t>
            </a:r>
            <a:r>
              <a:rPr lang="fr" sz="1800">
                <a:solidFill>
                  <a:srgbClr val="1A1A1A"/>
                </a:solidFill>
                <a:latin typeface="Lato"/>
                <a:ea typeface="Lato"/>
                <a:cs typeface="Lato"/>
                <a:sym typeface="Lato"/>
              </a:rPr>
              <a:t> that changes the structure of the process by </a:t>
            </a:r>
            <a:r>
              <a:rPr b="1" lang="fr" sz="1800">
                <a:solidFill>
                  <a:srgbClr val="FF0000"/>
                </a:solidFill>
                <a:latin typeface="Lato"/>
                <a:ea typeface="Lato"/>
                <a:cs typeface="Lato"/>
                <a:sym typeface="Lato"/>
              </a:rPr>
              <a:t>moving one</a:t>
            </a:r>
            <a:r>
              <a:rPr lang="fr" sz="1800">
                <a:solidFill>
                  <a:srgbClr val="1A1A1A"/>
                </a:solidFill>
                <a:latin typeface="Lato"/>
                <a:ea typeface="Lato"/>
                <a:cs typeface="Lato"/>
                <a:sym typeface="Lato"/>
              </a:rPr>
              <a:t> of its </a:t>
            </a:r>
            <a:r>
              <a:rPr b="1" lang="fr" sz="1800">
                <a:solidFill>
                  <a:srgbClr val="FF0000"/>
                </a:solidFill>
                <a:latin typeface="Lato"/>
                <a:ea typeface="Lato"/>
                <a:cs typeface="Lato"/>
                <a:sym typeface="Lato"/>
              </a:rPr>
              <a:t>tasks</a:t>
            </a:r>
            <a:r>
              <a:rPr lang="fr" sz="1800">
                <a:solidFill>
                  <a:srgbClr val="1A1A1A"/>
                </a:solidFill>
                <a:latin typeface="Lato"/>
                <a:ea typeface="Lato"/>
                <a:cs typeface="Lato"/>
                <a:sym typeface="Lato"/>
              </a:rPr>
              <a:t> from one place to another.</a:t>
            </a:r>
            <a:endParaRPr sz="1800">
              <a:solidFill>
                <a:srgbClr val="1A1A1A"/>
              </a:solidFill>
              <a:latin typeface="Lato"/>
              <a:ea typeface="Lato"/>
              <a:cs typeface="Lato"/>
              <a:sym typeface="Lato"/>
            </a:endParaRPr>
          </a:p>
        </p:txBody>
      </p:sp>
      <p:sp>
        <p:nvSpPr>
          <p:cNvPr id="3229" name="Google Shape;3229;p236"/>
          <p:cNvSpPr txBox="1"/>
          <p:nvPr/>
        </p:nvSpPr>
        <p:spPr>
          <a:xfrm>
            <a:off x="588600" y="231577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operation is </a:t>
            </a:r>
            <a:r>
              <a:rPr b="1" lang="fr" sz="1800">
                <a:solidFill>
                  <a:srgbClr val="FF0000"/>
                </a:solidFill>
                <a:latin typeface="Lato"/>
                <a:ea typeface="Lato"/>
                <a:cs typeface="Lato"/>
                <a:sym typeface="Lato"/>
              </a:rPr>
              <a:t>sensitive</a:t>
            </a:r>
            <a:r>
              <a:rPr lang="fr" sz="1800">
                <a:solidFill>
                  <a:srgbClr val="1A1A1A"/>
                </a:solidFill>
                <a:latin typeface="Lato"/>
                <a:ea typeface="Lato"/>
                <a:cs typeface="Lato"/>
                <a:sym typeface="Lato"/>
              </a:rPr>
              <a:t>, as it must </a:t>
            </a:r>
            <a:r>
              <a:rPr b="1" lang="fr" sz="1800">
                <a:solidFill>
                  <a:srgbClr val="FF0000"/>
                </a:solidFill>
                <a:latin typeface="Lato"/>
                <a:ea typeface="Lato"/>
                <a:cs typeface="Lato"/>
                <a:sym typeface="Lato"/>
              </a:rPr>
              <a:t>provide guarantees</a:t>
            </a:r>
            <a:r>
              <a:rPr lang="fr" sz="1800">
                <a:solidFill>
                  <a:srgbClr val="1A1A1A"/>
                </a:solidFill>
                <a:latin typeface="Lato"/>
                <a:ea typeface="Lato"/>
                <a:cs typeface="Lato"/>
                <a:sym typeface="Lato"/>
              </a:rPr>
              <a:t> regarding the preservation of the </a:t>
            </a:r>
            <a:r>
              <a:rPr b="1" lang="fr" sz="1800">
                <a:solidFill>
                  <a:srgbClr val="FF0000"/>
                </a:solidFill>
                <a:latin typeface="Lato"/>
                <a:ea typeface="Lato"/>
                <a:cs typeface="Lato"/>
                <a:sym typeface="Lato"/>
              </a:rPr>
              <a:t>meaning of the process</a:t>
            </a:r>
            <a:r>
              <a:rPr lang="fr" sz="1800">
                <a:solidFill>
                  <a:srgbClr val="1A1A1A"/>
                </a:solidFill>
                <a:latin typeface="Lato"/>
                <a:ea typeface="Lato"/>
                <a:cs typeface="Lato"/>
                <a:sym typeface="Lato"/>
              </a:rPr>
              <a:t>, and of its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230" name="Google Shape;3230;p236"/>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Mutation</a:t>
            </a:r>
            <a:endParaRPr sz="2020"/>
          </a:p>
        </p:txBody>
      </p:sp>
      <p:sp>
        <p:nvSpPr>
          <p:cNvPr id="3231" name="Google Shape;3231;p23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58</a:t>
            </a:r>
            <a:endParaRPr>
              <a:solidFill>
                <a:srgbClr val="666666"/>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5" name="Shape 3235"/>
        <p:cNvGrpSpPr/>
        <p:nvPr/>
      </p:nvGrpSpPr>
      <p:grpSpPr>
        <a:xfrm>
          <a:off x="0" y="0"/>
          <a:ext cx="0" cy="0"/>
          <a:chOff x="0" y="0"/>
          <a:chExt cx="0" cy="0"/>
        </a:xfrm>
      </p:grpSpPr>
      <p:sp>
        <p:nvSpPr>
          <p:cNvPr id="3236" name="Google Shape;3236;p237"/>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Mutation</a:t>
            </a:r>
            <a:endParaRPr sz="2020"/>
          </a:p>
        </p:txBody>
      </p:sp>
      <p:sp>
        <p:nvSpPr>
          <p:cNvPr id="3237" name="Google Shape;3237;p237"/>
          <p:cNvSpPr txBox="1"/>
          <p:nvPr/>
        </p:nvSpPr>
        <p:spPr>
          <a:xfrm>
            <a:off x="588600" y="677475"/>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step consists in </a:t>
            </a:r>
            <a:r>
              <a:rPr b="1" lang="fr" sz="1800">
                <a:solidFill>
                  <a:srgbClr val="FF0000"/>
                </a:solidFill>
                <a:latin typeface="Lato"/>
                <a:ea typeface="Lato"/>
                <a:cs typeface="Lato"/>
                <a:sym typeface="Lato"/>
              </a:rPr>
              <a:t>mutating</a:t>
            </a:r>
            <a:r>
              <a:rPr lang="fr" sz="1800">
                <a:solidFill>
                  <a:srgbClr val="1A1A1A"/>
                </a:solidFill>
                <a:latin typeface="Lato"/>
                <a:ea typeface="Lato"/>
                <a:cs typeface="Lato"/>
                <a:sym typeface="Lato"/>
              </a:rPr>
              <a:t> the selected processes.</a:t>
            </a:r>
            <a:endParaRPr sz="1800">
              <a:solidFill>
                <a:srgbClr val="1A1A1A"/>
              </a:solidFill>
              <a:latin typeface="Lato"/>
              <a:ea typeface="Lato"/>
              <a:cs typeface="Lato"/>
              <a:sym typeface="Lato"/>
            </a:endParaRPr>
          </a:p>
        </p:txBody>
      </p:sp>
      <p:sp>
        <p:nvSpPr>
          <p:cNvPr id="3238" name="Google Shape;3238;p237"/>
          <p:cNvSpPr txBox="1"/>
          <p:nvPr/>
        </p:nvSpPr>
        <p:spPr>
          <a:xfrm>
            <a:off x="588600" y="13547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approach, a </a:t>
            </a:r>
            <a:r>
              <a:rPr b="1" lang="fr" sz="1800">
                <a:solidFill>
                  <a:srgbClr val="FF0000"/>
                </a:solidFill>
                <a:latin typeface="Lato"/>
                <a:ea typeface="Lato"/>
                <a:cs typeface="Lato"/>
                <a:sym typeface="Lato"/>
              </a:rPr>
              <a:t>mutation</a:t>
            </a:r>
            <a:r>
              <a:rPr lang="fr" sz="1800">
                <a:solidFill>
                  <a:srgbClr val="1A1A1A"/>
                </a:solidFill>
                <a:latin typeface="Lato"/>
                <a:ea typeface="Lato"/>
                <a:cs typeface="Lato"/>
                <a:sym typeface="Lato"/>
              </a:rPr>
              <a:t> is a </a:t>
            </a:r>
            <a:r>
              <a:rPr b="1" lang="fr" sz="1800">
                <a:solidFill>
                  <a:srgbClr val="FF0000"/>
                </a:solidFill>
                <a:latin typeface="Lato"/>
                <a:ea typeface="Lato"/>
                <a:cs typeface="Lato"/>
                <a:sym typeface="Lato"/>
              </a:rPr>
              <a:t>refactoring operation</a:t>
            </a:r>
            <a:r>
              <a:rPr lang="fr" sz="1800">
                <a:solidFill>
                  <a:srgbClr val="1A1A1A"/>
                </a:solidFill>
                <a:latin typeface="Lato"/>
                <a:ea typeface="Lato"/>
                <a:cs typeface="Lato"/>
                <a:sym typeface="Lato"/>
              </a:rPr>
              <a:t> that changes the structure of the process by </a:t>
            </a:r>
            <a:r>
              <a:rPr b="1" lang="fr" sz="1800">
                <a:solidFill>
                  <a:srgbClr val="FF0000"/>
                </a:solidFill>
                <a:latin typeface="Lato"/>
                <a:ea typeface="Lato"/>
                <a:cs typeface="Lato"/>
                <a:sym typeface="Lato"/>
              </a:rPr>
              <a:t>moving one</a:t>
            </a:r>
            <a:r>
              <a:rPr lang="fr" sz="1800">
                <a:solidFill>
                  <a:srgbClr val="1A1A1A"/>
                </a:solidFill>
                <a:latin typeface="Lato"/>
                <a:ea typeface="Lato"/>
                <a:cs typeface="Lato"/>
                <a:sym typeface="Lato"/>
              </a:rPr>
              <a:t> of its </a:t>
            </a:r>
            <a:r>
              <a:rPr b="1" lang="fr" sz="1800">
                <a:solidFill>
                  <a:srgbClr val="FF0000"/>
                </a:solidFill>
                <a:latin typeface="Lato"/>
                <a:ea typeface="Lato"/>
                <a:cs typeface="Lato"/>
                <a:sym typeface="Lato"/>
              </a:rPr>
              <a:t>tasks</a:t>
            </a:r>
            <a:r>
              <a:rPr lang="fr" sz="1800">
                <a:solidFill>
                  <a:srgbClr val="1A1A1A"/>
                </a:solidFill>
                <a:latin typeface="Lato"/>
                <a:ea typeface="Lato"/>
                <a:cs typeface="Lato"/>
                <a:sym typeface="Lato"/>
              </a:rPr>
              <a:t> from one place to another.</a:t>
            </a:r>
            <a:endParaRPr sz="1800">
              <a:solidFill>
                <a:srgbClr val="1A1A1A"/>
              </a:solidFill>
              <a:latin typeface="Lato"/>
              <a:ea typeface="Lato"/>
              <a:cs typeface="Lato"/>
              <a:sym typeface="Lato"/>
            </a:endParaRPr>
          </a:p>
        </p:txBody>
      </p:sp>
      <p:sp>
        <p:nvSpPr>
          <p:cNvPr id="3239" name="Google Shape;3239;p237"/>
          <p:cNvSpPr txBox="1"/>
          <p:nvPr/>
        </p:nvSpPr>
        <p:spPr>
          <a:xfrm>
            <a:off x="588600" y="231577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operation is </a:t>
            </a:r>
            <a:r>
              <a:rPr b="1" lang="fr" sz="1800">
                <a:solidFill>
                  <a:srgbClr val="FF0000"/>
                </a:solidFill>
                <a:latin typeface="Lato"/>
                <a:ea typeface="Lato"/>
                <a:cs typeface="Lato"/>
                <a:sym typeface="Lato"/>
              </a:rPr>
              <a:t>sensitive</a:t>
            </a:r>
            <a:r>
              <a:rPr lang="fr" sz="1800">
                <a:solidFill>
                  <a:srgbClr val="1A1A1A"/>
                </a:solidFill>
                <a:latin typeface="Lato"/>
                <a:ea typeface="Lato"/>
                <a:cs typeface="Lato"/>
                <a:sym typeface="Lato"/>
              </a:rPr>
              <a:t>, as it must </a:t>
            </a:r>
            <a:r>
              <a:rPr b="1" lang="fr" sz="1800">
                <a:solidFill>
                  <a:srgbClr val="FF0000"/>
                </a:solidFill>
                <a:latin typeface="Lato"/>
                <a:ea typeface="Lato"/>
                <a:cs typeface="Lato"/>
                <a:sym typeface="Lato"/>
              </a:rPr>
              <a:t>provide guarantees</a:t>
            </a:r>
            <a:r>
              <a:rPr lang="fr" sz="1800">
                <a:solidFill>
                  <a:srgbClr val="1A1A1A"/>
                </a:solidFill>
                <a:latin typeface="Lato"/>
                <a:ea typeface="Lato"/>
                <a:cs typeface="Lato"/>
                <a:sym typeface="Lato"/>
              </a:rPr>
              <a:t> regarding the preservation of the </a:t>
            </a:r>
            <a:r>
              <a:rPr b="1" lang="fr" sz="1800">
                <a:solidFill>
                  <a:srgbClr val="FF0000"/>
                </a:solidFill>
                <a:latin typeface="Lato"/>
                <a:ea typeface="Lato"/>
                <a:cs typeface="Lato"/>
                <a:sym typeface="Lato"/>
              </a:rPr>
              <a:t>meaning of the process</a:t>
            </a:r>
            <a:r>
              <a:rPr lang="fr" sz="1800">
                <a:solidFill>
                  <a:srgbClr val="1A1A1A"/>
                </a:solidFill>
                <a:latin typeface="Lato"/>
                <a:ea typeface="Lato"/>
                <a:cs typeface="Lato"/>
                <a:sym typeface="Lato"/>
              </a:rPr>
              <a:t>, and of its </a:t>
            </a:r>
            <a:r>
              <a:rPr b="1" lang="fr" sz="1800">
                <a:solidFill>
                  <a:srgbClr val="FF0000"/>
                </a:solidFill>
                <a:latin typeface="Lato"/>
                <a:ea typeface="Lato"/>
                <a:cs typeface="Lato"/>
                <a:sym typeface="Lato"/>
              </a:rPr>
              <a:t>structural semantics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240" name="Google Shape;3240;p237"/>
          <p:cNvSpPr txBox="1"/>
          <p:nvPr/>
        </p:nvSpPr>
        <p:spPr>
          <a:xfrm>
            <a:off x="588600" y="32816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Such </a:t>
            </a:r>
            <a:r>
              <a:rPr b="1" lang="fr" sz="1800">
                <a:solidFill>
                  <a:srgbClr val="FF0000"/>
                </a:solidFill>
                <a:latin typeface="Lato"/>
                <a:ea typeface="Lato"/>
                <a:cs typeface="Lato"/>
                <a:sym typeface="Lato"/>
              </a:rPr>
              <a:t>guarantees</a:t>
            </a:r>
            <a:r>
              <a:rPr lang="fr" sz="1800">
                <a:solidFill>
                  <a:srgbClr val="1A1A1A"/>
                </a:solidFill>
                <a:latin typeface="Lato"/>
                <a:ea typeface="Lato"/>
                <a:cs typeface="Lato"/>
                <a:sym typeface="Lato"/>
              </a:rPr>
              <a:t> are </a:t>
            </a:r>
            <a:r>
              <a:rPr b="1" lang="fr" sz="1800">
                <a:solidFill>
                  <a:srgbClr val="FF0000"/>
                </a:solidFill>
                <a:latin typeface="Lato"/>
                <a:ea typeface="Lato"/>
                <a:cs typeface="Lato"/>
                <a:sym typeface="Lato"/>
              </a:rPr>
              <a:t>obtained</a:t>
            </a:r>
            <a:r>
              <a:rPr lang="fr" sz="1800">
                <a:solidFill>
                  <a:srgbClr val="1A1A1A"/>
                </a:solidFill>
                <a:latin typeface="Lato"/>
                <a:ea typeface="Lato"/>
                <a:cs typeface="Lato"/>
                <a:sym typeface="Lato"/>
              </a:rPr>
              <a:t> with the help of two mechanisms: </a:t>
            </a:r>
            <a:r>
              <a:rPr b="1" lang="fr" sz="1800">
                <a:solidFill>
                  <a:srgbClr val="FF0000"/>
                </a:solidFill>
                <a:latin typeface="Lato"/>
                <a:ea typeface="Lato"/>
                <a:cs typeface="Lato"/>
                <a:sym typeface="Lato"/>
              </a:rPr>
              <a:t>user-defined task dependencies</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refactoring patterns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241" name="Google Shape;3241;p23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58</a:t>
            </a:r>
            <a:endParaRPr>
              <a:solidFill>
                <a:srgbClr val="666666"/>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5" name="Shape 3245"/>
        <p:cNvGrpSpPr/>
        <p:nvPr/>
      </p:nvGrpSpPr>
      <p:grpSpPr>
        <a:xfrm>
          <a:off x="0" y="0"/>
          <a:ext cx="0" cy="0"/>
          <a:chOff x="0" y="0"/>
          <a:chExt cx="0" cy="0"/>
        </a:xfrm>
      </p:grpSpPr>
      <p:sp>
        <p:nvSpPr>
          <p:cNvPr id="3246" name="Google Shape;3246;p238"/>
          <p:cNvSpPr txBox="1"/>
          <p:nvPr/>
        </p:nvSpPr>
        <p:spPr>
          <a:xfrm>
            <a:off x="588600" y="34980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dependency</a:t>
            </a:r>
            <a:r>
              <a:rPr lang="fr" sz="1800">
                <a:solidFill>
                  <a:srgbClr val="1A1A1A"/>
                </a:solidFill>
                <a:latin typeface="Lato"/>
                <a:ea typeface="Lato"/>
                <a:cs typeface="Lato"/>
                <a:sym typeface="Lato"/>
              </a:rPr>
              <a:t> between two tasks is a </a:t>
            </a:r>
            <a:r>
              <a:rPr b="1" lang="fr" sz="1800">
                <a:solidFill>
                  <a:srgbClr val="FF0000"/>
                </a:solidFill>
                <a:latin typeface="Lato"/>
                <a:ea typeface="Lato"/>
                <a:cs typeface="Lato"/>
                <a:sym typeface="Lato"/>
              </a:rPr>
              <a:t>relationship</a:t>
            </a:r>
            <a:r>
              <a:rPr lang="fr" sz="1800">
                <a:solidFill>
                  <a:srgbClr val="1A1A1A"/>
                </a:solidFill>
                <a:latin typeface="Lato"/>
                <a:ea typeface="Lato"/>
                <a:cs typeface="Lato"/>
                <a:sym typeface="Lato"/>
              </a:rPr>
              <a:t> indicating the (immutable) </a:t>
            </a:r>
            <a:r>
              <a:rPr b="1" lang="fr" sz="1800">
                <a:solidFill>
                  <a:srgbClr val="FF0000"/>
                </a:solidFill>
                <a:latin typeface="Lato"/>
                <a:ea typeface="Lato"/>
                <a:cs typeface="Lato"/>
                <a:sym typeface="Lato"/>
              </a:rPr>
              <a:t>order</a:t>
            </a:r>
            <a:r>
              <a:rPr lang="fr" sz="1800">
                <a:solidFill>
                  <a:srgbClr val="1A1A1A"/>
                </a:solidFill>
                <a:latin typeface="Lato"/>
                <a:ea typeface="Lato"/>
                <a:cs typeface="Lato"/>
                <a:sym typeface="Lato"/>
              </a:rPr>
              <a:t> in which two tasks of the process must be </a:t>
            </a:r>
            <a:r>
              <a:rPr b="1" lang="fr" sz="1800">
                <a:solidFill>
                  <a:srgbClr val="FF0000"/>
                </a:solidFill>
                <a:latin typeface="Lato"/>
                <a:ea typeface="Lato"/>
                <a:cs typeface="Lato"/>
                <a:sym typeface="Lato"/>
              </a:rPr>
              <a:t>executed</a:t>
            </a:r>
            <a:r>
              <a:rPr lang="fr" sz="1800">
                <a:solidFill>
                  <a:srgbClr val="1A1A1A"/>
                </a:solidFill>
                <a:latin typeface="Lato"/>
                <a:ea typeface="Lato"/>
                <a:cs typeface="Lato"/>
                <a:sym typeface="Lato"/>
              </a:rPr>
              <a:t> to preserve its meaning.</a:t>
            </a:r>
            <a:endParaRPr sz="1800">
              <a:solidFill>
                <a:srgbClr val="1A1A1A"/>
              </a:solidFill>
              <a:latin typeface="Lato"/>
              <a:ea typeface="Lato"/>
              <a:cs typeface="Lato"/>
              <a:sym typeface="Lato"/>
            </a:endParaRPr>
          </a:p>
        </p:txBody>
      </p:sp>
      <p:sp>
        <p:nvSpPr>
          <p:cNvPr id="3247" name="Google Shape;3247;p238"/>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Task Dependencies</a:t>
            </a:r>
            <a:endParaRPr sz="2020"/>
          </a:p>
        </p:txBody>
      </p:sp>
      <p:sp>
        <p:nvSpPr>
          <p:cNvPr id="3248" name="Google Shape;3248;p23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59</a:t>
            </a:r>
            <a:endParaRPr>
              <a:solidFill>
                <a:srgbClr val="666666"/>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2" name="Shape 3252"/>
        <p:cNvGrpSpPr/>
        <p:nvPr/>
      </p:nvGrpSpPr>
      <p:grpSpPr>
        <a:xfrm>
          <a:off x="0" y="0"/>
          <a:ext cx="0" cy="0"/>
          <a:chOff x="0" y="0"/>
          <a:chExt cx="0" cy="0"/>
        </a:xfrm>
      </p:grpSpPr>
      <p:pic>
        <p:nvPicPr>
          <p:cNvPr id="3253" name="Google Shape;3253;p239" title="running_example_qrs.png"/>
          <p:cNvPicPr preferRelativeResize="0"/>
          <p:nvPr/>
        </p:nvPicPr>
        <p:blipFill>
          <a:blip r:embed="rId4">
            <a:alphaModFix/>
          </a:blip>
          <a:stretch>
            <a:fillRect/>
          </a:stretch>
        </p:blipFill>
        <p:spPr>
          <a:xfrm>
            <a:off x="507950" y="1383575"/>
            <a:ext cx="6193148" cy="3120625"/>
          </a:xfrm>
          <a:prstGeom prst="rect">
            <a:avLst/>
          </a:prstGeom>
          <a:noFill/>
          <a:ln>
            <a:noFill/>
          </a:ln>
        </p:spPr>
      </p:pic>
      <p:sp>
        <p:nvSpPr>
          <p:cNvPr id="3254" name="Google Shape;3254;p239"/>
          <p:cNvSpPr txBox="1"/>
          <p:nvPr/>
        </p:nvSpPr>
        <p:spPr>
          <a:xfrm>
            <a:off x="588600" y="34980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dependency</a:t>
            </a:r>
            <a:r>
              <a:rPr lang="fr" sz="1800">
                <a:solidFill>
                  <a:srgbClr val="1A1A1A"/>
                </a:solidFill>
                <a:latin typeface="Lato"/>
                <a:ea typeface="Lato"/>
                <a:cs typeface="Lato"/>
                <a:sym typeface="Lato"/>
              </a:rPr>
              <a:t> between two tasks is a </a:t>
            </a:r>
            <a:r>
              <a:rPr b="1" lang="fr" sz="1800">
                <a:solidFill>
                  <a:srgbClr val="FF0000"/>
                </a:solidFill>
                <a:latin typeface="Lato"/>
                <a:ea typeface="Lato"/>
                <a:cs typeface="Lato"/>
                <a:sym typeface="Lato"/>
              </a:rPr>
              <a:t>relationship</a:t>
            </a:r>
            <a:r>
              <a:rPr lang="fr" sz="1800">
                <a:solidFill>
                  <a:srgbClr val="1A1A1A"/>
                </a:solidFill>
                <a:latin typeface="Lato"/>
                <a:ea typeface="Lato"/>
                <a:cs typeface="Lato"/>
                <a:sym typeface="Lato"/>
              </a:rPr>
              <a:t> indicating the (immutable) </a:t>
            </a:r>
            <a:r>
              <a:rPr b="1" lang="fr" sz="1800">
                <a:solidFill>
                  <a:srgbClr val="FF0000"/>
                </a:solidFill>
                <a:latin typeface="Lato"/>
                <a:ea typeface="Lato"/>
                <a:cs typeface="Lato"/>
                <a:sym typeface="Lato"/>
              </a:rPr>
              <a:t>order</a:t>
            </a:r>
            <a:r>
              <a:rPr lang="fr" sz="1800">
                <a:solidFill>
                  <a:srgbClr val="1A1A1A"/>
                </a:solidFill>
                <a:latin typeface="Lato"/>
                <a:ea typeface="Lato"/>
                <a:cs typeface="Lato"/>
                <a:sym typeface="Lato"/>
              </a:rPr>
              <a:t> in which two tasks of the process must be </a:t>
            </a:r>
            <a:r>
              <a:rPr b="1" lang="fr" sz="1800">
                <a:solidFill>
                  <a:srgbClr val="FF0000"/>
                </a:solidFill>
                <a:latin typeface="Lato"/>
                <a:ea typeface="Lato"/>
                <a:cs typeface="Lato"/>
                <a:sym typeface="Lato"/>
              </a:rPr>
              <a:t>executed</a:t>
            </a:r>
            <a:r>
              <a:rPr lang="fr" sz="1800">
                <a:solidFill>
                  <a:srgbClr val="1A1A1A"/>
                </a:solidFill>
                <a:latin typeface="Lato"/>
                <a:ea typeface="Lato"/>
                <a:cs typeface="Lato"/>
                <a:sym typeface="Lato"/>
              </a:rPr>
              <a:t> to preserve its meaning.</a:t>
            </a:r>
            <a:endParaRPr sz="1800">
              <a:solidFill>
                <a:srgbClr val="1A1A1A"/>
              </a:solidFill>
              <a:latin typeface="Lato"/>
              <a:ea typeface="Lato"/>
              <a:cs typeface="Lato"/>
              <a:sym typeface="Lato"/>
            </a:endParaRPr>
          </a:p>
        </p:txBody>
      </p:sp>
      <p:sp>
        <p:nvSpPr>
          <p:cNvPr id="3255" name="Google Shape;3255;p239"/>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Task Dependencies</a:t>
            </a:r>
            <a:endParaRPr sz="2020"/>
          </a:p>
        </p:txBody>
      </p:sp>
      <p:sp>
        <p:nvSpPr>
          <p:cNvPr id="3256" name="Google Shape;3256;p23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59</a:t>
            </a:r>
            <a:endParaRPr>
              <a:solidFill>
                <a:srgbClr val="666666"/>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0" name="Shape 3260"/>
        <p:cNvGrpSpPr/>
        <p:nvPr/>
      </p:nvGrpSpPr>
      <p:grpSpPr>
        <a:xfrm>
          <a:off x="0" y="0"/>
          <a:ext cx="0" cy="0"/>
          <a:chOff x="0" y="0"/>
          <a:chExt cx="0" cy="0"/>
        </a:xfrm>
      </p:grpSpPr>
      <p:pic>
        <p:nvPicPr>
          <p:cNvPr id="3261" name="Google Shape;3261;p240" title="running_example_qrs.png"/>
          <p:cNvPicPr preferRelativeResize="0"/>
          <p:nvPr/>
        </p:nvPicPr>
        <p:blipFill>
          <a:blip r:embed="rId4">
            <a:alphaModFix/>
          </a:blip>
          <a:stretch>
            <a:fillRect/>
          </a:stretch>
        </p:blipFill>
        <p:spPr>
          <a:xfrm>
            <a:off x="507950" y="1383575"/>
            <a:ext cx="6193148" cy="3120625"/>
          </a:xfrm>
          <a:prstGeom prst="rect">
            <a:avLst/>
          </a:prstGeom>
          <a:noFill/>
          <a:ln>
            <a:noFill/>
          </a:ln>
        </p:spPr>
      </p:pic>
      <p:sp>
        <p:nvSpPr>
          <p:cNvPr id="3262" name="Google Shape;3262;p240"/>
          <p:cNvSpPr txBox="1"/>
          <p:nvPr/>
        </p:nvSpPr>
        <p:spPr>
          <a:xfrm>
            <a:off x="588600" y="34980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dependency</a:t>
            </a:r>
            <a:r>
              <a:rPr lang="fr" sz="1800">
                <a:solidFill>
                  <a:srgbClr val="1A1A1A"/>
                </a:solidFill>
                <a:latin typeface="Lato"/>
                <a:ea typeface="Lato"/>
                <a:cs typeface="Lato"/>
                <a:sym typeface="Lato"/>
              </a:rPr>
              <a:t> between two tasks is a </a:t>
            </a:r>
            <a:r>
              <a:rPr b="1" lang="fr" sz="1800">
                <a:solidFill>
                  <a:srgbClr val="FF0000"/>
                </a:solidFill>
                <a:latin typeface="Lato"/>
                <a:ea typeface="Lato"/>
                <a:cs typeface="Lato"/>
                <a:sym typeface="Lato"/>
              </a:rPr>
              <a:t>relationship</a:t>
            </a:r>
            <a:r>
              <a:rPr lang="fr" sz="1800">
                <a:solidFill>
                  <a:srgbClr val="1A1A1A"/>
                </a:solidFill>
                <a:latin typeface="Lato"/>
                <a:ea typeface="Lato"/>
                <a:cs typeface="Lato"/>
                <a:sym typeface="Lato"/>
              </a:rPr>
              <a:t> indicating the (immutable) </a:t>
            </a:r>
            <a:r>
              <a:rPr b="1" lang="fr" sz="1800">
                <a:solidFill>
                  <a:srgbClr val="FF0000"/>
                </a:solidFill>
                <a:latin typeface="Lato"/>
                <a:ea typeface="Lato"/>
                <a:cs typeface="Lato"/>
                <a:sym typeface="Lato"/>
              </a:rPr>
              <a:t>order</a:t>
            </a:r>
            <a:r>
              <a:rPr lang="fr" sz="1800">
                <a:solidFill>
                  <a:srgbClr val="1A1A1A"/>
                </a:solidFill>
                <a:latin typeface="Lato"/>
                <a:ea typeface="Lato"/>
                <a:cs typeface="Lato"/>
                <a:sym typeface="Lato"/>
              </a:rPr>
              <a:t> in which two tasks of the process must be </a:t>
            </a:r>
            <a:r>
              <a:rPr b="1" lang="fr" sz="1800">
                <a:solidFill>
                  <a:srgbClr val="FF0000"/>
                </a:solidFill>
                <a:latin typeface="Lato"/>
                <a:ea typeface="Lato"/>
                <a:cs typeface="Lato"/>
                <a:sym typeface="Lato"/>
              </a:rPr>
              <a:t>executed</a:t>
            </a:r>
            <a:r>
              <a:rPr lang="fr" sz="1800">
                <a:solidFill>
                  <a:srgbClr val="1A1A1A"/>
                </a:solidFill>
                <a:latin typeface="Lato"/>
                <a:ea typeface="Lato"/>
                <a:cs typeface="Lato"/>
                <a:sym typeface="Lato"/>
              </a:rPr>
              <a:t> to preserve its meaning.</a:t>
            </a:r>
            <a:endParaRPr sz="1800">
              <a:solidFill>
                <a:srgbClr val="1A1A1A"/>
              </a:solidFill>
              <a:latin typeface="Lato"/>
              <a:ea typeface="Lato"/>
              <a:cs typeface="Lato"/>
              <a:sym typeface="Lato"/>
            </a:endParaRPr>
          </a:p>
        </p:txBody>
      </p:sp>
      <p:cxnSp>
        <p:nvCxnSpPr>
          <p:cNvPr id="3263" name="Google Shape;3263;p240"/>
          <p:cNvCxnSpPr/>
          <p:nvPr/>
        </p:nvCxnSpPr>
        <p:spPr>
          <a:xfrm>
            <a:off x="2203950" y="2461200"/>
            <a:ext cx="1585200" cy="848100"/>
          </a:xfrm>
          <a:prstGeom prst="straightConnector1">
            <a:avLst/>
          </a:prstGeom>
          <a:noFill/>
          <a:ln cap="flat" cmpd="sng" w="19050">
            <a:solidFill>
              <a:srgbClr val="FF0000"/>
            </a:solidFill>
            <a:prstDash val="dash"/>
            <a:round/>
            <a:headEnd len="med" w="med" type="none"/>
            <a:tailEnd len="med" w="med" type="triangle"/>
          </a:ln>
        </p:spPr>
      </p:cxnSp>
      <p:cxnSp>
        <p:nvCxnSpPr>
          <p:cNvPr id="3264" name="Google Shape;3264;p240"/>
          <p:cNvCxnSpPr/>
          <p:nvPr/>
        </p:nvCxnSpPr>
        <p:spPr>
          <a:xfrm>
            <a:off x="2120525" y="2454250"/>
            <a:ext cx="1654800" cy="1779900"/>
          </a:xfrm>
          <a:prstGeom prst="straightConnector1">
            <a:avLst/>
          </a:prstGeom>
          <a:noFill/>
          <a:ln cap="flat" cmpd="sng" w="19050">
            <a:solidFill>
              <a:srgbClr val="FF0000"/>
            </a:solidFill>
            <a:prstDash val="dash"/>
            <a:round/>
            <a:headEnd len="med" w="med" type="none"/>
            <a:tailEnd len="med" w="med" type="triangle"/>
          </a:ln>
        </p:spPr>
      </p:cxnSp>
      <p:sp>
        <p:nvSpPr>
          <p:cNvPr id="3265" name="Google Shape;3265;p240"/>
          <p:cNvSpPr txBox="1"/>
          <p:nvPr/>
        </p:nvSpPr>
        <p:spPr>
          <a:xfrm>
            <a:off x="6459000" y="1559925"/>
            <a:ext cx="2398800" cy="109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0000"/>
              </a:buClr>
              <a:buSzPts val="1800"/>
              <a:buChar char="➢"/>
            </a:pPr>
            <a:r>
              <a:rPr lang="fr" sz="1800">
                <a:solidFill>
                  <a:srgbClr val="FF0000"/>
                </a:solidFill>
              </a:rPr>
              <a:t>Goods must be collected before being delivered.</a:t>
            </a:r>
            <a:endParaRPr sz="1800">
              <a:solidFill>
                <a:srgbClr val="FF0000"/>
              </a:solidFill>
            </a:endParaRPr>
          </a:p>
        </p:txBody>
      </p:sp>
      <p:sp>
        <p:nvSpPr>
          <p:cNvPr id="3266" name="Google Shape;3266;p240"/>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Task Dependencies</a:t>
            </a:r>
            <a:endParaRPr sz="2020"/>
          </a:p>
        </p:txBody>
      </p:sp>
      <p:sp>
        <p:nvSpPr>
          <p:cNvPr id="3267" name="Google Shape;3267;p24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59</a:t>
            </a:r>
            <a:endParaRPr>
              <a:solidFill>
                <a:srgbClr val="666666"/>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1" name="Shape 3271"/>
        <p:cNvGrpSpPr/>
        <p:nvPr/>
      </p:nvGrpSpPr>
      <p:grpSpPr>
        <a:xfrm>
          <a:off x="0" y="0"/>
          <a:ext cx="0" cy="0"/>
          <a:chOff x="0" y="0"/>
          <a:chExt cx="0" cy="0"/>
        </a:xfrm>
      </p:grpSpPr>
      <p:sp>
        <p:nvSpPr>
          <p:cNvPr id="3272" name="Google Shape;3272;p241"/>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Task Dependencies</a:t>
            </a:r>
            <a:endParaRPr sz="2020"/>
          </a:p>
        </p:txBody>
      </p:sp>
      <p:pic>
        <p:nvPicPr>
          <p:cNvPr id="3273" name="Google Shape;3273;p241" title="running_example_qrs.png"/>
          <p:cNvPicPr preferRelativeResize="0"/>
          <p:nvPr/>
        </p:nvPicPr>
        <p:blipFill>
          <a:blip r:embed="rId4">
            <a:alphaModFix/>
          </a:blip>
          <a:stretch>
            <a:fillRect/>
          </a:stretch>
        </p:blipFill>
        <p:spPr>
          <a:xfrm>
            <a:off x="507950" y="1383575"/>
            <a:ext cx="6193148" cy="3120625"/>
          </a:xfrm>
          <a:prstGeom prst="rect">
            <a:avLst/>
          </a:prstGeom>
          <a:noFill/>
          <a:ln>
            <a:noFill/>
          </a:ln>
        </p:spPr>
      </p:pic>
      <p:sp>
        <p:nvSpPr>
          <p:cNvPr id="3274" name="Google Shape;3274;p241"/>
          <p:cNvSpPr txBox="1"/>
          <p:nvPr/>
        </p:nvSpPr>
        <p:spPr>
          <a:xfrm>
            <a:off x="588600" y="349800"/>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dependency</a:t>
            </a:r>
            <a:r>
              <a:rPr lang="fr" sz="1800">
                <a:solidFill>
                  <a:srgbClr val="1A1A1A"/>
                </a:solidFill>
                <a:latin typeface="Lato"/>
                <a:ea typeface="Lato"/>
                <a:cs typeface="Lato"/>
                <a:sym typeface="Lato"/>
              </a:rPr>
              <a:t> between two tasks is a </a:t>
            </a:r>
            <a:r>
              <a:rPr b="1" lang="fr" sz="1800">
                <a:solidFill>
                  <a:srgbClr val="FF0000"/>
                </a:solidFill>
                <a:latin typeface="Lato"/>
                <a:ea typeface="Lato"/>
                <a:cs typeface="Lato"/>
                <a:sym typeface="Lato"/>
              </a:rPr>
              <a:t>relationship</a:t>
            </a:r>
            <a:r>
              <a:rPr lang="fr" sz="1800">
                <a:solidFill>
                  <a:srgbClr val="1A1A1A"/>
                </a:solidFill>
                <a:latin typeface="Lato"/>
                <a:ea typeface="Lato"/>
                <a:cs typeface="Lato"/>
                <a:sym typeface="Lato"/>
              </a:rPr>
              <a:t> indicating the (immutable) </a:t>
            </a:r>
            <a:r>
              <a:rPr b="1" lang="fr" sz="1800">
                <a:solidFill>
                  <a:srgbClr val="FF0000"/>
                </a:solidFill>
                <a:latin typeface="Lato"/>
                <a:ea typeface="Lato"/>
                <a:cs typeface="Lato"/>
                <a:sym typeface="Lato"/>
              </a:rPr>
              <a:t>order</a:t>
            </a:r>
            <a:r>
              <a:rPr lang="fr" sz="1800">
                <a:solidFill>
                  <a:srgbClr val="1A1A1A"/>
                </a:solidFill>
                <a:latin typeface="Lato"/>
                <a:ea typeface="Lato"/>
                <a:cs typeface="Lato"/>
                <a:sym typeface="Lato"/>
              </a:rPr>
              <a:t> in which two tasks of the process must be </a:t>
            </a:r>
            <a:r>
              <a:rPr b="1" lang="fr" sz="1800">
                <a:solidFill>
                  <a:srgbClr val="FF0000"/>
                </a:solidFill>
                <a:latin typeface="Lato"/>
                <a:ea typeface="Lato"/>
                <a:cs typeface="Lato"/>
                <a:sym typeface="Lato"/>
              </a:rPr>
              <a:t>executed</a:t>
            </a:r>
            <a:r>
              <a:rPr lang="fr" sz="1800">
                <a:solidFill>
                  <a:srgbClr val="1A1A1A"/>
                </a:solidFill>
                <a:latin typeface="Lato"/>
                <a:ea typeface="Lato"/>
                <a:cs typeface="Lato"/>
                <a:sym typeface="Lato"/>
              </a:rPr>
              <a:t> to preserve its meaning.</a:t>
            </a:r>
            <a:endParaRPr sz="1800">
              <a:solidFill>
                <a:srgbClr val="1A1A1A"/>
              </a:solidFill>
              <a:latin typeface="Lato"/>
              <a:ea typeface="Lato"/>
              <a:cs typeface="Lato"/>
              <a:sym typeface="Lato"/>
            </a:endParaRPr>
          </a:p>
        </p:txBody>
      </p:sp>
      <p:cxnSp>
        <p:nvCxnSpPr>
          <p:cNvPr id="3275" name="Google Shape;3275;p241"/>
          <p:cNvCxnSpPr/>
          <p:nvPr/>
        </p:nvCxnSpPr>
        <p:spPr>
          <a:xfrm>
            <a:off x="2203950" y="2461200"/>
            <a:ext cx="1585200" cy="848100"/>
          </a:xfrm>
          <a:prstGeom prst="straightConnector1">
            <a:avLst/>
          </a:prstGeom>
          <a:noFill/>
          <a:ln cap="flat" cmpd="sng" w="19050">
            <a:solidFill>
              <a:srgbClr val="CCCCCC"/>
            </a:solidFill>
            <a:prstDash val="dash"/>
            <a:round/>
            <a:headEnd len="med" w="med" type="none"/>
            <a:tailEnd len="med" w="med" type="triangle"/>
          </a:ln>
        </p:spPr>
      </p:cxnSp>
      <p:sp>
        <p:nvSpPr>
          <p:cNvPr id="3276" name="Google Shape;3276;p241"/>
          <p:cNvSpPr txBox="1"/>
          <p:nvPr/>
        </p:nvSpPr>
        <p:spPr>
          <a:xfrm>
            <a:off x="6459000" y="1559925"/>
            <a:ext cx="2398800" cy="109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B7B7B7"/>
              </a:buClr>
              <a:buSzPts val="1800"/>
              <a:buChar char="➢"/>
            </a:pPr>
            <a:r>
              <a:rPr lang="fr" sz="1800">
                <a:solidFill>
                  <a:srgbClr val="B7B7B7"/>
                </a:solidFill>
              </a:rPr>
              <a:t>Goods must be collected before being delivered.</a:t>
            </a:r>
            <a:endParaRPr sz="1800">
              <a:solidFill>
                <a:srgbClr val="B7B7B7"/>
              </a:solidFill>
            </a:endParaRPr>
          </a:p>
        </p:txBody>
      </p:sp>
      <p:cxnSp>
        <p:nvCxnSpPr>
          <p:cNvPr id="3277" name="Google Shape;3277;p241"/>
          <p:cNvCxnSpPr/>
          <p:nvPr/>
        </p:nvCxnSpPr>
        <p:spPr>
          <a:xfrm>
            <a:off x="2120525" y="2454250"/>
            <a:ext cx="1654800" cy="1779900"/>
          </a:xfrm>
          <a:prstGeom prst="straightConnector1">
            <a:avLst/>
          </a:prstGeom>
          <a:noFill/>
          <a:ln cap="flat" cmpd="sng" w="19050">
            <a:solidFill>
              <a:srgbClr val="CCCCCC"/>
            </a:solidFill>
            <a:prstDash val="dash"/>
            <a:round/>
            <a:headEnd len="med" w="med" type="none"/>
            <a:tailEnd len="med" w="med" type="triangle"/>
          </a:ln>
        </p:spPr>
      </p:cxnSp>
      <p:cxnSp>
        <p:nvCxnSpPr>
          <p:cNvPr id="3278" name="Google Shape;3278;p241"/>
          <p:cNvCxnSpPr/>
          <p:nvPr/>
        </p:nvCxnSpPr>
        <p:spPr>
          <a:xfrm>
            <a:off x="4122875" y="1967575"/>
            <a:ext cx="1738200" cy="1140300"/>
          </a:xfrm>
          <a:prstGeom prst="straightConnector1">
            <a:avLst/>
          </a:prstGeom>
          <a:noFill/>
          <a:ln cap="flat" cmpd="sng" w="19050">
            <a:solidFill>
              <a:srgbClr val="FF0000"/>
            </a:solidFill>
            <a:prstDash val="dash"/>
            <a:round/>
            <a:headEnd len="med" w="med" type="none"/>
            <a:tailEnd len="med" w="med" type="triangle"/>
          </a:ln>
        </p:spPr>
      </p:cxnSp>
      <p:sp>
        <p:nvSpPr>
          <p:cNvPr id="3279" name="Google Shape;3279;p241"/>
          <p:cNvSpPr txBox="1"/>
          <p:nvPr/>
        </p:nvSpPr>
        <p:spPr>
          <a:xfrm>
            <a:off x="6459000" y="3349700"/>
            <a:ext cx="2259600" cy="109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0000"/>
              </a:buClr>
              <a:buSzPts val="1800"/>
              <a:buChar char="➢"/>
            </a:pPr>
            <a:r>
              <a:rPr lang="fr" sz="1800">
                <a:solidFill>
                  <a:srgbClr val="FF0000"/>
                </a:solidFill>
              </a:rPr>
              <a:t>A payment request must be sent before being validated.</a:t>
            </a:r>
            <a:endParaRPr sz="1800">
              <a:solidFill>
                <a:srgbClr val="FF0000"/>
              </a:solidFill>
            </a:endParaRPr>
          </a:p>
        </p:txBody>
      </p:sp>
      <p:sp>
        <p:nvSpPr>
          <p:cNvPr id="3280" name="Google Shape;3280;p24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59</a:t>
            </a:r>
            <a:endParaRPr>
              <a:solidFill>
                <a:srgbClr val="66666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35"/>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388" name="Google Shape;388;p35"/>
          <p:cNvPicPr preferRelativeResize="0"/>
          <p:nvPr/>
        </p:nvPicPr>
        <p:blipFill>
          <a:blip r:embed="rId4">
            <a:alphaModFix/>
          </a:blip>
          <a:stretch>
            <a:fillRect/>
          </a:stretch>
        </p:blipFill>
        <p:spPr>
          <a:xfrm>
            <a:off x="587835" y="1198400"/>
            <a:ext cx="1662370" cy="1106524"/>
          </a:xfrm>
          <a:prstGeom prst="rect">
            <a:avLst/>
          </a:prstGeom>
          <a:noFill/>
          <a:ln>
            <a:noFill/>
          </a:ln>
        </p:spPr>
      </p:pic>
      <p:sp>
        <p:nvSpPr>
          <p:cNvPr id="389" name="Google Shape;389;p35"/>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390" name="Google Shape;390;p35"/>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391" name="Google Shape;391;p3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4" name="Shape 3284"/>
        <p:cNvGrpSpPr/>
        <p:nvPr/>
      </p:nvGrpSpPr>
      <p:grpSpPr>
        <a:xfrm>
          <a:off x="0" y="0"/>
          <a:ext cx="0" cy="0"/>
          <a:chOff x="0" y="0"/>
          <a:chExt cx="0" cy="0"/>
        </a:xfrm>
      </p:grpSpPr>
      <p:sp>
        <p:nvSpPr>
          <p:cNvPr id="3285" name="Google Shape;3285;p242"/>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 – Introduction</a:t>
            </a:r>
            <a:endParaRPr sz="2020"/>
          </a:p>
        </p:txBody>
      </p:sp>
      <p:sp>
        <p:nvSpPr>
          <p:cNvPr id="3286" name="Google Shape;3286;p242"/>
          <p:cNvSpPr txBox="1"/>
          <p:nvPr/>
        </p:nvSpPr>
        <p:spPr>
          <a:xfrm>
            <a:off x="588600" y="530538"/>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refactoring pattern</a:t>
            </a:r>
            <a:r>
              <a:rPr lang="fr" sz="1800">
                <a:solidFill>
                  <a:srgbClr val="1A1A1A"/>
                </a:solidFill>
                <a:latin typeface="Lato"/>
                <a:ea typeface="Lato"/>
                <a:cs typeface="Lato"/>
                <a:sym typeface="Lato"/>
              </a:rPr>
              <a:t> is an operation </a:t>
            </a:r>
            <a:r>
              <a:rPr b="1" lang="fr" sz="1800">
                <a:solidFill>
                  <a:srgbClr val="FF0000"/>
                </a:solidFill>
                <a:latin typeface="Lato"/>
                <a:ea typeface="Lato"/>
                <a:cs typeface="Lato"/>
                <a:sym typeface="Lato"/>
              </a:rPr>
              <a:t>applied</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to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and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process</a:t>
            </a:r>
            <a:r>
              <a:rPr lang="fr" sz="1800">
                <a:solidFill>
                  <a:srgbClr val="1A1A1A"/>
                </a:solidFill>
                <a:latin typeface="Lato"/>
                <a:ea typeface="Lato"/>
                <a:cs typeface="Lato"/>
                <a:sym typeface="Lato"/>
              </a:rPr>
              <a:t> which aims at </a:t>
            </a:r>
            <a:r>
              <a:rPr b="1" lang="fr" sz="1800">
                <a:solidFill>
                  <a:srgbClr val="FF0000"/>
                </a:solidFill>
                <a:latin typeface="Lato"/>
                <a:ea typeface="Lato"/>
                <a:cs typeface="Lato"/>
                <a:sym typeface="Lato"/>
              </a:rPr>
              <a:t>moving</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this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from its </a:t>
            </a:r>
            <a:r>
              <a:rPr b="1" lang="fr" sz="1800">
                <a:solidFill>
                  <a:srgbClr val="FF0000"/>
                </a:solidFill>
                <a:latin typeface="Lato"/>
                <a:ea typeface="Lato"/>
                <a:cs typeface="Lato"/>
                <a:sym typeface="Lato"/>
              </a:rPr>
              <a:t>original position</a:t>
            </a:r>
            <a:r>
              <a:rPr lang="fr" sz="1800">
                <a:solidFill>
                  <a:srgbClr val="1A1A1A"/>
                </a:solidFill>
                <a:latin typeface="Lato"/>
                <a:ea typeface="Lato"/>
                <a:cs typeface="Lato"/>
                <a:sym typeface="Lato"/>
              </a:rPr>
              <a:t> in the process to </a:t>
            </a:r>
            <a:r>
              <a:rPr b="1" lang="fr" sz="1800">
                <a:solidFill>
                  <a:srgbClr val="FF0000"/>
                </a:solidFill>
                <a:latin typeface="Lato"/>
                <a:ea typeface="Lato"/>
                <a:cs typeface="Lato"/>
                <a:sym typeface="Lato"/>
              </a:rPr>
              <a:t>another</a:t>
            </a:r>
            <a:r>
              <a:rPr lang="fr" sz="1800">
                <a:solidFill>
                  <a:srgbClr val="1A1A1A"/>
                </a:solidFill>
                <a:latin typeface="Lato"/>
                <a:ea typeface="Lato"/>
                <a:cs typeface="Lato"/>
                <a:sym typeface="Lato"/>
              </a:rPr>
              <a:t> well-defined </a:t>
            </a:r>
            <a:r>
              <a:rPr b="1" lang="fr" sz="1800">
                <a:solidFill>
                  <a:srgbClr val="FF0000"/>
                </a:solidFill>
                <a:latin typeface="Lato"/>
                <a:ea typeface="Lato"/>
                <a:cs typeface="Lato"/>
                <a:sym typeface="Lato"/>
              </a:rPr>
              <a:t>position</a:t>
            </a:r>
            <a:r>
              <a:rPr lang="fr" sz="1800">
                <a:solidFill>
                  <a:srgbClr val="1A1A1A"/>
                </a:solidFill>
                <a:latin typeface="Lato"/>
                <a:ea typeface="Lato"/>
                <a:cs typeface="Lato"/>
                <a:sym typeface="Lato"/>
              </a:rPr>
              <a:t> in that process.</a:t>
            </a:r>
            <a:endParaRPr sz="1800">
              <a:solidFill>
                <a:srgbClr val="1A1A1A"/>
              </a:solidFill>
              <a:latin typeface="Lato"/>
              <a:ea typeface="Lato"/>
              <a:cs typeface="Lato"/>
              <a:sym typeface="Lato"/>
            </a:endParaRPr>
          </a:p>
        </p:txBody>
      </p:sp>
      <p:sp>
        <p:nvSpPr>
          <p:cNvPr id="3287" name="Google Shape;3287;p24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1" name="Shape 3291"/>
        <p:cNvGrpSpPr/>
        <p:nvPr/>
      </p:nvGrpSpPr>
      <p:grpSpPr>
        <a:xfrm>
          <a:off x="0" y="0"/>
          <a:ext cx="0" cy="0"/>
          <a:chOff x="0" y="0"/>
          <a:chExt cx="0" cy="0"/>
        </a:xfrm>
      </p:grpSpPr>
      <p:sp>
        <p:nvSpPr>
          <p:cNvPr id="3292" name="Google Shape;3292;p243"/>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 – Introduction</a:t>
            </a:r>
            <a:endParaRPr sz="2020"/>
          </a:p>
        </p:txBody>
      </p:sp>
      <p:sp>
        <p:nvSpPr>
          <p:cNvPr id="3293" name="Google Shape;3293;p243"/>
          <p:cNvSpPr txBox="1"/>
          <p:nvPr/>
        </p:nvSpPr>
        <p:spPr>
          <a:xfrm>
            <a:off x="588600" y="530538"/>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refactoring pattern</a:t>
            </a:r>
            <a:r>
              <a:rPr lang="fr" sz="1800">
                <a:solidFill>
                  <a:srgbClr val="1A1A1A"/>
                </a:solidFill>
                <a:latin typeface="Lato"/>
                <a:ea typeface="Lato"/>
                <a:cs typeface="Lato"/>
                <a:sym typeface="Lato"/>
              </a:rPr>
              <a:t> is an operation </a:t>
            </a:r>
            <a:r>
              <a:rPr b="1" lang="fr" sz="1800">
                <a:solidFill>
                  <a:srgbClr val="FF0000"/>
                </a:solidFill>
                <a:latin typeface="Lato"/>
                <a:ea typeface="Lato"/>
                <a:cs typeface="Lato"/>
                <a:sym typeface="Lato"/>
              </a:rPr>
              <a:t>applied</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to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and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process</a:t>
            </a:r>
            <a:r>
              <a:rPr lang="fr" sz="1800">
                <a:solidFill>
                  <a:srgbClr val="1A1A1A"/>
                </a:solidFill>
                <a:latin typeface="Lato"/>
                <a:ea typeface="Lato"/>
                <a:cs typeface="Lato"/>
                <a:sym typeface="Lato"/>
              </a:rPr>
              <a:t> which aims at </a:t>
            </a:r>
            <a:r>
              <a:rPr b="1" lang="fr" sz="1800">
                <a:solidFill>
                  <a:srgbClr val="FF0000"/>
                </a:solidFill>
                <a:latin typeface="Lato"/>
                <a:ea typeface="Lato"/>
                <a:cs typeface="Lato"/>
                <a:sym typeface="Lato"/>
              </a:rPr>
              <a:t>moving</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this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from its </a:t>
            </a:r>
            <a:r>
              <a:rPr b="1" lang="fr" sz="1800">
                <a:solidFill>
                  <a:srgbClr val="FF0000"/>
                </a:solidFill>
                <a:latin typeface="Lato"/>
                <a:ea typeface="Lato"/>
                <a:cs typeface="Lato"/>
                <a:sym typeface="Lato"/>
              </a:rPr>
              <a:t>original position</a:t>
            </a:r>
            <a:r>
              <a:rPr lang="fr" sz="1800">
                <a:solidFill>
                  <a:srgbClr val="1A1A1A"/>
                </a:solidFill>
                <a:latin typeface="Lato"/>
                <a:ea typeface="Lato"/>
                <a:cs typeface="Lato"/>
                <a:sym typeface="Lato"/>
              </a:rPr>
              <a:t> in the process to </a:t>
            </a:r>
            <a:r>
              <a:rPr b="1" lang="fr" sz="1800">
                <a:solidFill>
                  <a:srgbClr val="FF0000"/>
                </a:solidFill>
                <a:latin typeface="Lato"/>
                <a:ea typeface="Lato"/>
                <a:cs typeface="Lato"/>
                <a:sym typeface="Lato"/>
              </a:rPr>
              <a:t>another</a:t>
            </a:r>
            <a:r>
              <a:rPr lang="fr" sz="1800">
                <a:solidFill>
                  <a:srgbClr val="1A1A1A"/>
                </a:solidFill>
                <a:latin typeface="Lato"/>
                <a:ea typeface="Lato"/>
                <a:cs typeface="Lato"/>
                <a:sym typeface="Lato"/>
              </a:rPr>
              <a:t> well-defined </a:t>
            </a:r>
            <a:r>
              <a:rPr b="1" lang="fr" sz="1800">
                <a:solidFill>
                  <a:srgbClr val="FF0000"/>
                </a:solidFill>
                <a:latin typeface="Lato"/>
                <a:ea typeface="Lato"/>
                <a:cs typeface="Lato"/>
                <a:sym typeface="Lato"/>
              </a:rPr>
              <a:t>position</a:t>
            </a:r>
            <a:r>
              <a:rPr lang="fr" sz="1800">
                <a:solidFill>
                  <a:srgbClr val="1A1A1A"/>
                </a:solidFill>
                <a:latin typeface="Lato"/>
                <a:ea typeface="Lato"/>
                <a:cs typeface="Lato"/>
                <a:sym typeface="Lato"/>
              </a:rPr>
              <a:t> in that process.</a:t>
            </a:r>
            <a:endParaRPr sz="1800">
              <a:solidFill>
                <a:srgbClr val="1A1A1A"/>
              </a:solidFill>
              <a:latin typeface="Lato"/>
              <a:ea typeface="Lato"/>
              <a:cs typeface="Lato"/>
              <a:sym typeface="Lato"/>
            </a:endParaRPr>
          </a:p>
        </p:txBody>
      </p:sp>
      <p:sp>
        <p:nvSpPr>
          <p:cNvPr id="3294" name="Google Shape;3294;p243"/>
          <p:cNvSpPr txBox="1"/>
          <p:nvPr/>
        </p:nvSpPr>
        <p:spPr>
          <a:xfrm>
            <a:off x="588600" y="18931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operation is in charge of </a:t>
            </a:r>
            <a:r>
              <a:rPr b="1" lang="fr" sz="1800">
                <a:solidFill>
                  <a:srgbClr val="FF0000"/>
                </a:solidFill>
                <a:latin typeface="Lato"/>
                <a:ea typeface="Lato"/>
                <a:cs typeface="Lato"/>
                <a:sym typeface="Lato"/>
              </a:rPr>
              <a:t>ensuring</a:t>
            </a:r>
            <a:r>
              <a:rPr lang="fr" sz="1800">
                <a:solidFill>
                  <a:srgbClr val="1A1A1A"/>
                </a:solidFill>
                <a:latin typeface="Lato"/>
                <a:ea typeface="Lato"/>
                <a:cs typeface="Lato"/>
                <a:sym typeface="Lato"/>
              </a:rPr>
              <a:t> the preservation of the </a:t>
            </a:r>
            <a:r>
              <a:rPr b="1" lang="fr" sz="1800">
                <a:solidFill>
                  <a:srgbClr val="FF0000"/>
                </a:solidFill>
                <a:latin typeface="Lato"/>
                <a:ea typeface="Lato"/>
                <a:cs typeface="Lato"/>
                <a:sym typeface="Lato"/>
              </a:rPr>
              <a:t>structural</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3295" name="Google Shape;3295;p24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9" name="Shape 3299"/>
        <p:cNvGrpSpPr/>
        <p:nvPr/>
      </p:nvGrpSpPr>
      <p:grpSpPr>
        <a:xfrm>
          <a:off x="0" y="0"/>
          <a:ext cx="0" cy="0"/>
          <a:chOff x="0" y="0"/>
          <a:chExt cx="0" cy="0"/>
        </a:xfrm>
      </p:grpSpPr>
      <p:sp>
        <p:nvSpPr>
          <p:cNvPr id="3300" name="Google Shape;3300;p244"/>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 – Introduction</a:t>
            </a:r>
            <a:endParaRPr sz="2020"/>
          </a:p>
        </p:txBody>
      </p:sp>
      <p:sp>
        <p:nvSpPr>
          <p:cNvPr id="3301" name="Google Shape;3301;p244"/>
          <p:cNvSpPr txBox="1"/>
          <p:nvPr/>
        </p:nvSpPr>
        <p:spPr>
          <a:xfrm>
            <a:off x="588600" y="530538"/>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refactoring pattern</a:t>
            </a:r>
            <a:r>
              <a:rPr lang="fr" sz="1800">
                <a:solidFill>
                  <a:srgbClr val="1A1A1A"/>
                </a:solidFill>
                <a:latin typeface="Lato"/>
                <a:ea typeface="Lato"/>
                <a:cs typeface="Lato"/>
                <a:sym typeface="Lato"/>
              </a:rPr>
              <a:t> is an operation </a:t>
            </a:r>
            <a:r>
              <a:rPr b="1" lang="fr" sz="1800">
                <a:solidFill>
                  <a:srgbClr val="FF0000"/>
                </a:solidFill>
                <a:latin typeface="Lato"/>
                <a:ea typeface="Lato"/>
                <a:cs typeface="Lato"/>
                <a:sym typeface="Lato"/>
              </a:rPr>
              <a:t>applied</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to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and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process</a:t>
            </a:r>
            <a:r>
              <a:rPr lang="fr" sz="1800">
                <a:solidFill>
                  <a:srgbClr val="1A1A1A"/>
                </a:solidFill>
                <a:latin typeface="Lato"/>
                <a:ea typeface="Lato"/>
                <a:cs typeface="Lato"/>
                <a:sym typeface="Lato"/>
              </a:rPr>
              <a:t> which aims at </a:t>
            </a:r>
            <a:r>
              <a:rPr b="1" lang="fr" sz="1800">
                <a:solidFill>
                  <a:srgbClr val="FF0000"/>
                </a:solidFill>
                <a:latin typeface="Lato"/>
                <a:ea typeface="Lato"/>
                <a:cs typeface="Lato"/>
                <a:sym typeface="Lato"/>
              </a:rPr>
              <a:t>moving</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this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from its </a:t>
            </a:r>
            <a:r>
              <a:rPr b="1" lang="fr" sz="1800">
                <a:solidFill>
                  <a:srgbClr val="FF0000"/>
                </a:solidFill>
                <a:latin typeface="Lato"/>
                <a:ea typeface="Lato"/>
                <a:cs typeface="Lato"/>
                <a:sym typeface="Lato"/>
              </a:rPr>
              <a:t>original position</a:t>
            </a:r>
            <a:r>
              <a:rPr lang="fr" sz="1800">
                <a:solidFill>
                  <a:srgbClr val="1A1A1A"/>
                </a:solidFill>
                <a:latin typeface="Lato"/>
                <a:ea typeface="Lato"/>
                <a:cs typeface="Lato"/>
                <a:sym typeface="Lato"/>
              </a:rPr>
              <a:t> in the process to </a:t>
            </a:r>
            <a:r>
              <a:rPr b="1" lang="fr" sz="1800">
                <a:solidFill>
                  <a:srgbClr val="FF0000"/>
                </a:solidFill>
                <a:latin typeface="Lato"/>
                <a:ea typeface="Lato"/>
                <a:cs typeface="Lato"/>
                <a:sym typeface="Lato"/>
              </a:rPr>
              <a:t>another</a:t>
            </a:r>
            <a:r>
              <a:rPr lang="fr" sz="1800">
                <a:solidFill>
                  <a:srgbClr val="1A1A1A"/>
                </a:solidFill>
                <a:latin typeface="Lato"/>
                <a:ea typeface="Lato"/>
                <a:cs typeface="Lato"/>
                <a:sym typeface="Lato"/>
              </a:rPr>
              <a:t> well-defined </a:t>
            </a:r>
            <a:r>
              <a:rPr b="1" lang="fr" sz="1800">
                <a:solidFill>
                  <a:srgbClr val="FF0000"/>
                </a:solidFill>
                <a:latin typeface="Lato"/>
                <a:ea typeface="Lato"/>
                <a:cs typeface="Lato"/>
                <a:sym typeface="Lato"/>
              </a:rPr>
              <a:t>position</a:t>
            </a:r>
            <a:r>
              <a:rPr lang="fr" sz="1800">
                <a:solidFill>
                  <a:srgbClr val="1A1A1A"/>
                </a:solidFill>
                <a:latin typeface="Lato"/>
                <a:ea typeface="Lato"/>
                <a:cs typeface="Lato"/>
                <a:sym typeface="Lato"/>
              </a:rPr>
              <a:t> in that process.</a:t>
            </a:r>
            <a:endParaRPr sz="1800">
              <a:solidFill>
                <a:srgbClr val="1A1A1A"/>
              </a:solidFill>
              <a:latin typeface="Lato"/>
              <a:ea typeface="Lato"/>
              <a:cs typeface="Lato"/>
              <a:sym typeface="Lato"/>
            </a:endParaRPr>
          </a:p>
        </p:txBody>
      </p:sp>
      <p:sp>
        <p:nvSpPr>
          <p:cNvPr id="3302" name="Google Shape;3302;p244"/>
          <p:cNvSpPr txBox="1"/>
          <p:nvPr/>
        </p:nvSpPr>
        <p:spPr>
          <a:xfrm>
            <a:off x="588600" y="18931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operation is in charge of </a:t>
            </a:r>
            <a:r>
              <a:rPr b="1" lang="fr" sz="1800">
                <a:solidFill>
                  <a:srgbClr val="FF0000"/>
                </a:solidFill>
                <a:latin typeface="Lato"/>
                <a:ea typeface="Lato"/>
                <a:cs typeface="Lato"/>
                <a:sym typeface="Lato"/>
              </a:rPr>
              <a:t>ensuring</a:t>
            </a:r>
            <a:r>
              <a:rPr lang="fr" sz="1800">
                <a:solidFill>
                  <a:srgbClr val="1A1A1A"/>
                </a:solidFill>
                <a:latin typeface="Lato"/>
                <a:ea typeface="Lato"/>
                <a:cs typeface="Lato"/>
                <a:sym typeface="Lato"/>
              </a:rPr>
              <a:t> the preservation of the </a:t>
            </a:r>
            <a:r>
              <a:rPr b="1" lang="fr" sz="1800">
                <a:solidFill>
                  <a:srgbClr val="FF0000"/>
                </a:solidFill>
                <a:latin typeface="Lato"/>
                <a:ea typeface="Lato"/>
                <a:cs typeface="Lato"/>
                <a:sym typeface="Lato"/>
              </a:rPr>
              <a:t>structural</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3303" name="Google Shape;3303;p244"/>
          <p:cNvSpPr txBox="1"/>
          <p:nvPr/>
        </p:nvSpPr>
        <p:spPr>
          <a:xfrm>
            <a:off x="588600" y="29370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To </a:t>
            </a:r>
            <a:r>
              <a:rPr b="1" lang="fr" sz="1800">
                <a:solidFill>
                  <a:srgbClr val="FF0000"/>
                </a:solidFill>
                <a:latin typeface="Lato"/>
                <a:ea typeface="Lato"/>
                <a:cs typeface="Lato"/>
                <a:sym typeface="Lato"/>
              </a:rPr>
              <a:t>facilitate</a:t>
            </a:r>
            <a:r>
              <a:rPr lang="fr" sz="1800">
                <a:solidFill>
                  <a:srgbClr val="1A1A1A"/>
                </a:solidFill>
                <a:latin typeface="Lato"/>
                <a:ea typeface="Lato"/>
                <a:cs typeface="Lato"/>
                <a:sym typeface="Lato"/>
              </a:rPr>
              <a:t> this preservation, it is </a:t>
            </a:r>
            <a:r>
              <a:rPr b="1" lang="fr" sz="1800">
                <a:solidFill>
                  <a:srgbClr val="FF0000"/>
                </a:solidFill>
                <a:latin typeface="Lato"/>
                <a:ea typeface="Lato"/>
                <a:cs typeface="Lato"/>
                <a:sym typeface="Lato"/>
              </a:rPr>
              <a:t>not based on the BPMN</a:t>
            </a:r>
            <a:r>
              <a:rPr lang="fr" sz="1800">
                <a:solidFill>
                  <a:srgbClr val="1A1A1A"/>
                </a:solidFill>
                <a:latin typeface="Lato"/>
                <a:ea typeface="Lato"/>
                <a:cs typeface="Lato"/>
                <a:sym typeface="Lato"/>
              </a:rPr>
              <a:t> process itself, </a:t>
            </a:r>
            <a:r>
              <a:rPr b="1" lang="fr" sz="1800">
                <a:solidFill>
                  <a:srgbClr val="FF0000"/>
                </a:solidFill>
                <a:latin typeface="Lato"/>
                <a:ea typeface="Lato"/>
                <a:cs typeface="Lato"/>
                <a:sym typeface="Lato"/>
              </a:rPr>
              <a:t>but</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on</a:t>
            </a:r>
            <a:r>
              <a:rPr lang="fr" sz="1800">
                <a:solidFill>
                  <a:srgbClr val="1A1A1A"/>
                </a:solidFill>
                <a:latin typeface="Lato"/>
                <a:ea typeface="Lato"/>
                <a:cs typeface="Lato"/>
                <a:sym typeface="Lato"/>
              </a:rPr>
              <a:t> another representation, called </a:t>
            </a:r>
            <a:r>
              <a:rPr b="1" lang="fr" sz="1800">
                <a:solidFill>
                  <a:srgbClr val="FF0000"/>
                </a:solidFill>
                <a:latin typeface="Lato"/>
                <a:ea typeface="Lato"/>
                <a:cs typeface="Lato"/>
                <a:sym typeface="Lato"/>
              </a:rPr>
              <a:t>sequence graph</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304" name="Google Shape;3304;p24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8" name="Shape 3308"/>
        <p:cNvGrpSpPr/>
        <p:nvPr/>
      </p:nvGrpSpPr>
      <p:grpSpPr>
        <a:xfrm>
          <a:off x="0" y="0"/>
          <a:ext cx="0" cy="0"/>
          <a:chOff x="0" y="0"/>
          <a:chExt cx="0" cy="0"/>
        </a:xfrm>
      </p:grpSpPr>
      <p:sp>
        <p:nvSpPr>
          <p:cNvPr id="3309" name="Google Shape;3309;p245"/>
          <p:cNvSpPr txBox="1"/>
          <p:nvPr>
            <p:ph type="title"/>
          </p:nvPr>
        </p:nvSpPr>
        <p:spPr>
          <a:xfrm>
            <a:off x="32100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 – Introduction</a:t>
            </a:r>
            <a:endParaRPr sz="2020"/>
          </a:p>
        </p:txBody>
      </p:sp>
      <p:sp>
        <p:nvSpPr>
          <p:cNvPr id="3310" name="Google Shape;3310;p245"/>
          <p:cNvSpPr txBox="1"/>
          <p:nvPr/>
        </p:nvSpPr>
        <p:spPr>
          <a:xfrm>
            <a:off x="588600" y="530538"/>
            <a:ext cx="79668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a:t>
            </a:r>
            <a:r>
              <a:rPr b="1" lang="fr" sz="1800">
                <a:solidFill>
                  <a:srgbClr val="FF0000"/>
                </a:solidFill>
                <a:latin typeface="Lato"/>
                <a:ea typeface="Lato"/>
                <a:cs typeface="Lato"/>
                <a:sym typeface="Lato"/>
              </a:rPr>
              <a:t>refactoring pattern</a:t>
            </a:r>
            <a:r>
              <a:rPr lang="fr" sz="1800">
                <a:solidFill>
                  <a:srgbClr val="1A1A1A"/>
                </a:solidFill>
                <a:latin typeface="Lato"/>
                <a:ea typeface="Lato"/>
                <a:cs typeface="Lato"/>
                <a:sym typeface="Lato"/>
              </a:rPr>
              <a:t> is an operation </a:t>
            </a:r>
            <a:r>
              <a:rPr b="1" lang="fr" sz="1800">
                <a:solidFill>
                  <a:srgbClr val="FF0000"/>
                </a:solidFill>
                <a:latin typeface="Lato"/>
                <a:ea typeface="Lato"/>
                <a:cs typeface="Lato"/>
                <a:sym typeface="Lato"/>
              </a:rPr>
              <a:t>applied</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to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and a</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process</a:t>
            </a:r>
            <a:r>
              <a:rPr lang="fr" sz="1800">
                <a:solidFill>
                  <a:srgbClr val="1A1A1A"/>
                </a:solidFill>
                <a:latin typeface="Lato"/>
                <a:ea typeface="Lato"/>
                <a:cs typeface="Lato"/>
                <a:sym typeface="Lato"/>
              </a:rPr>
              <a:t> which aims at </a:t>
            </a:r>
            <a:r>
              <a:rPr b="1" lang="fr" sz="1800">
                <a:solidFill>
                  <a:srgbClr val="FF0000"/>
                </a:solidFill>
                <a:latin typeface="Lato"/>
                <a:ea typeface="Lato"/>
                <a:cs typeface="Lato"/>
                <a:sym typeface="Lato"/>
              </a:rPr>
              <a:t>moving</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this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task</a:t>
            </a:r>
            <a:r>
              <a:rPr lang="fr" sz="1800">
                <a:solidFill>
                  <a:srgbClr val="1A1A1A"/>
                </a:solidFill>
                <a:latin typeface="Lato"/>
                <a:ea typeface="Lato"/>
                <a:cs typeface="Lato"/>
                <a:sym typeface="Lato"/>
              </a:rPr>
              <a:t> from its </a:t>
            </a:r>
            <a:r>
              <a:rPr b="1" lang="fr" sz="1800">
                <a:solidFill>
                  <a:srgbClr val="FF0000"/>
                </a:solidFill>
                <a:latin typeface="Lato"/>
                <a:ea typeface="Lato"/>
                <a:cs typeface="Lato"/>
                <a:sym typeface="Lato"/>
              </a:rPr>
              <a:t>original position</a:t>
            </a:r>
            <a:r>
              <a:rPr lang="fr" sz="1800">
                <a:solidFill>
                  <a:srgbClr val="1A1A1A"/>
                </a:solidFill>
                <a:latin typeface="Lato"/>
                <a:ea typeface="Lato"/>
                <a:cs typeface="Lato"/>
                <a:sym typeface="Lato"/>
              </a:rPr>
              <a:t> in the process to </a:t>
            </a:r>
            <a:r>
              <a:rPr b="1" lang="fr" sz="1800">
                <a:solidFill>
                  <a:srgbClr val="FF0000"/>
                </a:solidFill>
                <a:latin typeface="Lato"/>
                <a:ea typeface="Lato"/>
                <a:cs typeface="Lato"/>
                <a:sym typeface="Lato"/>
              </a:rPr>
              <a:t>another</a:t>
            </a:r>
            <a:r>
              <a:rPr lang="fr" sz="1800">
                <a:solidFill>
                  <a:srgbClr val="1A1A1A"/>
                </a:solidFill>
                <a:latin typeface="Lato"/>
                <a:ea typeface="Lato"/>
                <a:cs typeface="Lato"/>
                <a:sym typeface="Lato"/>
              </a:rPr>
              <a:t> well-defined </a:t>
            </a:r>
            <a:r>
              <a:rPr b="1" lang="fr" sz="1800">
                <a:solidFill>
                  <a:srgbClr val="FF0000"/>
                </a:solidFill>
                <a:latin typeface="Lato"/>
                <a:ea typeface="Lato"/>
                <a:cs typeface="Lato"/>
                <a:sym typeface="Lato"/>
              </a:rPr>
              <a:t>position</a:t>
            </a:r>
            <a:r>
              <a:rPr lang="fr" sz="1800">
                <a:solidFill>
                  <a:srgbClr val="1A1A1A"/>
                </a:solidFill>
                <a:latin typeface="Lato"/>
                <a:ea typeface="Lato"/>
                <a:cs typeface="Lato"/>
                <a:sym typeface="Lato"/>
              </a:rPr>
              <a:t> in that process.</a:t>
            </a:r>
            <a:endParaRPr sz="1800">
              <a:solidFill>
                <a:srgbClr val="1A1A1A"/>
              </a:solidFill>
              <a:latin typeface="Lato"/>
              <a:ea typeface="Lato"/>
              <a:cs typeface="Lato"/>
              <a:sym typeface="Lato"/>
            </a:endParaRPr>
          </a:p>
        </p:txBody>
      </p:sp>
      <p:sp>
        <p:nvSpPr>
          <p:cNvPr id="3311" name="Google Shape;3311;p245"/>
          <p:cNvSpPr txBox="1"/>
          <p:nvPr/>
        </p:nvSpPr>
        <p:spPr>
          <a:xfrm>
            <a:off x="588600" y="18931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operation is in charge of </a:t>
            </a:r>
            <a:r>
              <a:rPr b="1" lang="fr" sz="1800">
                <a:solidFill>
                  <a:srgbClr val="FF0000"/>
                </a:solidFill>
                <a:latin typeface="Lato"/>
                <a:ea typeface="Lato"/>
                <a:cs typeface="Lato"/>
                <a:sym typeface="Lato"/>
              </a:rPr>
              <a:t>ensuring</a:t>
            </a:r>
            <a:r>
              <a:rPr lang="fr" sz="1800">
                <a:solidFill>
                  <a:srgbClr val="1A1A1A"/>
                </a:solidFill>
                <a:latin typeface="Lato"/>
                <a:ea typeface="Lato"/>
                <a:cs typeface="Lato"/>
                <a:sym typeface="Lato"/>
              </a:rPr>
              <a:t> the preservation of the </a:t>
            </a:r>
            <a:r>
              <a:rPr b="1" lang="fr" sz="1800">
                <a:solidFill>
                  <a:srgbClr val="FF0000"/>
                </a:solidFill>
                <a:latin typeface="Lato"/>
                <a:ea typeface="Lato"/>
                <a:cs typeface="Lato"/>
                <a:sym typeface="Lato"/>
              </a:rPr>
              <a:t>structural</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semantics</a:t>
            </a:r>
            <a:r>
              <a:rPr lang="fr" sz="1800">
                <a:solidFill>
                  <a:srgbClr val="1A1A1A"/>
                </a:solidFill>
                <a:latin typeface="Lato"/>
                <a:ea typeface="Lato"/>
                <a:cs typeface="Lato"/>
                <a:sym typeface="Lato"/>
              </a:rPr>
              <a:t> of the process.</a:t>
            </a:r>
            <a:endParaRPr sz="1800">
              <a:solidFill>
                <a:srgbClr val="1A1A1A"/>
              </a:solidFill>
              <a:latin typeface="Lato"/>
              <a:ea typeface="Lato"/>
              <a:cs typeface="Lato"/>
              <a:sym typeface="Lato"/>
            </a:endParaRPr>
          </a:p>
        </p:txBody>
      </p:sp>
      <p:sp>
        <p:nvSpPr>
          <p:cNvPr id="3312" name="Google Shape;3312;p245"/>
          <p:cNvSpPr txBox="1"/>
          <p:nvPr/>
        </p:nvSpPr>
        <p:spPr>
          <a:xfrm>
            <a:off x="588600" y="2937088"/>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To </a:t>
            </a:r>
            <a:r>
              <a:rPr b="1" lang="fr" sz="1800">
                <a:solidFill>
                  <a:srgbClr val="FF0000"/>
                </a:solidFill>
                <a:latin typeface="Lato"/>
                <a:ea typeface="Lato"/>
                <a:cs typeface="Lato"/>
                <a:sym typeface="Lato"/>
              </a:rPr>
              <a:t>facilitate</a:t>
            </a:r>
            <a:r>
              <a:rPr lang="fr" sz="1800">
                <a:solidFill>
                  <a:srgbClr val="1A1A1A"/>
                </a:solidFill>
                <a:latin typeface="Lato"/>
                <a:ea typeface="Lato"/>
                <a:cs typeface="Lato"/>
                <a:sym typeface="Lato"/>
              </a:rPr>
              <a:t> this preservation, it is </a:t>
            </a:r>
            <a:r>
              <a:rPr b="1" lang="fr" sz="1800">
                <a:solidFill>
                  <a:srgbClr val="FF0000"/>
                </a:solidFill>
                <a:latin typeface="Lato"/>
                <a:ea typeface="Lato"/>
                <a:cs typeface="Lato"/>
                <a:sym typeface="Lato"/>
              </a:rPr>
              <a:t>not based on the BPMN</a:t>
            </a:r>
            <a:r>
              <a:rPr lang="fr" sz="1800">
                <a:solidFill>
                  <a:srgbClr val="1A1A1A"/>
                </a:solidFill>
                <a:latin typeface="Lato"/>
                <a:ea typeface="Lato"/>
                <a:cs typeface="Lato"/>
                <a:sym typeface="Lato"/>
              </a:rPr>
              <a:t> process itself, </a:t>
            </a:r>
            <a:r>
              <a:rPr b="1" lang="fr" sz="1800">
                <a:solidFill>
                  <a:srgbClr val="FF0000"/>
                </a:solidFill>
                <a:latin typeface="Lato"/>
                <a:ea typeface="Lato"/>
                <a:cs typeface="Lato"/>
                <a:sym typeface="Lato"/>
              </a:rPr>
              <a:t>but</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on</a:t>
            </a:r>
            <a:r>
              <a:rPr lang="fr" sz="1800">
                <a:solidFill>
                  <a:srgbClr val="1A1A1A"/>
                </a:solidFill>
                <a:latin typeface="Lato"/>
                <a:ea typeface="Lato"/>
                <a:cs typeface="Lato"/>
                <a:sym typeface="Lato"/>
              </a:rPr>
              <a:t> another representation, called </a:t>
            </a:r>
            <a:r>
              <a:rPr b="1" lang="fr" sz="1800">
                <a:solidFill>
                  <a:srgbClr val="FF0000"/>
                </a:solidFill>
                <a:latin typeface="Lato"/>
                <a:ea typeface="Lato"/>
                <a:cs typeface="Lato"/>
                <a:sym typeface="Lato"/>
              </a:rPr>
              <a:t>sequence graph</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313" name="Google Shape;3313;p245"/>
          <p:cNvSpPr txBox="1"/>
          <p:nvPr/>
        </p:nvSpPr>
        <p:spPr>
          <a:xfrm>
            <a:off x="588600" y="39145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A sequence graph is a </a:t>
            </a:r>
            <a:r>
              <a:rPr b="1" lang="fr" sz="1800">
                <a:solidFill>
                  <a:srgbClr val="FF0000"/>
                </a:solidFill>
                <a:latin typeface="Lato"/>
                <a:ea typeface="Lato"/>
                <a:cs typeface="Lato"/>
                <a:sym typeface="Lato"/>
              </a:rPr>
              <a:t>hierarchical</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structure</a:t>
            </a:r>
            <a:r>
              <a:rPr lang="fr" sz="1800">
                <a:solidFill>
                  <a:srgbClr val="1A1A1A"/>
                </a:solidFill>
                <a:latin typeface="Lato"/>
                <a:ea typeface="Lato"/>
                <a:cs typeface="Lato"/>
                <a:sym typeface="Lato"/>
              </a:rPr>
              <a:t> composed of </a:t>
            </a:r>
            <a:r>
              <a:rPr b="1" lang="fr" sz="1800">
                <a:solidFill>
                  <a:srgbClr val="FF0000"/>
                </a:solidFill>
                <a:latin typeface="Lato"/>
                <a:ea typeface="Lato"/>
                <a:cs typeface="Lato"/>
                <a:sym typeface="Lato"/>
              </a:rPr>
              <a:t>nodes</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edges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314" name="Google Shape;3314;p24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60</a:t>
            </a:r>
            <a:endParaRPr>
              <a:solidFill>
                <a:srgbClr val="666666"/>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8" name="Shape 3318"/>
        <p:cNvGrpSpPr/>
        <p:nvPr/>
      </p:nvGrpSpPr>
      <p:grpSpPr>
        <a:xfrm>
          <a:off x="0" y="0"/>
          <a:ext cx="0" cy="0"/>
          <a:chOff x="0" y="0"/>
          <a:chExt cx="0" cy="0"/>
        </a:xfrm>
      </p:grpSpPr>
      <p:pic>
        <p:nvPicPr>
          <p:cNvPr id="3319" name="Google Shape;3319;p246" title="process.png"/>
          <p:cNvPicPr preferRelativeResize="0"/>
          <p:nvPr/>
        </p:nvPicPr>
        <p:blipFill>
          <a:blip r:embed="rId4">
            <a:alphaModFix/>
          </a:blip>
          <a:stretch>
            <a:fillRect/>
          </a:stretch>
        </p:blipFill>
        <p:spPr>
          <a:xfrm>
            <a:off x="396025" y="549300"/>
            <a:ext cx="8351927" cy="1641500"/>
          </a:xfrm>
          <a:prstGeom prst="rect">
            <a:avLst/>
          </a:prstGeom>
          <a:noFill/>
          <a:ln>
            <a:noFill/>
          </a:ln>
        </p:spPr>
      </p:pic>
      <p:sp>
        <p:nvSpPr>
          <p:cNvPr id="3320" name="Google Shape;3320;p246"/>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Sequence Graph</a:t>
            </a:r>
            <a:endParaRPr sz="2020"/>
          </a:p>
        </p:txBody>
      </p:sp>
      <p:sp>
        <p:nvSpPr>
          <p:cNvPr id="3321" name="Google Shape;3321;p24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61</a:t>
            </a:r>
            <a:endParaRPr>
              <a:solidFill>
                <a:srgbClr val="666666"/>
              </a:solidFill>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5" name="Shape 3325"/>
        <p:cNvGrpSpPr/>
        <p:nvPr/>
      </p:nvGrpSpPr>
      <p:grpSpPr>
        <a:xfrm>
          <a:off x="0" y="0"/>
          <a:ext cx="0" cy="0"/>
          <a:chOff x="0" y="0"/>
          <a:chExt cx="0" cy="0"/>
        </a:xfrm>
      </p:grpSpPr>
      <p:pic>
        <p:nvPicPr>
          <p:cNvPr id="3326" name="Google Shape;3326;p247"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3327" name="Google Shape;3327;p247"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3328" name="Google Shape;3328;p247"/>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Sequence Graph</a:t>
            </a:r>
            <a:endParaRPr sz="2020"/>
          </a:p>
        </p:txBody>
      </p:sp>
      <p:sp>
        <p:nvSpPr>
          <p:cNvPr id="3329" name="Google Shape;3329;p24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61</a:t>
            </a:r>
            <a:endParaRPr>
              <a:solidFill>
                <a:srgbClr val="666666"/>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3" name="Shape 3333"/>
        <p:cNvGrpSpPr/>
        <p:nvPr/>
      </p:nvGrpSpPr>
      <p:grpSpPr>
        <a:xfrm>
          <a:off x="0" y="0"/>
          <a:ext cx="0" cy="0"/>
          <a:chOff x="0" y="0"/>
          <a:chExt cx="0" cy="0"/>
        </a:xfrm>
      </p:grpSpPr>
      <p:pic>
        <p:nvPicPr>
          <p:cNvPr id="3334" name="Google Shape;3334;p248"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3335" name="Google Shape;3335;p248"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3336" name="Google Shape;3336;p248"/>
          <p:cNvSpPr/>
          <p:nvPr/>
        </p:nvSpPr>
        <p:spPr>
          <a:xfrm>
            <a:off x="2287400" y="451925"/>
            <a:ext cx="3003600" cy="9525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7" name="Google Shape;3337;p248"/>
          <p:cNvSpPr/>
          <p:nvPr/>
        </p:nvSpPr>
        <p:spPr>
          <a:xfrm>
            <a:off x="722363" y="2789282"/>
            <a:ext cx="4093250" cy="1893475"/>
          </a:xfrm>
          <a:custGeom>
            <a:rect b="b" l="l" r="r" t="t"/>
            <a:pathLst>
              <a:path extrusionOk="0" h="75739" w="163730">
                <a:moveTo>
                  <a:pt x="10874" y="73645"/>
                </a:moveTo>
                <a:cubicBezTo>
                  <a:pt x="6552" y="68783"/>
                  <a:pt x="1226" y="63677"/>
                  <a:pt x="306" y="57237"/>
                </a:cubicBezTo>
                <a:cubicBezTo>
                  <a:pt x="-797" y="49514"/>
                  <a:pt x="2022" y="39800"/>
                  <a:pt x="8371" y="35267"/>
                </a:cubicBezTo>
                <a:cubicBezTo>
                  <a:pt x="16371" y="29555"/>
                  <a:pt x="27021" y="28696"/>
                  <a:pt x="36737" y="27202"/>
                </a:cubicBezTo>
                <a:cubicBezTo>
                  <a:pt x="54800" y="24424"/>
                  <a:pt x="73395" y="24158"/>
                  <a:pt x="90967" y="19137"/>
                </a:cubicBezTo>
                <a:cubicBezTo>
                  <a:pt x="104602" y="15241"/>
                  <a:pt x="115588" y="4220"/>
                  <a:pt x="129345" y="782"/>
                </a:cubicBezTo>
                <a:cubicBezTo>
                  <a:pt x="137339" y="-1216"/>
                  <a:pt x="149738" y="439"/>
                  <a:pt x="152984" y="8013"/>
                </a:cubicBezTo>
                <a:cubicBezTo>
                  <a:pt x="157129" y="17684"/>
                  <a:pt x="158220" y="28396"/>
                  <a:pt x="160771" y="38604"/>
                </a:cubicBezTo>
                <a:cubicBezTo>
                  <a:pt x="163226" y="48427"/>
                  <a:pt x="166728" y="62588"/>
                  <a:pt x="158824" y="68917"/>
                </a:cubicBezTo>
                <a:cubicBezTo>
                  <a:pt x="144581" y="80321"/>
                  <a:pt x="122562" y="73923"/>
                  <a:pt x="104316" y="73923"/>
                </a:cubicBezTo>
                <a:cubicBezTo>
                  <a:pt x="73169" y="73923"/>
                  <a:pt x="42021" y="73923"/>
                  <a:pt x="10874" y="73923"/>
                </a:cubicBezTo>
              </a:path>
            </a:pathLst>
          </a:custGeom>
          <a:noFill/>
          <a:ln cap="flat" cmpd="sng" w="19050">
            <a:solidFill>
              <a:srgbClr val="FF0000"/>
            </a:solidFill>
            <a:prstDash val="dash"/>
            <a:round/>
            <a:headEnd len="med" w="med" type="none"/>
            <a:tailEnd len="med" w="med" type="none"/>
          </a:ln>
        </p:spPr>
      </p:sp>
      <p:sp>
        <p:nvSpPr>
          <p:cNvPr id="3338" name="Google Shape;3338;p248"/>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Sequence Graph</a:t>
            </a:r>
            <a:endParaRPr sz="2020"/>
          </a:p>
        </p:txBody>
      </p:sp>
      <p:sp>
        <p:nvSpPr>
          <p:cNvPr id="3339" name="Google Shape;3339;p24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61</a:t>
            </a:r>
            <a:endParaRPr>
              <a:solidFill>
                <a:srgbClr val="666666"/>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3" name="Shape 3343"/>
        <p:cNvGrpSpPr/>
        <p:nvPr/>
      </p:nvGrpSpPr>
      <p:grpSpPr>
        <a:xfrm>
          <a:off x="0" y="0"/>
          <a:ext cx="0" cy="0"/>
          <a:chOff x="0" y="0"/>
          <a:chExt cx="0" cy="0"/>
        </a:xfrm>
      </p:grpSpPr>
      <p:sp>
        <p:nvSpPr>
          <p:cNvPr id="3344" name="Google Shape;3344;p249"/>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Sequence Graph</a:t>
            </a:r>
            <a:endParaRPr sz="2020"/>
          </a:p>
        </p:txBody>
      </p:sp>
      <p:pic>
        <p:nvPicPr>
          <p:cNvPr id="3345" name="Google Shape;3345;p249" title="running_example_seq_graph.png"/>
          <p:cNvPicPr preferRelativeResize="0"/>
          <p:nvPr/>
        </p:nvPicPr>
        <p:blipFill>
          <a:blip r:embed="rId4">
            <a:alphaModFix/>
          </a:blip>
          <a:stretch>
            <a:fillRect/>
          </a:stretch>
        </p:blipFill>
        <p:spPr>
          <a:xfrm>
            <a:off x="943338" y="2390300"/>
            <a:ext cx="7257276" cy="2154450"/>
          </a:xfrm>
          <a:prstGeom prst="rect">
            <a:avLst/>
          </a:prstGeom>
          <a:noFill/>
          <a:ln>
            <a:noFill/>
          </a:ln>
        </p:spPr>
      </p:pic>
      <p:pic>
        <p:nvPicPr>
          <p:cNvPr id="3346" name="Google Shape;3346;p249" title="process.png"/>
          <p:cNvPicPr preferRelativeResize="0"/>
          <p:nvPr/>
        </p:nvPicPr>
        <p:blipFill>
          <a:blip r:embed="rId5">
            <a:alphaModFix/>
          </a:blip>
          <a:stretch>
            <a:fillRect/>
          </a:stretch>
        </p:blipFill>
        <p:spPr>
          <a:xfrm>
            <a:off x="396025" y="549300"/>
            <a:ext cx="8351927" cy="1641500"/>
          </a:xfrm>
          <a:prstGeom prst="rect">
            <a:avLst/>
          </a:prstGeom>
          <a:noFill/>
          <a:ln>
            <a:noFill/>
          </a:ln>
        </p:spPr>
      </p:pic>
      <p:sp>
        <p:nvSpPr>
          <p:cNvPr id="3347" name="Google Shape;3347;p249"/>
          <p:cNvSpPr/>
          <p:nvPr/>
        </p:nvSpPr>
        <p:spPr>
          <a:xfrm>
            <a:off x="2287400" y="451925"/>
            <a:ext cx="3003600" cy="952500"/>
          </a:xfrm>
          <a:prstGeom prst="ellipse">
            <a:avLst/>
          </a:prstGeom>
          <a:noFill/>
          <a:ln cap="flat" cmpd="sng" w="19050">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8" name="Google Shape;3348;p249"/>
          <p:cNvSpPr/>
          <p:nvPr/>
        </p:nvSpPr>
        <p:spPr>
          <a:xfrm>
            <a:off x="722363" y="2789282"/>
            <a:ext cx="4093250" cy="1893475"/>
          </a:xfrm>
          <a:custGeom>
            <a:rect b="b" l="l" r="r" t="t"/>
            <a:pathLst>
              <a:path extrusionOk="0" h="75739" w="163730">
                <a:moveTo>
                  <a:pt x="10874" y="73645"/>
                </a:moveTo>
                <a:cubicBezTo>
                  <a:pt x="6552" y="68783"/>
                  <a:pt x="1226" y="63677"/>
                  <a:pt x="306" y="57237"/>
                </a:cubicBezTo>
                <a:cubicBezTo>
                  <a:pt x="-797" y="49514"/>
                  <a:pt x="2022" y="39800"/>
                  <a:pt x="8371" y="35267"/>
                </a:cubicBezTo>
                <a:cubicBezTo>
                  <a:pt x="16371" y="29555"/>
                  <a:pt x="27021" y="28696"/>
                  <a:pt x="36737" y="27202"/>
                </a:cubicBezTo>
                <a:cubicBezTo>
                  <a:pt x="54800" y="24424"/>
                  <a:pt x="73395" y="24158"/>
                  <a:pt x="90967" y="19137"/>
                </a:cubicBezTo>
                <a:cubicBezTo>
                  <a:pt x="104602" y="15241"/>
                  <a:pt x="115588" y="4220"/>
                  <a:pt x="129345" y="782"/>
                </a:cubicBezTo>
                <a:cubicBezTo>
                  <a:pt x="137339" y="-1216"/>
                  <a:pt x="149738" y="439"/>
                  <a:pt x="152984" y="8013"/>
                </a:cubicBezTo>
                <a:cubicBezTo>
                  <a:pt x="157129" y="17684"/>
                  <a:pt x="158220" y="28396"/>
                  <a:pt x="160771" y="38604"/>
                </a:cubicBezTo>
                <a:cubicBezTo>
                  <a:pt x="163226" y="48427"/>
                  <a:pt x="166728" y="62588"/>
                  <a:pt x="158824" y="68917"/>
                </a:cubicBezTo>
                <a:cubicBezTo>
                  <a:pt x="144581" y="80321"/>
                  <a:pt x="122562" y="73923"/>
                  <a:pt x="104316" y="73923"/>
                </a:cubicBezTo>
                <a:cubicBezTo>
                  <a:pt x="73169" y="73923"/>
                  <a:pt x="42021" y="73923"/>
                  <a:pt x="10874" y="73923"/>
                </a:cubicBezTo>
              </a:path>
            </a:pathLst>
          </a:custGeom>
          <a:noFill/>
          <a:ln cap="flat" cmpd="sng" w="19050">
            <a:solidFill>
              <a:srgbClr val="B7B7B7"/>
            </a:solidFill>
            <a:prstDash val="dash"/>
            <a:round/>
            <a:headEnd len="med" w="med" type="none"/>
            <a:tailEnd len="med" w="med" type="none"/>
          </a:ln>
        </p:spPr>
      </p:sp>
      <p:sp>
        <p:nvSpPr>
          <p:cNvPr id="3349" name="Google Shape;3349;p249"/>
          <p:cNvSpPr/>
          <p:nvPr/>
        </p:nvSpPr>
        <p:spPr>
          <a:xfrm>
            <a:off x="5950850" y="423550"/>
            <a:ext cx="1822200" cy="17673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0" name="Google Shape;3350;p249"/>
          <p:cNvSpPr/>
          <p:nvPr/>
        </p:nvSpPr>
        <p:spPr>
          <a:xfrm>
            <a:off x="5230439" y="2486638"/>
            <a:ext cx="3037725" cy="2161325"/>
          </a:xfrm>
          <a:custGeom>
            <a:rect b="b" l="l" r="r" t="t"/>
            <a:pathLst>
              <a:path extrusionOk="0" h="86453" w="121509">
                <a:moveTo>
                  <a:pt x="10761" y="81871"/>
                </a:moveTo>
                <a:cubicBezTo>
                  <a:pt x="5642" y="76325"/>
                  <a:pt x="1130" y="69336"/>
                  <a:pt x="194" y="61847"/>
                </a:cubicBezTo>
                <a:cubicBezTo>
                  <a:pt x="-976" y="52480"/>
                  <a:pt x="4133" y="43069"/>
                  <a:pt x="8815" y="34872"/>
                </a:cubicBezTo>
                <a:cubicBezTo>
                  <a:pt x="14903" y="24213"/>
                  <a:pt x="31138" y="24435"/>
                  <a:pt x="41353" y="17629"/>
                </a:cubicBezTo>
                <a:cubicBezTo>
                  <a:pt x="47805" y="13331"/>
                  <a:pt x="48974" y="1205"/>
                  <a:pt x="56648" y="109"/>
                </a:cubicBezTo>
                <a:cubicBezTo>
                  <a:pt x="67100" y="-1383"/>
                  <a:pt x="69892" y="16858"/>
                  <a:pt x="78340" y="23191"/>
                </a:cubicBezTo>
                <a:cubicBezTo>
                  <a:pt x="84749" y="27996"/>
                  <a:pt x="93145" y="29344"/>
                  <a:pt x="100310" y="32925"/>
                </a:cubicBezTo>
                <a:cubicBezTo>
                  <a:pt x="109547" y="37542"/>
                  <a:pt x="118095" y="46483"/>
                  <a:pt x="120334" y="56564"/>
                </a:cubicBezTo>
                <a:cubicBezTo>
                  <a:pt x="121562" y="62091"/>
                  <a:pt x="122500" y="68727"/>
                  <a:pt x="119499" y="73528"/>
                </a:cubicBezTo>
                <a:cubicBezTo>
                  <a:pt x="116157" y="78874"/>
                  <a:pt x="110185" y="82659"/>
                  <a:pt x="104204" y="84652"/>
                </a:cubicBezTo>
                <a:cubicBezTo>
                  <a:pt x="90921" y="89078"/>
                  <a:pt x="76211" y="83818"/>
                  <a:pt x="62210" y="83818"/>
                </a:cubicBezTo>
                <a:cubicBezTo>
                  <a:pt x="44665" y="83818"/>
                  <a:pt x="26293" y="86585"/>
                  <a:pt x="9649" y="81037"/>
                </a:cubicBezTo>
              </a:path>
            </a:pathLst>
          </a:custGeom>
          <a:noFill/>
          <a:ln cap="flat" cmpd="sng" w="19050">
            <a:solidFill>
              <a:srgbClr val="FF0000"/>
            </a:solidFill>
            <a:prstDash val="dash"/>
            <a:round/>
            <a:headEnd len="med" w="med" type="none"/>
            <a:tailEnd len="med" w="med" type="none"/>
          </a:ln>
        </p:spPr>
      </p:sp>
      <p:sp>
        <p:nvSpPr>
          <p:cNvPr id="3351" name="Google Shape;3351;p24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61</a:t>
            </a:r>
            <a:endParaRPr>
              <a:solidFill>
                <a:srgbClr val="666666"/>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5" name="Shape 3355"/>
        <p:cNvGrpSpPr/>
        <p:nvPr/>
      </p:nvGrpSpPr>
      <p:grpSpPr>
        <a:xfrm>
          <a:off x="0" y="0"/>
          <a:ext cx="0" cy="0"/>
          <a:chOff x="0" y="0"/>
          <a:chExt cx="0" cy="0"/>
        </a:xfrm>
      </p:grpSpPr>
      <p:sp>
        <p:nvSpPr>
          <p:cNvPr id="3356" name="Google Shape;3356;p250"/>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Refactoring Patterns</a:t>
            </a:r>
            <a:endParaRPr sz="2020"/>
          </a:p>
        </p:txBody>
      </p:sp>
      <p:sp>
        <p:nvSpPr>
          <p:cNvPr id="3357" name="Google Shape;3357;p250"/>
          <p:cNvSpPr txBox="1"/>
          <p:nvPr/>
        </p:nvSpPr>
        <p:spPr>
          <a:xfrm>
            <a:off x="588600" y="471800"/>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movement </a:t>
            </a:r>
            <a:r>
              <a:rPr lang="fr" sz="1800">
                <a:solidFill>
                  <a:srgbClr val="1A1A1A"/>
                </a:solidFill>
                <a:latin typeface="Lato"/>
                <a:ea typeface="Lato"/>
                <a:cs typeface="Lato"/>
                <a:sym typeface="Lato"/>
              </a:rPr>
              <a:t>of a task in the process is </a:t>
            </a:r>
            <a:r>
              <a:rPr b="1" lang="fr" sz="1800">
                <a:solidFill>
                  <a:srgbClr val="FF0000"/>
                </a:solidFill>
                <a:latin typeface="Lato"/>
                <a:ea typeface="Lato"/>
                <a:cs typeface="Lato"/>
                <a:sym typeface="Lato"/>
              </a:rPr>
              <a:t>ruled </a:t>
            </a:r>
            <a:r>
              <a:rPr lang="fr" sz="1800">
                <a:solidFill>
                  <a:srgbClr val="1A1A1A"/>
                </a:solidFill>
                <a:latin typeface="Lato"/>
                <a:ea typeface="Lato"/>
                <a:cs typeface="Lato"/>
                <a:sym typeface="Lato"/>
              </a:rPr>
              <a:t>by </a:t>
            </a:r>
            <a:r>
              <a:rPr b="1" lang="fr" sz="1800">
                <a:solidFill>
                  <a:srgbClr val="FF0000"/>
                </a:solidFill>
                <a:latin typeface="Lato"/>
                <a:ea typeface="Lato"/>
                <a:cs typeface="Lato"/>
                <a:sym typeface="Lato"/>
              </a:rPr>
              <a:t>4 </a:t>
            </a:r>
            <a:r>
              <a:rPr lang="fr" sz="1800">
                <a:solidFill>
                  <a:srgbClr val="1A1A1A"/>
                </a:solidFill>
                <a:latin typeface="Lato"/>
                <a:ea typeface="Lato"/>
                <a:cs typeface="Lato"/>
                <a:sym typeface="Lato"/>
              </a:rPr>
              <a:t>refactoring </a:t>
            </a:r>
            <a:r>
              <a:rPr b="1" lang="fr" sz="1800">
                <a:solidFill>
                  <a:srgbClr val="FF0000"/>
                </a:solidFill>
                <a:latin typeface="Lato"/>
                <a:ea typeface="Lato"/>
                <a:cs typeface="Lato"/>
                <a:sym typeface="Lato"/>
              </a:rPr>
              <a:t>patterns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358" name="Google Shape;3358;p250" title="running_example_seq_graph.png"/>
          <p:cNvPicPr preferRelativeResize="0"/>
          <p:nvPr/>
        </p:nvPicPr>
        <p:blipFill>
          <a:blip r:embed="rId4">
            <a:alphaModFix/>
          </a:blip>
          <a:stretch>
            <a:fillRect/>
          </a:stretch>
        </p:blipFill>
        <p:spPr>
          <a:xfrm>
            <a:off x="941531" y="1425800"/>
            <a:ext cx="3167402" cy="940299"/>
          </a:xfrm>
          <a:prstGeom prst="rect">
            <a:avLst/>
          </a:prstGeom>
          <a:noFill/>
          <a:ln>
            <a:noFill/>
          </a:ln>
        </p:spPr>
      </p:pic>
      <p:sp>
        <p:nvSpPr>
          <p:cNvPr id="3359" name="Google Shape;3359;p250"/>
          <p:cNvSpPr/>
          <p:nvPr/>
        </p:nvSpPr>
        <p:spPr>
          <a:xfrm>
            <a:off x="504513" y="1145975"/>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60" name="Google Shape;3360;p250" title="running_example_seq_graph.png"/>
          <p:cNvPicPr preferRelativeResize="0"/>
          <p:nvPr/>
        </p:nvPicPr>
        <p:blipFill>
          <a:blip r:embed="rId4">
            <a:alphaModFix/>
          </a:blip>
          <a:stretch>
            <a:fillRect/>
          </a:stretch>
        </p:blipFill>
        <p:spPr>
          <a:xfrm>
            <a:off x="5112306" y="1425800"/>
            <a:ext cx="3167402" cy="940299"/>
          </a:xfrm>
          <a:prstGeom prst="rect">
            <a:avLst/>
          </a:prstGeom>
          <a:noFill/>
          <a:ln>
            <a:noFill/>
          </a:ln>
        </p:spPr>
      </p:pic>
      <p:sp>
        <p:nvSpPr>
          <p:cNvPr id="3361" name="Google Shape;3361;p250"/>
          <p:cNvSpPr/>
          <p:nvPr/>
        </p:nvSpPr>
        <p:spPr>
          <a:xfrm>
            <a:off x="4675288" y="1145975"/>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62" name="Google Shape;3362;p250" title="running_example_seq_graph.png"/>
          <p:cNvPicPr preferRelativeResize="0"/>
          <p:nvPr/>
        </p:nvPicPr>
        <p:blipFill>
          <a:blip r:embed="rId4">
            <a:alphaModFix/>
          </a:blip>
          <a:stretch>
            <a:fillRect/>
          </a:stretch>
        </p:blipFill>
        <p:spPr>
          <a:xfrm>
            <a:off x="941518" y="3183875"/>
            <a:ext cx="3167402" cy="940299"/>
          </a:xfrm>
          <a:prstGeom prst="rect">
            <a:avLst/>
          </a:prstGeom>
          <a:noFill/>
          <a:ln>
            <a:noFill/>
          </a:ln>
        </p:spPr>
      </p:pic>
      <p:sp>
        <p:nvSpPr>
          <p:cNvPr id="3363" name="Google Shape;3363;p250"/>
          <p:cNvSpPr/>
          <p:nvPr/>
        </p:nvSpPr>
        <p:spPr>
          <a:xfrm>
            <a:off x="504500" y="2904050"/>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64" name="Google Shape;3364;p250" title="running_example_seq_graph.png"/>
          <p:cNvPicPr preferRelativeResize="0"/>
          <p:nvPr/>
        </p:nvPicPr>
        <p:blipFill>
          <a:blip r:embed="rId4">
            <a:alphaModFix/>
          </a:blip>
          <a:stretch>
            <a:fillRect/>
          </a:stretch>
        </p:blipFill>
        <p:spPr>
          <a:xfrm>
            <a:off x="5112293" y="3183875"/>
            <a:ext cx="3167402" cy="940299"/>
          </a:xfrm>
          <a:prstGeom prst="rect">
            <a:avLst/>
          </a:prstGeom>
          <a:noFill/>
          <a:ln>
            <a:noFill/>
          </a:ln>
        </p:spPr>
      </p:pic>
      <p:sp>
        <p:nvSpPr>
          <p:cNvPr id="3365" name="Google Shape;3365;p250"/>
          <p:cNvSpPr/>
          <p:nvPr/>
        </p:nvSpPr>
        <p:spPr>
          <a:xfrm>
            <a:off x="4675275" y="2904050"/>
            <a:ext cx="3964200" cy="15456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6" name="Google Shape;3366;p250"/>
          <p:cNvSpPr txBox="1"/>
          <p:nvPr/>
        </p:nvSpPr>
        <p:spPr>
          <a:xfrm rot="-1419090">
            <a:off x="259807" y="1174747"/>
            <a:ext cx="1245848" cy="20661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Pattern 1</a:t>
            </a:r>
            <a:endParaRPr sz="1800">
              <a:solidFill>
                <a:srgbClr val="FF0000"/>
              </a:solidFill>
            </a:endParaRPr>
          </a:p>
        </p:txBody>
      </p:sp>
      <p:sp>
        <p:nvSpPr>
          <p:cNvPr id="3367" name="Google Shape;3367;p250"/>
          <p:cNvSpPr txBox="1"/>
          <p:nvPr/>
        </p:nvSpPr>
        <p:spPr>
          <a:xfrm rot="-1419090">
            <a:off x="4384507" y="1174747"/>
            <a:ext cx="1245848" cy="20661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Pattern 2</a:t>
            </a:r>
            <a:endParaRPr sz="1800">
              <a:solidFill>
                <a:srgbClr val="FF0000"/>
              </a:solidFill>
            </a:endParaRPr>
          </a:p>
        </p:txBody>
      </p:sp>
      <p:sp>
        <p:nvSpPr>
          <p:cNvPr id="3368" name="Google Shape;3368;p250"/>
          <p:cNvSpPr txBox="1"/>
          <p:nvPr/>
        </p:nvSpPr>
        <p:spPr>
          <a:xfrm rot="-1419090">
            <a:off x="259807" y="2932822"/>
            <a:ext cx="1245848" cy="20661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Pattern 3</a:t>
            </a:r>
            <a:endParaRPr sz="1800">
              <a:solidFill>
                <a:srgbClr val="FF0000"/>
              </a:solidFill>
            </a:endParaRPr>
          </a:p>
        </p:txBody>
      </p:sp>
      <p:sp>
        <p:nvSpPr>
          <p:cNvPr id="3369" name="Google Shape;3369;p250"/>
          <p:cNvSpPr txBox="1"/>
          <p:nvPr/>
        </p:nvSpPr>
        <p:spPr>
          <a:xfrm rot="-1419090">
            <a:off x="4457807" y="2932822"/>
            <a:ext cx="1245848" cy="20661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Pattern 4</a:t>
            </a:r>
            <a:endParaRPr sz="1800">
              <a:solidFill>
                <a:srgbClr val="FF0000"/>
              </a:solidFill>
            </a:endParaRPr>
          </a:p>
        </p:txBody>
      </p:sp>
      <p:sp>
        <p:nvSpPr>
          <p:cNvPr id="3370" name="Google Shape;3370;p25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62</a:t>
            </a:r>
            <a:endParaRPr>
              <a:solidFill>
                <a:srgbClr val="666666"/>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4" name="Shape 3374"/>
        <p:cNvGrpSpPr/>
        <p:nvPr/>
      </p:nvGrpSpPr>
      <p:grpSpPr>
        <a:xfrm>
          <a:off x="0" y="0"/>
          <a:ext cx="0" cy="0"/>
          <a:chOff x="0" y="0"/>
          <a:chExt cx="0" cy="0"/>
        </a:xfrm>
      </p:grpSpPr>
      <p:pic>
        <p:nvPicPr>
          <p:cNvPr id="3375" name="Google Shape;3375;p251"/>
          <p:cNvPicPr preferRelativeResize="0"/>
          <p:nvPr/>
        </p:nvPicPr>
        <p:blipFill>
          <a:blip r:embed="rId4">
            <a:alphaModFix/>
          </a:blip>
          <a:stretch>
            <a:fillRect/>
          </a:stretch>
        </p:blipFill>
        <p:spPr>
          <a:xfrm>
            <a:off x="564050" y="2023775"/>
            <a:ext cx="8015900" cy="2514625"/>
          </a:xfrm>
          <a:prstGeom prst="rect">
            <a:avLst/>
          </a:prstGeom>
          <a:noFill/>
          <a:ln>
            <a:noFill/>
          </a:ln>
        </p:spPr>
      </p:pic>
      <p:sp>
        <p:nvSpPr>
          <p:cNvPr id="3376" name="Google Shape;3376;p251"/>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377" name="Google Shape;3377;p251"/>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378" name="Google Shape;3378;p25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379" name="Google Shape;3379;p25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5" name="Shape 395"/>
        <p:cNvGrpSpPr/>
        <p:nvPr/>
      </p:nvGrpSpPr>
      <p:grpSpPr>
        <a:xfrm>
          <a:off x="0" y="0"/>
          <a:ext cx="0" cy="0"/>
          <a:chOff x="0" y="0"/>
          <a:chExt cx="0" cy="0"/>
        </a:xfrm>
      </p:grpSpPr>
      <p:sp>
        <p:nvSpPr>
          <p:cNvPr id="396" name="Google Shape;396;p36"/>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397" name="Google Shape;397;p36"/>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398" name="Google Shape;398;p36"/>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399" name="Google Shape;399;p36"/>
          <p:cNvPicPr preferRelativeResize="0"/>
          <p:nvPr/>
        </p:nvPicPr>
        <p:blipFill>
          <a:blip r:embed="rId5">
            <a:alphaModFix/>
          </a:blip>
          <a:stretch>
            <a:fillRect/>
          </a:stretch>
        </p:blipFill>
        <p:spPr>
          <a:xfrm>
            <a:off x="587835" y="1198400"/>
            <a:ext cx="1662370" cy="1106524"/>
          </a:xfrm>
          <a:prstGeom prst="rect">
            <a:avLst/>
          </a:prstGeom>
          <a:noFill/>
          <a:ln>
            <a:noFill/>
          </a:ln>
        </p:spPr>
      </p:pic>
      <p:sp>
        <p:nvSpPr>
          <p:cNvPr id="400" name="Google Shape;400;p36"/>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401" name="Google Shape;401;p36"/>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402" name="Google Shape;402;p3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3" name="Shape 3383"/>
        <p:cNvGrpSpPr/>
        <p:nvPr/>
      </p:nvGrpSpPr>
      <p:grpSpPr>
        <a:xfrm>
          <a:off x="0" y="0"/>
          <a:ext cx="0" cy="0"/>
          <a:chOff x="0" y="0"/>
          <a:chExt cx="0" cy="0"/>
        </a:xfrm>
      </p:grpSpPr>
      <p:pic>
        <p:nvPicPr>
          <p:cNvPr id="3384" name="Google Shape;3384;p252"/>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385" name="Google Shape;3385;p252"/>
          <p:cNvCxnSpPr>
            <a:stCxn id="3386" idx="1"/>
            <a:endCxn id="3387" idx="3"/>
          </p:cNvCxnSpPr>
          <p:nvPr/>
        </p:nvCxnSpPr>
        <p:spPr>
          <a:xfrm flipH="1">
            <a:off x="884312" y="1340963"/>
            <a:ext cx="3058200" cy="1051200"/>
          </a:xfrm>
          <a:prstGeom prst="curvedConnector2">
            <a:avLst/>
          </a:prstGeom>
          <a:noFill/>
          <a:ln cap="flat" cmpd="sng" w="19050">
            <a:solidFill>
              <a:srgbClr val="6AA84F"/>
            </a:solidFill>
            <a:prstDash val="solid"/>
            <a:round/>
            <a:headEnd len="med" w="med" type="none"/>
            <a:tailEnd len="med" w="med" type="none"/>
          </a:ln>
        </p:spPr>
      </p:cxnSp>
      <p:sp>
        <p:nvSpPr>
          <p:cNvPr id="3387" name="Google Shape;3387;p252"/>
          <p:cNvSpPr/>
          <p:nvPr/>
        </p:nvSpPr>
        <p:spPr>
          <a:xfrm rot="-10476641">
            <a:off x="839435" y="2391932"/>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88" name="Google Shape;3388;p252"/>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389" name="Google Shape;3389;p252"/>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390" name="Google Shape;3390;p25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391" name="Google Shape;3391;p2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5" name="Shape 3395"/>
        <p:cNvGrpSpPr/>
        <p:nvPr/>
      </p:nvGrpSpPr>
      <p:grpSpPr>
        <a:xfrm>
          <a:off x="0" y="0"/>
          <a:ext cx="0" cy="0"/>
          <a:chOff x="0" y="0"/>
          <a:chExt cx="0" cy="0"/>
        </a:xfrm>
      </p:grpSpPr>
      <p:pic>
        <p:nvPicPr>
          <p:cNvPr id="3396" name="Google Shape;3396;p253"/>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397" name="Google Shape;3397;p253"/>
          <p:cNvCxnSpPr>
            <a:stCxn id="3398" idx="1"/>
            <a:endCxn id="3399" idx="3"/>
          </p:cNvCxnSpPr>
          <p:nvPr/>
        </p:nvCxnSpPr>
        <p:spPr>
          <a:xfrm flipH="1">
            <a:off x="2529962" y="1340838"/>
            <a:ext cx="1412700" cy="1004700"/>
          </a:xfrm>
          <a:prstGeom prst="curvedConnector2">
            <a:avLst/>
          </a:prstGeom>
          <a:noFill/>
          <a:ln cap="flat" cmpd="sng" w="19050">
            <a:solidFill>
              <a:srgbClr val="6AA84F"/>
            </a:solidFill>
            <a:prstDash val="solid"/>
            <a:round/>
            <a:headEnd len="med" w="med" type="none"/>
            <a:tailEnd len="med" w="med" type="none"/>
          </a:ln>
        </p:spPr>
      </p:cxnSp>
      <p:sp>
        <p:nvSpPr>
          <p:cNvPr id="3399" name="Google Shape;3399;p253"/>
          <p:cNvSpPr/>
          <p:nvPr/>
        </p:nvSpPr>
        <p:spPr>
          <a:xfrm rot="-10476641">
            <a:off x="2485085" y="2345307"/>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0" name="Google Shape;3400;p253"/>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01" name="Google Shape;3401;p253"/>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402" name="Google Shape;3402;p25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03" name="Google Shape;3403;p25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7" name="Shape 3407"/>
        <p:cNvGrpSpPr/>
        <p:nvPr/>
      </p:nvGrpSpPr>
      <p:grpSpPr>
        <a:xfrm>
          <a:off x="0" y="0"/>
          <a:ext cx="0" cy="0"/>
          <a:chOff x="0" y="0"/>
          <a:chExt cx="0" cy="0"/>
        </a:xfrm>
      </p:grpSpPr>
      <p:pic>
        <p:nvPicPr>
          <p:cNvPr id="3408" name="Google Shape;3408;p254"/>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409" name="Google Shape;3409;p254"/>
          <p:cNvCxnSpPr>
            <a:stCxn id="3410" idx="2"/>
            <a:endCxn id="3411" idx="3"/>
          </p:cNvCxnSpPr>
          <p:nvPr/>
        </p:nvCxnSpPr>
        <p:spPr>
          <a:xfrm rot="5400000">
            <a:off x="4148887" y="1926163"/>
            <a:ext cx="589800" cy="256500"/>
          </a:xfrm>
          <a:prstGeom prst="curvedConnector3">
            <a:avLst>
              <a:gd fmla="val 49682" name="adj1"/>
            </a:avLst>
          </a:prstGeom>
          <a:noFill/>
          <a:ln cap="flat" cmpd="sng" w="19050">
            <a:solidFill>
              <a:srgbClr val="6AA84F"/>
            </a:solidFill>
            <a:prstDash val="solid"/>
            <a:round/>
            <a:headEnd len="med" w="med" type="none"/>
            <a:tailEnd len="med" w="med" type="none"/>
          </a:ln>
        </p:spPr>
      </p:cxnSp>
      <p:sp>
        <p:nvSpPr>
          <p:cNvPr id="3411" name="Google Shape;3411;p254"/>
          <p:cNvSpPr/>
          <p:nvPr/>
        </p:nvSpPr>
        <p:spPr>
          <a:xfrm rot="-10476641">
            <a:off x="4270660" y="2349082"/>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2" name="Google Shape;3412;p254"/>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13" name="Google Shape;3413;p254"/>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414" name="Google Shape;3414;p254"/>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15" name="Google Shape;3415;p25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9" name="Shape 3419"/>
        <p:cNvGrpSpPr/>
        <p:nvPr/>
      </p:nvGrpSpPr>
      <p:grpSpPr>
        <a:xfrm>
          <a:off x="0" y="0"/>
          <a:ext cx="0" cy="0"/>
          <a:chOff x="0" y="0"/>
          <a:chExt cx="0" cy="0"/>
        </a:xfrm>
      </p:grpSpPr>
      <p:pic>
        <p:nvPicPr>
          <p:cNvPr id="3420" name="Google Shape;3420;p255"/>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421" name="Google Shape;3421;p255"/>
          <p:cNvCxnSpPr>
            <a:stCxn id="3422" idx="3"/>
            <a:endCxn id="3423" idx="3"/>
          </p:cNvCxnSpPr>
          <p:nvPr/>
        </p:nvCxnSpPr>
        <p:spPr>
          <a:xfrm>
            <a:off x="5192924" y="1330175"/>
            <a:ext cx="568500" cy="1023000"/>
          </a:xfrm>
          <a:prstGeom prst="curvedConnector2">
            <a:avLst/>
          </a:prstGeom>
          <a:noFill/>
          <a:ln cap="flat" cmpd="sng" w="19050">
            <a:solidFill>
              <a:srgbClr val="6AA84F"/>
            </a:solidFill>
            <a:prstDash val="solid"/>
            <a:round/>
            <a:headEnd len="med" w="med" type="none"/>
            <a:tailEnd len="med" w="med" type="none"/>
          </a:ln>
        </p:spPr>
      </p:cxnSp>
      <p:sp>
        <p:nvSpPr>
          <p:cNvPr id="3423" name="Google Shape;3423;p255"/>
          <p:cNvSpPr/>
          <p:nvPr/>
        </p:nvSpPr>
        <p:spPr>
          <a:xfrm rot="-10476641">
            <a:off x="5716435" y="2352807"/>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4" name="Google Shape;3424;p255"/>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22" name="Google Shape;3422;p255"/>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425" name="Google Shape;3425;p255"/>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26" name="Google Shape;3426;p25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0" name="Shape 3430"/>
        <p:cNvGrpSpPr/>
        <p:nvPr/>
      </p:nvGrpSpPr>
      <p:grpSpPr>
        <a:xfrm>
          <a:off x="0" y="0"/>
          <a:ext cx="0" cy="0"/>
          <a:chOff x="0" y="0"/>
          <a:chExt cx="0" cy="0"/>
        </a:xfrm>
      </p:grpSpPr>
      <p:sp>
        <p:nvSpPr>
          <p:cNvPr id="3431" name="Google Shape;3431;p256"/>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32" name="Google Shape;3432;p256"/>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433" name="Google Shape;3433;p256"/>
          <p:cNvCxnSpPr>
            <a:stCxn id="3434" idx="3"/>
            <a:endCxn id="3435" idx="3"/>
          </p:cNvCxnSpPr>
          <p:nvPr/>
        </p:nvCxnSpPr>
        <p:spPr>
          <a:xfrm>
            <a:off x="5201412" y="1340838"/>
            <a:ext cx="1572600" cy="1012200"/>
          </a:xfrm>
          <a:prstGeom prst="curvedConnector2">
            <a:avLst/>
          </a:prstGeom>
          <a:noFill/>
          <a:ln cap="flat" cmpd="sng" w="19050">
            <a:solidFill>
              <a:srgbClr val="6AA84F"/>
            </a:solidFill>
            <a:prstDash val="solid"/>
            <a:round/>
            <a:headEnd len="med" w="med" type="none"/>
            <a:tailEnd len="med" w="med" type="none"/>
          </a:ln>
        </p:spPr>
      </p:cxnSp>
      <p:sp>
        <p:nvSpPr>
          <p:cNvPr id="3435" name="Google Shape;3435;p256"/>
          <p:cNvSpPr/>
          <p:nvPr/>
        </p:nvSpPr>
        <p:spPr>
          <a:xfrm rot="-10476641">
            <a:off x="6729135" y="2352807"/>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36" name="Google Shape;3436;p256"/>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437" name="Google Shape;3437;p256"/>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38" name="Google Shape;3438;p25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2" name="Shape 3442"/>
        <p:cNvGrpSpPr/>
        <p:nvPr/>
      </p:nvGrpSpPr>
      <p:grpSpPr>
        <a:xfrm>
          <a:off x="0" y="0"/>
          <a:ext cx="0" cy="0"/>
          <a:chOff x="0" y="0"/>
          <a:chExt cx="0" cy="0"/>
        </a:xfrm>
      </p:grpSpPr>
      <p:sp>
        <p:nvSpPr>
          <p:cNvPr id="3443" name="Google Shape;3443;p257"/>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44" name="Google Shape;3444;p257"/>
          <p:cNvPicPr preferRelativeResize="0"/>
          <p:nvPr/>
        </p:nvPicPr>
        <p:blipFill>
          <a:blip r:embed="rId4">
            <a:alphaModFix/>
          </a:blip>
          <a:stretch>
            <a:fillRect/>
          </a:stretch>
        </p:blipFill>
        <p:spPr>
          <a:xfrm>
            <a:off x="564050" y="2023775"/>
            <a:ext cx="8015900" cy="2514625"/>
          </a:xfrm>
          <a:prstGeom prst="rect">
            <a:avLst/>
          </a:prstGeom>
          <a:noFill/>
          <a:ln>
            <a:noFill/>
          </a:ln>
        </p:spPr>
      </p:pic>
      <p:cxnSp>
        <p:nvCxnSpPr>
          <p:cNvPr id="3445" name="Google Shape;3445;p257"/>
          <p:cNvCxnSpPr>
            <a:stCxn id="3446" idx="3"/>
            <a:endCxn id="3447" idx="3"/>
          </p:cNvCxnSpPr>
          <p:nvPr/>
        </p:nvCxnSpPr>
        <p:spPr>
          <a:xfrm>
            <a:off x="5201562" y="1340988"/>
            <a:ext cx="3058200" cy="1092000"/>
          </a:xfrm>
          <a:prstGeom prst="curvedConnector2">
            <a:avLst/>
          </a:prstGeom>
          <a:noFill/>
          <a:ln cap="flat" cmpd="sng" w="19050">
            <a:solidFill>
              <a:srgbClr val="6AA84F"/>
            </a:solidFill>
            <a:prstDash val="solid"/>
            <a:round/>
            <a:headEnd len="med" w="med" type="none"/>
            <a:tailEnd len="med" w="med" type="none"/>
          </a:ln>
        </p:spPr>
      </p:cxnSp>
      <p:sp>
        <p:nvSpPr>
          <p:cNvPr id="3447" name="Google Shape;3447;p257"/>
          <p:cNvSpPr/>
          <p:nvPr/>
        </p:nvSpPr>
        <p:spPr>
          <a:xfrm rot="-10476641">
            <a:off x="8214885" y="2432757"/>
            <a:ext cx="79853" cy="106362"/>
          </a:xfrm>
          <a:prstGeom prst="triangle">
            <a:avLst>
              <a:gd fmla="val 500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48" name="Google Shape;3448;p257"/>
          <p:cNvPicPr preferRelativeResize="0"/>
          <p:nvPr/>
        </p:nvPicPr>
        <p:blipFill>
          <a:blip r:embed="rId5">
            <a:alphaModFix/>
          </a:blip>
          <a:stretch>
            <a:fillRect/>
          </a:stretch>
        </p:blipFill>
        <p:spPr>
          <a:xfrm>
            <a:off x="3951075" y="922250"/>
            <a:ext cx="1241849" cy="815850"/>
          </a:xfrm>
          <a:prstGeom prst="rect">
            <a:avLst/>
          </a:prstGeom>
          <a:noFill/>
          <a:ln>
            <a:noFill/>
          </a:ln>
        </p:spPr>
      </p:pic>
      <p:sp>
        <p:nvSpPr>
          <p:cNvPr id="3449" name="Google Shape;3449;p257"/>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50" name="Google Shape;3450;p25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4" name="Shape 3454"/>
        <p:cNvGrpSpPr/>
        <p:nvPr/>
      </p:nvGrpSpPr>
      <p:grpSpPr>
        <a:xfrm>
          <a:off x="0" y="0"/>
          <a:ext cx="0" cy="0"/>
          <a:chOff x="0" y="0"/>
          <a:chExt cx="0" cy="0"/>
        </a:xfrm>
      </p:grpSpPr>
      <p:sp>
        <p:nvSpPr>
          <p:cNvPr id="3455" name="Google Shape;3455;p258"/>
          <p:cNvSpPr txBox="1"/>
          <p:nvPr/>
        </p:nvSpPr>
        <p:spPr>
          <a:xfrm>
            <a:off x="439050" y="405175"/>
            <a:ext cx="82659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pattern</a:t>
            </a:r>
            <a:r>
              <a:rPr lang="fr" sz="1800">
                <a:solidFill>
                  <a:srgbClr val="1A1A1A"/>
                </a:solidFill>
                <a:latin typeface="Lato"/>
                <a:ea typeface="Lato"/>
                <a:cs typeface="Lato"/>
                <a:sym typeface="Lato"/>
              </a:rPr>
              <a:t> consists in inserting the task before/after any node of the graph.</a:t>
            </a:r>
            <a:endParaRPr sz="1800">
              <a:solidFill>
                <a:srgbClr val="1A1A1A"/>
              </a:solidFill>
              <a:latin typeface="Lato"/>
              <a:ea typeface="Lato"/>
              <a:cs typeface="Lato"/>
              <a:sym typeface="Lato"/>
            </a:endParaRPr>
          </a:p>
        </p:txBody>
      </p:sp>
      <p:pic>
        <p:nvPicPr>
          <p:cNvPr id="3456" name="Google Shape;3456;p258"/>
          <p:cNvPicPr preferRelativeResize="0"/>
          <p:nvPr/>
        </p:nvPicPr>
        <p:blipFill>
          <a:blip r:embed="rId4">
            <a:alphaModFix/>
          </a:blip>
          <a:stretch>
            <a:fillRect/>
          </a:stretch>
        </p:blipFill>
        <p:spPr>
          <a:xfrm>
            <a:off x="564050" y="2023775"/>
            <a:ext cx="8015900" cy="2514625"/>
          </a:xfrm>
          <a:prstGeom prst="rect">
            <a:avLst/>
          </a:prstGeom>
          <a:noFill/>
          <a:ln>
            <a:noFill/>
          </a:ln>
        </p:spPr>
      </p:pic>
      <p:pic>
        <p:nvPicPr>
          <p:cNvPr id="3457" name="Google Shape;3457;p258"/>
          <p:cNvPicPr preferRelativeResize="0"/>
          <p:nvPr/>
        </p:nvPicPr>
        <p:blipFill>
          <a:blip r:embed="rId5">
            <a:alphaModFix/>
          </a:blip>
          <a:stretch>
            <a:fillRect/>
          </a:stretch>
        </p:blipFill>
        <p:spPr>
          <a:xfrm>
            <a:off x="3952800" y="922240"/>
            <a:ext cx="1242000" cy="817200"/>
          </a:xfrm>
          <a:prstGeom prst="rect">
            <a:avLst/>
          </a:prstGeom>
          <a:noFill/>
          <a:ln>
            <a:noFill/>
          </a:ln>
        </p:spPr>
      </p:pic>
      <p:cxnSp>
        <p:nvCxnSpPr>
          <p:cNvPr id="3458" name="Google Shape;3458;p258"/>
          <p:cNvCxnSpPr>
            <a:stCxn id="3457" idx="1"/>
            <a:endCxn id="3459" idx="3"/>
          </p:cNvCxnSpPr>
          <p:nvPr/>
        </p:nvCxnSpPr>
        <p:spPr>
          <a:xfrm flipH="1">
            <a:off x="1970400" y="1330840"/>
            <a:ext cx="1982400" cy="2607900"/>
          </a:xfrm>
          <a:prstGeom prst="curvedConnector2">
            <a:avLst/>
          </a:prstGeom>
          <a:noFill/>
          <a:ln cap="flat" cmpd="sng" w="19050">
            <a:solidFill>
              <a:srgbClr val="FF0000"/>
            </a:solidFill>
            <a:prstDash val="solid"/>
            <a:round/>
            <a:headEnd len="med" w="med" type="none"/>
            <a:tailEnd len="med" w="med" type="none"/>
          </a:ln>
        </p:spPr>
      </p:cxnSp>
      <p:sp>
        <p:nvSpPr>
          <p:cNvPr id="3459" name="Google Shape;3459;p258"/>
          <p:cNvSpPr/>
          <p:nvPr/>
        </p:nvSpPr>
        <p:spPr>
          <a:xfrm rot="-10476641">
            <a:off x="1925410" y="3938507"/>
            <a:ext cx="79853" cy="106362"/>
          </a:xfrm>
          <a:prstGeom prst="triangle">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60" name="Google Shape;3460;p258"/>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1</a:t>
            </a:r>
            <a:endParaRPr sz="2020"/>
          </a:p>
        </p:txBody>
      </p:sp>
      <p:sp>
        <p:nvSpPr>
          <p:cNvPr id="3461" name="Google Shape;3461;p25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63</a:t>
            </a:r>
            <a:endParaRPr>
              <a:solidFill>
                <a:srgbClr val="666666"/>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5" name="Shape 3465"/>
        <p:cNvGrpSpPr/>
        <p:nvPr/>
      </p:nvGrpSpPr>
      <p:grpSpPr>
        <a:xfrm>
          <a:off x="0" y="0"/>
          <a:ext cx="0" cy="0"/>
          <a:chOff x="0" y="0"/>
          <a:chExt cx="0" cy="0"/>
        </a:xfrm>
      </p:grpSpPr>
      <p:pic>
        <p:nvPicPr>
          <p:cNvPr id="3466" name="Google Shape;3466;p259"/>
          <p:cNvPicPr preferRelativeResize="0"/>
          <p:nvPr/>
        </p:nvPicPr>
        <p:blipFill>
          <a:blip r:embed="rId4">
            <a:alphaModFix/>
          </a:blip>
          <a:stretch>
            <a:fillRect/>
          </a:stretch>
        </p:blipFill>
        <p:spPr>
          <a:xfrm>
            <a:off x="564050" y="2023775"/>
            <a:ext cx="8015900" cy="2514625"/>
          </a:xfrm>
          <a:prstGeom prst="rect">
            <a:avLst/>
          </a:prstGeom>
          <a:noFill/>
          <a:ln>
            <a:noFill/>
          </a:ln>
        </p:spPr>
      </p:pic>
      <p:pic>
        <p:nvPicPr>
          <p:cNvPr id="3467" name="Google Shape;3467;p259"/>
          <p:cNvPicPr preferRelativeResize="0"/>
          <p:nvPr/>
        </p:nvPicPr>
        <p:blipFill>
          <a:blip r:embed="rId5">
            <a:alphaModFix/>
          </a:blip>
          <a:stretch>
            <a:fillRect/>
          </a:stretch>
        </p:blipFill>
        <p:spPr>
          <a:xfrm>
            <a:off x="3802950" y="1240850"/>
            <a:ext cx="1241849" cy="815850"/>
          </a:xfrm>
          <a:prstGeom prst="rect">
            <a:avLst/>
          </a:prstGeom>
          <a:noFill/>
          <a:ln>
            <a:noFill/>
          </a:ln>
        </p:spPr>
      </p:pic>
      <p:sp>
        <p:nvSpPr>
          <p:cNvPr id="3468" name="Google Shape;3468;p259"/>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3469" name="Google Shape;3469;p259"/>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3470" name="Google Shape;3470;p25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64</a:t>
            </a:r>
            <a:endParaRPr>
              <a:solidFill>
                <a:srgbClr val="666666"/>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4" name="Shape 3474"/>
        <p:cNvGrpSpPr/>
        <p:nvPr/>
      </p:nvGrpSpPr>
      <p:grpSpPr>
        <a:xfrm>
          <a:off x="0" y="0"/>
          <a:ext cx="0" cy="0"/>
          <a:chOff x="0" y="0"/>
          <a:chExt cx="0" cy="0"/>
        </a:xfrm>
      </p:grpSpPr>
      <p:pic>
        <p:nvPicPr>
          <p:cNvPr id="3475" name="Google Shape;3475;p260"/>
          <p:cNvPicPr preferRelativeResize="0"/>
          <p:nvPr/>
        </p:nvPicPr>
        <p:blipFill>
          <a:blip r:embed="rId4">
            <a:alphaModFix/>
          </a:blip>
          <a:stretch>
            <a:fillRect/>
          </a:stretch>
        </p:blipFill>
        <p:spPr>
          <a:xfrm>
            <a:off x="564050" y="2023775"/>
            <a:ext cx="8015900" cy="2514625"/>
          </a:xfrm>
          <a:prstGeom prst="rect">
            <a:avLst/>
          </a:prstGeom>
          <a:noFill/>
          <a:ln>
            <a:noFill/>
          </a:ln>
        </p:spPr>
      </p:pic>
      <p:pic>
        <p:nvPicPr>
          <p:cNvPr id="3476" name="Google Shape;3476;p260"/>
          <p:cNvPicPr preferRelativeResize="0"/>
          <p:nvPr/>
        </p:nvPicPr>
        <p:blipFill>
          <a:blip r:embed="rId5">
            <a:alphaModFix/>
          </a:blip>
          <a:stretch>
            <a:fillRect/>
          </a:stretch>
        </p:blipFill>
        <p:spPr>
          <a:xfrm>
            <a:off x="3802950" y="1240850"/>
            <a:ext cx="1241849" cy="815850"/>
          </a:xfrm>
          <a:prstGeom prst="rect">
            <a:avLst/>
          </a:prstGeom>
          <a:noFill/>
          <a:ln>
            <a:noFill/>
          </a:ln>
        </p:spPr>
      </p:pic>
      <p:sp>
        <p:nvSpPr>
          <p:cNvPr id="3477" name="Google Shape;3477;p260"/>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3478" name="Google Shape;3478;p260"/>
          <p:cNvSpPr/>
          <p:nvPr/>
        </p:nvSpPr>
        <p:spPr>
          <a:xfrm>
            <a:off x="2509550" y="1185475"/>
            <a:ext cx="3454200" cy="20163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79" name="Google Shape;3479;p260"/>
          <p:cNvSpPr txBox="1"/>
          <p:nvPr/>
        </p:nvSpPr>
        <p:spPr>
          <a:xfrm>
            <a:off x="5754650" y="1055675"/>
            <a:ext cx="9087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6AA84F"/>
                </a:solidFill>
              </a:rPr>
              <a:t>New node</a:t>
            </a:r>
            <a:endParaRPr sz="1800">
              <a:solidFill>
                <a:srgbClr val="6AA84F"/>
              </a:solidFill>
            </a:endParaRPr>
          </a:p>
        </p:txBody>
      </p:sp>
      <p:sp>
        <p:nvSpPr>
          <p:cNvPr id="3480" name="Google Shape;3480;p260"/>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3481" name="Google Shape;3481;p26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64</a:t>
            </a:r>
            <a:endParaRPr>
              <a:solidFill>
                <a:srgbClr val="666666"/>
              </a:solidFill>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5" name="Shape 3485"/>
        <p:cNvGrpSpPr/>
        <p:nvPr/>
      </p:nvGrpSpPr>
      <p:grpSpPr>
        <a:xfrm>
          <a:off x="0" y="0"/>
          <a:ext cx="0" cy="0"/>
          <a:chOff x="0" y="0"/>
          <a:chExt cx="0" cy="0"/>
        </a:xfrm>
      </p:grpSpPr>
      <p:pic>
        <p:nvPicPr>
          <p:cNvPr id="3486" name="Google Shape;3486;p261"/>
          <p:cNvPicPr preferRelativeResize="0"/>
          <p:nvPr/>
        </p:nvPicPr>
        <p:blipFill>
          <a:blip r:embed="rId4">
            <a:alphaModFix/>
          </a:blip>
          <a:stretch>
            <a:fillRect/>
          </a:stretch>
        </p:blipFill>
        <p:spPr>
          <a:xfrm>
            <a:off x="564050" y="2023775"/>
            <a:ext cx="8015900" cy="2514625"/>
          </a:xfrm>
          <a:prstGeom prst="rect">
            <a:avLst/>
          </a:prstGeom>
          <a:noFill/>
          <a:ln>
            <a:noFill/>
          </a:ln>
        </p:spPr>
      </p:pic>
      <p:pic>
        <p:nvPicPr>
          <p:cNvPr id="3487" name="Google Shape;3487;p261"/>
          <p:cNvPicPr preferRelativeResize="0"/>
          <p:nvPr/>
        </p:nvPicPr>
        <p:blipFill>
          <a:blip r:embed="rId5">
            <a:alphaModFix/>
          </a:blip>
          <a:stretch>
            <a:fillRect/>
          </a:stretch>
        </p:blipFill>
        <p:spPr>
          <a:xfrm>
            <a:off x="5667400" y="1371075"/>
            <a:ext cx="1241849" cy="815850"/>
          </a:xfrm>
          <a:prstGeom prst="rect">
            <a:avLst/>
          </a:prstGeom>
          <a:noFill/>
          <a:ln>
            <a:noFill/>
          </a:ln>
        </p:spPr>
      </p:pic>
      <p:sp>
        <p:nvSpPr>
          <p:cNvPr id="3488" name="Google Shape;3488;p261"/>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3489" name="Google Shape;3489;p261"/>
          <p:cNvSpPr txBox="1"/>
          <p:nvPr/>
        </p:nvSpPr>
        <p:spPr>
          <a:xfrm>
            <a:off x="7858350" y="895125"/>
            <a:ext cx="9087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6AA84F"/>
                </a:solidFill>
              </a:rPr>
              <a:t>New node</a:t>
            </a:r>
            <a:endParaRPr sz="1800">
              <a:solidFill>
                <a:srgbClr val="6AA84F"/>
              </a:solidFill>
            </a:endParaRPr>
          </a:p>
        </p:txBody>
      </p:sp>
      <p:sp>
        <p:nvSpPr>
          <p:cNvPr id="3490" name="Google Shape;3490;p261"/>
          <p:cNvSpPr/>
          <p:nvPr/>
        </p:nvSpPr>
        <p:spPr>
          <a:xfrm>
            <a:off x="4218625" y="1276400"/>
            <a:ext cx="4139400" cy="1925400"/>
          </a:xfrm>
          <a:prstGeom prst="ellipse">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1" name="Google Shape;3491;p26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3492" name="Google Shape;3492;p26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64</a:t>
            </a:r>
            <a:endParaRPr>
              <a:solidFill>
                <a:srgbClr val="66666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37"/>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408" name="Google Shape;408;p37"/>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409" name="Google Shape;409;p37"/>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410" name="Google Shape;410;p37"/>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411" name="Google Shape;411;p37"/>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412" name="Google Shape;412;p37"/>
          <p:cNvPicPr preferRelativeResize="0"/>
          <p:nvPr/>
        </p:nvPicPr>
        <p:blipFill>
          <a:blip r:embed="rId6">
            <a:alphaModFix/>
          </a:blip>
          <a:stretch>
            <a:fillRect/>
          </a:stretch>
        </p:blipFill>
        <p:spPr>
          <a:xfrm>
            <a:off x="587835" y="1198400"/>
            <a:ext cx="1662370" cy="1106524"/>
          </a:xfrm>
          <a:prstGeom prst="rect">
            <a:avLst/>
          </a:prstGeom>
          <a:noFill/>
          <a:ln>
            <a:noFill/>
          </a:ln>
        </p:spPr>
      </p:pic>
      <p:sp>
        <p:nvSpPr>
          <p:cNvPr id="413" name="Google Shape;413;p37"/>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414" name="Google Shape;414;p37"/>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415" name="Google Shape;415;p3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96" name="Shape 3496"/>
        <p:cNvGrpSpPr/>
        <p:nvPr/>
      </p:nvGrpSpPr>
      <p:grpSpPr>
        <a:xfrm>
          <a:off x="0" y="0"/>
          <a:ext cx="0" cy="0"/>
          <a:chOff x="0" y="0"/>
          <a:chExt cx="0" cy="0"/>
        </a:xfrm>
      </p:grpSpPr>
      <p:pic>
        <p:nvPicPr>
          <p:cNvPr id="3497" name="Google Shape;3497;p262"/>
          <p:cNvPicPr preferRelativeResize="0"/>
          <p:nvPr/>
        </p:nvPicPr>
        <p:blipFill>
          <a:blip r:embed="rId4">
            <a:alphaModFix/>
          </a:blip>
          <a:stretch>
            <a:fillRect/>
          </a:stretch>
        </p:blipFill>
        <p:spPr>
          <a:xfrm>
            <a:off x="564050" y="1587913"/>
            <a:ext cx="8015900" cy="2514625"/>
          </a:xfrm>
          <a:prstGeom prst="rect">
            <a:avLst/>
          </a:prstGeom>
          <a:noFill/>
          <a:ln>
            <a:noFill/>
          </a:ln>
        </p:spPr>
      </p:pic>
      <p:pic>
        <p:nvPicPr>
          <p:cNvPr id="3498" name="Google Shape;3498;p262"/>
          <p:cNvPicPr preferRelativeResize="0"/>
          <p:nvPr/>
        </p:nvPicPr>
        <p:blipFill>
          <a:blip r:embed="rId5">
            <a:alphaModFix/>
          </a:blip>
          <a:stretch>
            <a:fillRect/>
          </a:stretch>
        </p:blipFill>
        <p:spPr>
          <a:xfrm>
            <a:off x="5117650" y="2500465"/>
            <a:ext cx="1242000" cy="817200"/>
          </a:xfrm>
          <a:prstGeom prst="rect">
            <a:avLst/>
          </a:prstGeom>
          <a:noFill/>
          <a:ln>
            <a:noFill/>
          </a:ln>
        </p:spPr>
      </p:pic>
      <p:sp>
        <p:nvSpPr>
          <p:cNvPr id="3499" name="Google Shape;3499;p262"/>
          <p:cNvSpPr txBox="1"/>
          <p:nvPr/>
        </p:nvSpPr>
        <p:spPr>
          <a:xfrm>
            <a:off x="439050" y="405175"/>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a:t>
            </a:r>
            <a:r>
              <a:rPr b="1" lang="fr" sz="1800">
                <a:solidFill>
                  <a:srgbClr val="FF0000"/>
                </a:solidFill>
                <a:latin typeface="Lato"/>
                <a:ea typeface="Lato"/>
                <a:cs typeface="Lato"/>
                <a:sym typeface="Lato"/>
              </a:rPr>
              <a:t>pattern</a:t>
            </a:r>
            <a:r>
              <a:rPr lang="fr" sz="1800">
                <a:solidFill>
                  <a:srgbClr val="1A1A1A"/>
                </a:solidFill>
                <a:latin typeface="Lato"/>
                <a:ea typeface="Lato"/>
                <a:cs typeface="Lato"/>
                <a:sym typeface="Lato"/>
              </a:rPr>
              <a:t> consists in inserting the task in parallel of any non-empty subsequence of nodes of the graph.</a:t>
            </a:r>
            <a:endParaRPr sz="1800">
              <a:solidFill>
                <a:srgbClr val="1A1A1A"/>
              </a:solidFill>
              <a:latin typeface="Lato"/>
              <a:ea typeface="Lato"/>
              <a:cs typeface="Lato"/>
              <a:sym typeface="Lato"/>
            </a:endParaRPr>
          </a:p>
        </p:txBody>
      </p:sp>
      <p:sp>
        <p:nvSpPr>
          <p:cNvPr id="3500" name="Google Shape;3500;p262"/>
          <p:cNvSpPr/>
          <p:nvPr/>
        </p:nvSpPr>
        <p:spPr>
          <a:xfrm>
            <a:off x="4831175" y="2411850"/>
            <a:ext cx="2238600" cy="1767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1" name="Google Shape;3501;p26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2</a:t>
            </a:r>
            <a:endParaRPr sz="2020"/>
          </a:p>
        </p:txBody>
      </p:sp>
      <p:sp>
        <p:nvSpPr>
          <p:cNvPr id="3502" name="Google Shape;3502;p26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64</a:t>
            </a:r>
            <a:endParaRPr>
              <a:solidFill>
                <a:srgbClr val="666666"/>
              </a:solidFill>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6" name="Shape 3506"/>
        <p:cNvGrpSpPr/>
        <p:nvPr/>
      </p:nvGrpSpPr>
      <p:grpSpPr>
        <a:xfrm>
          <a:off x="0" y="0"/>
          <a:ext cx="0" cy="0"/>
          <a:chOff x="0" y="0"/>
          <a:chExt cx="0" cy="0"/>
        </a:xfrm>
      </p:grpSpPr>
      <p:pic>
        <p:nvPicPr>
          <p:cNvPr id="3507" name="Google Shape;3507;p263"/>
          <p:cNvPicPr preferRelativeResize="0"/>
          <p:nvPr/>
        </p:nvPicPr>
        <p:blipFill>
          <a:blip r:embed="rId4">
            <a:alphaModFix/>
          </a:blip>
          <a:stretch>
            <a:fillRect/>
          </a:stretch>
        </p:blipFill>
        <p:spPr>
          <a:xfrm>
            <a:off x="564050" y="2023775"/>
            <a:ext cx="8015900" cy="2514625"/>
          </a:xfrm>
          <a:prstGeom prst="rect">
            <a:avLst/>
          </a:prstGeom>
          <a:noFill/>
          <a:ln>
            <a:noFill/>
          </a:ln>
        </p:spPr>
      </p:pic>
      <p:pic>
        <p:nvPicPr>
          <p:cNvPr id="3508" name="Google Shape;3508;p263"/>
          <p:cNvPicPr preferRelativeResize="0"/>
          <p:nvPr/>
        </p:nvPicPr>
        <p:blipFill>
          <a:blip r:embed="rId5">
            <a:alphaModFix/>
          </a:blip>
          <a:stretch>
            <a:fillRect/>
          </a:stretch>
        </p:blipFill>
        <p:spPr>
          <a:xfrm>
            <a:off x="3951075" y="1185475"/>
            <a:ext cx="1241849" cy="815850"/>
          </a:xfrm>
          <a:prstGeom prst="rect">
            <a:avLst/>
          </a:prstGeom>
          <a:noFill/>
          <a:ln>
            <a:noFill/>
          </a:ln>
        </p:spPr>
      </p:pic>
      <p:sp>
        <p:nvSpPr>
          <p:cNvPr id="3509" name="Google Shape;3509;p263"/>
          <p:cNvSpPr txBox="1"/>
          <p:nvPr/>
        </p:nvSpPr>
        <p:spPr>
          <a:xfrm>
            <a:off x="439050" y="533563"/>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third pattern</a:t>
            </a:r>
            <a:r>
              <a:rPr lang="fr" sz="1800">
                <a:solidFill>
                  <a:srgbClr val="1A1A1A"/>
                </a:solidFill>
                <a:latin typeface="Lato"/>
                <a:ea typeface="Lato"/>
                <a:cs typeface="Lato"/>
                <a:sym typeface="Lato"/>
              </a:rPr>
              <a:t> consists in inserting the task before or after any combination of elements of any node of the graph.</a:t>
            </a:r>
            <a:endParaRPr sz="1800">
              <a:solidFill>
                <a:srgbClr val="1A1A1A"/>
              </a:solidFill>
              <a:latin typeface="Lato"/>
              <a:ea typeface="Lato"/>
              <a:cs typeface="Lato"/>
              <a:sym typeface="Lato"/>
            </a:endParaRPr>
          </a:p>
        </p:txBody>
      </p:sp>
      <p:sp>
        <p:nvSpPr>
          <p:cNvPr id="3510" name="Google Shape;3510;p26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3</a:t>
            </a:r>
            <a:endParaRPr sz="2020"/>
          </a:p>
        </p:txBody>
      </p:sp>
      <p:sp>
        <p:nvSpPr>
          <p:cNvPr id="3511" name="Google Shape;3511;p26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5" name="Shape 3515"/>
        <p:cNvGrpSpPr/>
        <p:nvPr/>
      </p:nvGrpSpPr>
      <p:grpSpPr>
        <a:xfrm>
          <a:off x="0" y="0"/>
          <a:ext cx="0" cy="0"/>
          <a:chOff x="0" y="0"/>
          <a:chExt cx="0" cy="0"/>
        </a:xfrm>
      </p:grpSpPr>
      <p:sp>
        <p:nvSpPr>
          <p:cNvPr id="3516" name="Google Shape;3516;p264"/>
          <p:cNvSpPr txBox="1"/>
          <p:nvPr/>
        </p:nvSpPr>
        <p:spPr>
          <a:xfrm>
            <a:off x="439050" y="533563"/>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third pattern</a:t>
            </a:r>
            <a:r>
              <a:rPr lang="fr" sz="1800">
                <a:solidFill>
                  <a:srgbClr val="1A1A1A"/>
                </a:solidFill>
                <a:latin typeface="Lato"/>
                <a:ea typeface="Lato"/>
                <a:cs typeface="Lato"/>
                <a:sym typeface="Lato"/>
              </a:rPr>
              <a:t> consists in inserting the task before or after any combination of elements of any node of the graph.</a:t>
            </a:r>
            <a:endParaRPr sz="1800">
              <a:solidFill>
                <a:srgbClr val="1A1A1A"/>
              </a:solidFill>
              <a:latin typeface="Lato"/>
              <a:ea typeface="Lato"/>
              <a:cs typeface="Lato"/>
              <a:sym typeface="Lato"/>
            </a:endParaRPr>
          </a:p>
        </p:txBody>
      </p:sp>
      <p:sp>
        <p:nvSpPr>
          <p:cNvPr id="3517" name="Google Shape;3517;p264"/>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3</a:t>
            </a:r>
            <a:endParaRPr sz="2020"/>
          </a:p>
        </p:txBody>
      </p:sp>
      <p:sp>
        <p:nvSpPr>
          <p:cNvPr id="3518" name="Google Shape;3518;p26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pic>
        <p:nvPicPr>
          <p:cNvPr id="3519" name="Google Shape;3519;p264"/>
          <p:cNvPicPr preferRelativeResize="0"/>
          <p:nvPr/>
        </p:nvPicPr>
        <p:blipFill>
          <a:blip r:embed="rId4">
            <a:alphaModFix/>
          </a:blip>
          <a:stretch>
            <a:fillRect/>
          </a:stretch>
        </p:blipFill>
        <p:spPr>
          <a:xfrm>
            <a:off x="395747" y="1530950"/>
            <a:ext cx="8352515" cy="2596875"/>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3" name="Shape 3523"/>
        <p:cNvGrpSpPr/>
        <p:nvPr/>
      </p:nvGrpSpPr>
      <p:grpSpPr>
        <a:xfrm>
          <a:off x="0" y="0"/>
          <a:ext cx="0" cy="0"/>
          <a:chOff x="0" y="0"/>
          <a:chExt cx="0" cy="0"/>
        </a:xfrm>
      </p:grpSpPr>
      <p:sp>
        <p:nvSpPr>
          <p:cNvPr id="3524" name="Google Shape;3524;p265"/>
          <p:cNvSpPr txBox="1"/>
          <p:nvPr/>
        </p:nvSpPr>
        <p:spPr>
          <a:xfrm>
            <a:off x="439050" y="533563"/>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third pattern</a:t>
            </a:r>
            <a:r>
              <a:rPr lang="fr" sz="1800">
                <a:solidFill>
                  <a:srgbClr val="1A1A1A"/>
                </a:solidFill>
                <a:latin typeface="Lato"/>
                <a:ea typeface="Lato"/>
                <a:cs typeface="Lato"/>
                <a:sym typeface="Lato"/>
              </a:rPr>
              <a:t> consists in inserting the task before or after any combination of elements of any node of the graph.</a:t>
            </a:r>
            <a:endParaRPr sz="1800">
              <a:solidFill>
                <a:srgbClr val="1A1A1A"/>
              </a:solidFill>
              <a:latin typeface="Lato"/>
              <a:ea typeface="Lato"/>
              <a:cs typeface="Lato"/>
              <a:sym typeface="Lato"/>
            </a:endParaRPr>
          </a:p>
        </p:txBody>
      </p:sp>
      <p:pic>
        <p:nvPicPr>
          <p:cNvPr id="3525" name="Google Shape;3525;p265"/>
          <p:cNvPicPr preferRelativeResize="0"/>
          <p:nvPr/>
        </p:nvPicPr>
        <p:blipFill>
          <a:blip r:embed="rId4">
            <a:alphaModFix/>
          </a:blip>
          <a:stretch>
            <a:fillRect/>
          </a:stretch>
        </p:blipFill>
        <p:spPr>
          <a:xfrm>
            <a:off x="384163" y="1497650"/>
            <a:ext cx="8375675" cy="2613700"/>
          </a:xfrm>
          <a:prstGeom prst="rect">
            <a:avLst/>
          </a:prstGeom>
          <a:noFill/>
          <a:ln>
            <a:noFill/>
          </a:ln>
        </p:spPr>
      </p:pic>
      <p:sp>
        <p:nvSpPr>
          <p:cNvPr id="3526" name="Google Shape;3526;p265"/>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3</a:t>
            </a:r>
            <a:endParaRPr sz="2020"/>
          </a:p>
        </p:txBody>
      </p:sp>
      <p:sp>
        <p:nvSpPr>
          <p:cNvPr id="3527" name="Google Shape;3527;p26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1" name="Shape 3531"/>
        <p:cNvGrpSpPr/>
        <p:nvPr/>
      </p:nvGrpSpPr>
      <p:grpSpPr>
        <a:xfrm>
          <a:off x="0" y="0"/>
          <a:ext cx="0" cy="0"/>
          <a:chOff x="0" y="0"/>
          <a:chExt cx="0" cy="0"/>
        </a:xfrm>
      </p:grpSpPr>
      <p:sp>
        <p:nvSpPr>
          <p:cNvPr id="3532" name="Google Shape;3532;p266"/>
          <p:cNvSpPr txBox="1"/>
          <p:nvPr/>
        </p:nvSpPr>
        <p:spPr>
          <a:xfrm>
            <a:off x="439050" y="533563"/>
            <a:ext cx="82659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third pattern</a:t>
            </a:r>
            <a:r>
              <a:rPr lang="fr" sz="1800">
                <a:solidFill>
                  <a:srgbClr val="1A1A1A"/>
                </a:solidFill>
                <a:latin typeface="Lato"/>
                <a:ea typeface="Lato"/>
                <a:cs typeface="Lato"/>
                <a:sym typeface="Lato"/>
              </a:rPr>
              <a:t> consists in inserting the task before or after any combination of elements of any node of the graph.</a:t>
            </a:r>
            <a:endParaRPr sz="1800">
              <a:solidFill>
                <a:srgbClr val="1A1A1A"/>
              </a:solidFill>
              <a:latin typeface="Lato"/>
              <a:ea typeface="Lato"/>
              <a:cs typeface="Lato"/>
              <a:sym typeface="Lato"/>
            </a:endParaRPr>
          </a:p>
        </p:txBody>
      </p:sp>
      <p:pic>
        <p:nvPicPr>
          <p:cNvPr id="3533" name="Google Shape;3533;p266"/>
          <p:cNvPicPr preferRelativeResize="0"/>
          <p:nvPr/>
        </p:nvPicPr>
        <p:blipFill>
          <a:blip r:embed="rId4">
            <a:alphaModFix/>
          </a:blip>
          <a:stretch>
            <a:fillRect/>
          </a:stretch>
        </p:blipFill>
        <p:spPr>
          <a:xfrm>
            <a:off x="424138" y="1570425"/>
            <a:ext cx="8295725" cy="2708626"/>
          </a:xfrm>
          <a:prstGeom prst="rect">
            <a:avLst/>
          </a:prstGeom>
          <a:noFill/>
          <a:ln>
            <a:noFill/>
          </a:ln>
        </p:spPr>
      </p:pic>
      <p:sp>
        <p:nvSpPr>
          <p:cNvPr id="3534" name="Google Shape;3534;p266"/>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3</a:t>
            </a:r>
            <a:endParaRPr sz="2020"/>
          </a:p>
        </p:txBody>
      </p:sp>
      <p:sp>
        <p:nvSpPr>
          <p:cNvPr id="3535" name="Google Shape;3535;p26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65</a:t>
            </a:r>
            <a:endParaRPr>
              <a:solidFill>
                <a:srgbClr val="666666"/>
              </a:solidFill>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9" name="Shape 3539"/>
        <p:cNvGrpSpPr/>
        <p:nvPr/>
      </p:nvGrpSpPr>
      <p:grpSpPr>
        <a:xfrm>
          <a:off x="0" y="0"/>
          <a:ext cx="0" cy="0"/>
          <a:chOff x="0" y="0"/>
          <a:chExt cx="0" cy="0"/>
        </a:xfrm>
      </p:grpSpPr>
      <p:sp>
        <p:nvSpPr>
          <p:cNvPr id="3540" name="Google Shape;3540;p267"/>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fourth pattern</a:t>
            </a:r>
            <a:r>
              <a:rPr lang="fr" sz="1800">
                <a:solidFill>
                  <a:srgbClr val="1A1A1A"/>
                </a:solidFill>
                <a:latin typeface="Lato"/>
                <a:ea typeface="Lato"/>
                <a:cs typeface="Lato"/>
                <a:sym typeface="Lato"/>
              </a:rPr>
              <a:t> consists in inserting the task inside some </a:t>
            </a:r>
            <a:r>
              <a:rPr b="1" lang="fr" sz="1800">
                <a:solidFill>
                  <a:srgbClr val="FF0000"/>
                </a:solidFill>
                <a:latin typeface="Lato"/>
                <a:ea typeface="Lato"/>
                <a:cs typeface="Lato"/>
                <a:sym typeface="Lato"/>
              </a:rPr>
              <a:t>choice structures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41" name="Google Shape;3541;p267"/>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42" name="Google Shape;3542;p26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66</a:t>
            </a:r>
            <a:endParaRPr>
              <a:solidFill>
                <a:srgbClr val="666666"/>
              </a:solidFill>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6" name="Shape 3546"/>
        <p:cNvGrpSpPr/>
        <p:nvPr/>
      </p:nvGrpSpPr>
      <p:grpSpPr>
        <a:xfrm>
          <a:off x="0" y="0"/>
          <a:ext cx="0" cy="0"/>
          <a:chOff x="0" y="0"/>
          <a:chExt cx="0" cy="0"/>
        </a:xfrm>
      </p:grpSpPr>
      <p:sp>
        <p:nvSpPr>
          <p:cNvPr id="3547" name="Google Shape;3547;p268"/>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fourth pattern</a:t>
            </a:r>
            <a:r>
              <a:rPr lang="fr" sz="1800">
                <a:solidFill>
                  <a:srgbClr val="1A1A1A"/>
                </a:solidFill>
                <a:latin typeface="Lato"/>
                <a:ea typeface="Lato"/>
                <a:cs typeface="Lato"/>
                <a:sym typeface="Lato"/>
              </a:rPr>
              <a:t> consists in inserting the task inside some </a:t>
            </a:r>
            <a:r>
              <a:rPr b="1" lang="fr" sz="1800">
                <a:solidFill>
                  <a:srgbClr val="FF0000"/>
                </a:solidFill>
                <a:latin typeface="Lato"/>
                <a:ea typeface="Lato"/>
                <a:cs typeface="Lato"/>
                <a:sym typeface="Lato"/>
              </a:rPr>
              <a:t>choice structures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48" name="Google Shape;3548;p268"/>
          <p:cNvSpPr txBox="1"/>
          <p:nvPr/>
        </p:nvSpPr>
        <p:spPr>
          <a:xfrm>
            <a:off x="588600" y="1257113"/>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we said earlier that </a:t>
            </a:r>
            <a:r>
              <a:rPr b="1" lang="fr" sz="1800">
                <a:solidFill>
                  <a:srgbClr val="FF0000"/>
                </a:solidFill>
                <a:latin typeface="Lato"/>
                <a:ea typeface="Lato"/>
                <a:cs typeface="Lato"/>
                <a:sym typeface="Lato"/>
              </a:rPr>
              <a:t>choice structures must be preserved</a:t>
            </a:r>
            <a:r>
              <a:rPr lang="fr" sz="1800">
                <a:solidFill>
                  <a:srgbClr val="1A1A1A"/>
                </a:solidFill>
                <a:latin typeface="Lato"/>
                <a:ea typeface="Lato"/>
                <a:cs typeface="Lato"/>
                <a:sym typeface="Lato"/>
              </a:rPr>
              <a:t> to </a:t>
            </a:r>
            <a:r>
              <a:rPr b="1" lang="fr" sz="1800">
                <a:solidFill>
                  <a:srgbClr val="FF0000"/>
                </a:solidFill>
                <a:latin typeface="Lato"/>
                <a:ea typeface="Lato"/>
                <a:cs typeface="Lato"/>
                <a:sym typeface="Lato"/>
              </a:rPr>
              <a:t>guarantee </a:t>
            </a:r>
            <a:r>
              <a:rPr lang="fr" sz="1800">
                <a:solidFill>
                  <a:srgbClr val="1A1A1A"/>
                </a:solidFill>
                <a:latin typeface="Lato"/>
                <a:ea typeface="Lato"/>
                <a:cs typeface="Lato"/>
                <a:sym typeface="Lato"/>
              </a:rPr>
              <a:t>the structural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endParaRPr sz="1800">
              <a:solidFill>
                <a:srgbClr val="1A1A1A"/>
              </a:solidFill>
              <a:latin typeface="Lato"/>
              <a:ea typeface="Lato"/>
              <a:cs typeface="Lato"/>
              <a:sym typeface="Lato"/>
            </a:endParaRPr>
          </a:p>
        </p:txBody>
      </p:sp>
      <p:sp>
        <p:nvSpPr>
          <p:cNvPr id="3549" name="Google Shape;3549;p268"/>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50" name="Google Shape;3550;p26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66</a:t>
            </a:r>
            <a:endParaRPr>
              <a:solidFill>
                <a:srgbClr val="666666"/>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4" name="Shape 3554"/>
        <p:cNvGrpSpPr/>
        <p:nvPr/>
      </p:nvGrpSpPr>
      <p:grpSpPr>
        <a:xfrm>
          <a:off x="0" y="0"/>
          <a:ext cx="0" cy="0"/>
          <a:chOff x="0" y="0"/>
          <a:chExt cx="0" cy="0"/>
        </a:xfrm>
      </p:grpSpPr>
      <p:sp>
        <p:nvSpPr>
          <p:cNvPr id="3555" name="Google Shape;3555;p269"/>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fourth pattern</a:t>
            </a:r>
            <a:r>
              <a:rPr lang="fr" sz="1800">
                <a:solidFill>
                  <a:srgbClr val="1A1A1A"/>
                </a:solidFill>
                <a:latin typeface="Lato"/>
                <a:ea typeface="Lato"/>
                <a:cs typeface="Lato"/>
                <a:sym typeface="Lato"/>
              </a:rPr>
              <a:t> consists in inserting the task inside some </a:t>
            </a:r>
            <a:r>
              <a:rPr b="1" lang="fr" sz="1800">
                <a:solidFill>
                  <a:srgbClr val="FF0000"/>
                </a:solidFill>
                <a:latin typeface="Lato"/>
                <a:ea typeface="Lato"/>
                <a:cs typeface="Lato"/>
                <a:sym typeface="Lato"/>
              </a:rPr>
              <a:t>choice structures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56" name="Google Shape;3556;p269"/>
          <p:cNvSpPr txBox="1"/>
          <p:nvPr/>
        </p:nvSpPr>
        <p:spPr>
          <a:xfrm>
            <a:off x="588600" y="1257113"/>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we said earlier that </a:t>
            </a:r>
            <a:r>
              <a:rPr b="1" lang="fr" sz="1800">
                <a:solidFill>
                  <a:srgbClr val="FF0000"/>
                </a:solidFill>
                <a:latin typeface="Lato"/>
                <a:ea typeface="Lato"/>
                <a:cs typeface="Lato"/>
                <a:sym typeface="Lato"/>
              </a:rPr>
              <a:t>choice structures must be preserved</a:t>
            </a:r>
            <a:r>
              <a:rPr lang="fr" sz="1800">
                <a:solidFill>
                  <a:srgbClr val="1A1A1A"/>
                </a:solidFill>
                <a:latin typeface="Lato"/>
                <a:ea typeface="Lato"/>
                <a:cs typeface="Lato"/>
                <a:sym typeface="Lato"/>
              </a:rPr>
              <a:t> to </a:t>
            </a:r>
            <a:r>
              <a:rPr b="1" lang="fr" sz="1800">
                <a:solidFill>
                  <a:srgbClr val="FF0000"/>
                </a:solidFill>
                <a:latin typeface="Lato"/>
                <a:ea typeface="Lato"/>
                <a:cs typeface="Lato"/>
                <a:sym typeface="Lato"/>
              </a:rPr>
              <a:t>guarantee </a:t>
            </a:r>
            <a:r>
              <a:rPr lang="fr" sz="1800">
                <a:solidFill>
                  <a:srgbClr val="1A1A1A"/>
                </a:solidFill>
                <a:latin typeface="Lato"/>
                <a:ea typeface="Lato"/>
                <a:cs typeface="Lato"/>
                <a:sym typeface="Lato"/>
              </a:rPr>
              <a:t>the structural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endParaRPr sz="1800">
              <a:solidFill>
                <a:srgbClr val="1A1A1A"/>
              </a:solidFill>
              <a:latin typeface="Lato"/>
              <a:ea typeface="Lato"/>
              <a:cs typeface="Lato"/>
              <a:sym typeface="Lato"/>
            </a:endParaRPr>
          </a:p>
        </p:txBody>
      </p:sp>
      <p:sp>
        <p:nvSpPr>
          <p:cNvPr id="3557" name="Google Shape;3557;p269"/>
          <p:cNvSpPr txBox="1"/>
          <p:nvPr/>
        </p:nvSpPr>
        <p:spPr>
          <a:xfrm>
            <a:off x="588600" y="2097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Nonetheless, there is a way to </a:t>
            </a:r>
            <a:r>
              <a:rPr b="1" lang="fr" sz="1800">
                <a:solidFill>
                  <a:srgbClr val="FF0000"/>
                </a:solidFill>
                <a:latin typeface="Lato"/>
                <a:ea typeface="Lato"/>
                <a:cs typeface="Lato"/>
                <a:sym typeface="Lato"/>
              </a:rPr>
              <a:t>modify a choice</a:t>
            </a:r>
            <a:r>
              <a:rPr lang="fr" sz="1800">
                <a:solidFill>
                  <a:srgbClr val="1A1A1A"/>
                </a:solidFill>
                <a:latin typeface="Lato"/>
                <a:ea typeface="Lato"/>
                <a:cs typeface="Lato"/>
                <a:sym typeface="Lato"/>
              </a:rPr>
              <a:t> structure while </a:t>
            </a:r>
            <a:r>
              <a:rPr b="1" lang="fr" sz="1800">
                <a:solidFill>
                  <a:srgbClr val="FF0000"/>
                </a:solidFill>
                <a:latin typeface="Lato"/>
                <a:ea typeface="Lato"/>
                <a:cs typeface="Lato"/>
                <a:sym typeface="Lato"/>
              </a:rPr>
              <a:t>preserving its semantics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58" name="Google Shape;3558;p269"/>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59" name="Google Shape;3559;p26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66</a:t>
            </a:r>
            <a:endParaRPr>
              <a:solidFill>
                <a:srgbClr val="666666"/>
              </a:solidFill>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3" name="Shape 3563"/>
        <p:cNvGrpSpPr/>
        <p:nvPr/>
      </p:nvGrpSpPr>
      <p:grpSpPr>
        <a:xfrm>
          <a:off x="0" y="0"/>
          <a:ext cx="0" cy="0"/>
          <a:chOff x="0" y="0"/>
          <a:chExt cx="0" cy="0"/>
        </a:xfrm>
      </p:grpSpPr>
      <p:sp>
        <p:nvSpPr>
          <p:cNvPr id="3564" name="Google Shape;3564;p270"/>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fourth pattern</a:t>
            </a:r>
            <a:r>
              <a:rPr lang="fr" sz="1800">
                <a:solidFill>
                  <a:srgbClr val="1A1A1A"/>
                </a:solidFill>
                <a:latin typeface="Lato"/>
                <a:ea typeface="Lato"/>
                <a:cs typeface="Lato"/>
                <a:sym typeface="Lato"/>
              </a:rPr>
              <a:t> consists in inserting the task inside some </a:t>
            </a:r>
            <a:r>
              <a:rPr b="1" lang="fr" sz="1800">
                <a:solidFill>
                  <a:srgbClr val="FF0000"/>
                </a:solidFill>
                <a:latin typeface="Lato"/>
                <a:ea typeface="Lato"/>
                <a:cs typeface="Lato"/>
                <a:sym typeface="Lato"/>
              </a:rPr>
              <a:t>choice structures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65" name="Google Shape;3565;p270"/>
          <p:cNvSpPr txBox="1"/>
          <p:nvPr/>
        </p:nvSpPr>
        <p:spPr>
          <a:xfrm>
            <a:off x="588600" y="1257113"/>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However, we said earlier that </a:t>
            </a:r>
            <a:r>
              <a:rPr b="1" lang="fr" sz="1800">
                <a:solidFill>
                  <a:srgbClr val="FF0000"/>
                </a:solidFill>
                <a:latin typeface="Lato"/>
                <a:ea typeface="Lato"/>
                <a:cs typeface="Lato"/>
                <a:sym typeface="Lato"/>
              </a:rPr>
              <a:t>choice structures must be preserved</a:t>
            </a:r>
            <a:r>
              <a:rPr lang="fr" sz="1800">
                <a:solidFill>
                  <a:srgbClr val="1A1A1A"/>
                </a:solidFill>
                <a:latin typeface="Lato"/>
                <a:ea typeface="Lato"/>
                <a:cs typeface="Lato"/>
                <a:sym typeface="Lato"/>
              </a:rPr>
              <a:t> to </a:t>
            </a:r>
            <a:r>
              <a:rPr b="1" lang="fr" sz="1800">
                <a:solidFill>
                  <a:srgbClr val="FF0000"/>
                </a:solidFill>
                <a:latin typeface="Lato"/>
                <a:ea typeface="Lato"/>
                <a:cs typeface="Lato"/>
                <a:sym typeface="Lato"/>
              </a:rPr>
              <a:t>guarantee </a:t>
            </a:r>
            <a:r>
              <a:rPr lang="fr" sz="1800">
                <a:solidFill>
                  <a:srgbClr val="1A1A1A"/>
                </a:solidFill>
                <a:latin typeface="Lato"/>
                <a:ea typeface="Lato"/>
                <a:cs typeface="Lato"/>
                <a:sym typeface="Lato"/>
              </a:rPr>
              <a:t>the structural </a:t>
            </a:r>
            <a:r>
              <a:rPr b="1" lang="fr" sz="1800">
                <a:solidFill>
                  <a:srgbClr val="FF0000"/>
                </a:solidFill>
                <a:latin typeface="Lato"/>
                <a:ea typeface="Lato"/>
                <a:cs typeface="Lato"/>
                <a:sym typeface="Lato"/>
              </a:rPr>
              <a:t>semantics </a:t>
            </a:r>
            <a:r>
              <a:rPr lang="fr" sz="1800">
                <a:solidFill>
                  <a:srgbClr val="1A1A1A"/>
                </a:solidFill>
                <a:latin typeface="Lato"/>
                <a:ea typeface="Lato"/>
                <a:cs typeface="Lato"/>
                <a:sym typeface="Lato"/>
              </a:rPr>
              <a:t>of the process.</a:t>
            </a:r>
            <a:endParaRPr sz="1800">
              <a:solidFill>
                <a:srgbClr val="1A1A1A"/>
              </a:solidFill>
              <a:latin typeface="Lato"/>
              <a:ea typeface="Lato"/>
              <a:cs typeface="Lato"/>
              <a:sym typeface="Lato"/>
            </a:endParaRPr>
          </a:p>
        </p:txBody>
      </p:sp>
      <p:sp>
        <p:nvSpPr>
          <p:cNvPr id="3566" name="Google Shape;3566;p270"/>
          <p:cNvSpPr txBox="1"/>
          <p:nvPr/>
        </p:nvSpPr>
        <p:spPr>
          <a:xfrm>
            <a:off x="588600" y="2097925"/>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Nonetheless, there is a way to </a:t>
            </a:r>
            <a:r>
              <a:rPr b="1" lang="fr" sz="1800">
                <a:solidFill>
                  <a:srgbClr val="FF0000"/>
                </a:solidFill>
                <a:latin typeface="Lato"/>
                <a:ea typeface="Lato"/>
                <a:cs typeface="Lato"/>
                <a:sym typeface="Lato"/>
              </a:rPr>
              <a:t>modify a choice</a:t>
            </a:r>
            <a:r>
              <a:rPr lang="fr" sz="1800">
                <a:solidFill>
                  <a:srgbClr val="1A1A1A"/>
                </a:solidFill>
                <a:latin typeface="Lato"/>
                <a:ea typeface="Lato"/>
                <a:cs typeface="Lato"/>
                <a:sym typeface="Lato"/>
              </a:rPr>
              <a:t> structure while </a:t>
            </a:r>
            <a:r>
              <a:rPr b="1" lang="fr" sz="1800">
                <a:solidFill>
                  <a:srgbClr val="FF0000"/>
                </a:solidFill>
                <a:latin typeface="Lato"/>
                <a:ea typeface="Lato"/>
                <a:cs typeface="Lato"/>
                <a:sym typeface="Lato"/>
              </a:rPr>
              <a:t>preserving its semantics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567" name="Google Shape;3567;p270" title="out.png"/>
          <p:cNvPicPr preferRelativeResize="0"/>
          <p:nvPr/>
        </p:nvPicPr>
        <p:blipFill>
          <a:blip r:embed="rId4">
            <a:alphaModFix/>
          </a:blip>
          <a:stretch>
            <a:fillRect/>
          </a:stretch>
        </p:blipFill>
        <p:spPr>
          <a:xfrm>
            <a:off x="436775" y="3030713"/>
            <a:ext cx="3751873" cy="1301500"/>
          </a:xfrm>
          <a:prstGeom prst="rect">
            <a:avLst/>
          </a:prstGeom>
          <a:noFill/>
          <a:ln>
            <a:noFill/>
          </a:ln>
        </p:spPr>
      </p:pic>
      <p:pic>
        <p:nvPicPr>
          <p:cNvPr id="3568" name="Google Shape;3568;p270" title="in.png"/>
          <p:cNvPicPr preferRelativeResize="0"/>
          <p:nvPr/>
        </p:nvPicPr>
        <p:blipFill>
          <a:blip r:embed="rId5">
            <a:alphaModFix/>
          </a:blip>
          <a:stretch>
            <a:fillRect/>
          </a:stretch>
        </p:blipFill>
        <p:spPr>
          <a:xfrm>
            <a:off x="4955350" y="3021509"/>
            <a:ext cx="3751876" cy="1319916"/>
          </a:xfrm>
          <a:prstGeom prst="rect">
            <a:avLst/>
          </a:prstGeom>
          <a:noFill/>
          <a:ln>
            <a:noFill/>
          </a:ln>
        </p:spPr>
      </p:pic>
      <p:sp>
        <p:nvSpPr>
          <p:cNvPr id="3569" name="Google Shape;3569;p270"/>
          <p:cNvSpPr/>
          <p:nvPr/>
        </p:nvSpPr>
        <p:spPr>
          <a:xfrm>
            <a:off x="4337325" y="3584450"/>
            <a:ext cx="477900" cy="213300"/>
          </a:xfrm>
          <a:prstGeom prst="lef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0" name="Google Shape;3570;p270"/>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71" name="Google Shape;3571;p27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66</a:t>
            </a:r>
            <a:endParaRPr>
              <a:solidFill>
                <a:srgbClr val="666666"/>
              </a:solidFill>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5" name="Shape 3575"/>
        <p:cNvGrpSpPr/>
        <p:nvPr/>
      </p:nvGrpSpPr>
      <p:grpSpPr>
        <a:xfrm>
          <a:off x="0" y="0"/>
          <a:ext cx="0" cy="0"/>
          <a:chOff x="0" y="0"/>
          <a:chExt cx="0" cy="0"/>
        </a:xfrm>
      </p:grpSpPr>
      <p:sp>
        <p:nvSpPr>
          <p:cNvPr id="3576" name="Google Shape;3576;p271"/>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our context, Pattern 4 </a:t>
            </a:r>
            <a:r>
              <a:rPr b="1" lang="fr" sz="1800">
                <a:solidFill>
                  <a:srgbClr val="FF0000"/>
                </a:solidFill>
                <a:latin typeface="Lato"/>
                <a:ea typeface="Lato"/>
                <a:cs typeface="Lato"/>
                <a:sym typeface="Lato"/>
              </a:rPr>
              <a:t>recursively applies Patterns 1–4</a:t>
            </a:r>
            <a:r>
              <a:rPr lang="fr" sz="1800">
                <a:solidFill>
                  <a:srgbClr val="1A1A1A"/>
                </a:solidFill>
                <a:latin typeface="Lato"/>
                <a:ea typeface="Lato"/>
                <a:cs typeface="Lato"/>
                <a:sym typeface="Lato"/>
              </a:rPr>
              <a:t> to all the sequence graphs composing </a:t>
            </a:r>
            <a:r>
              <a:rPr lang="fr" sz="1800">
                <a:solidFill>
                  <a:srgbClr val="1A1A1A"/>
                </a:solidFill>
                <a:latin typeface="Lato"/>
                <a:ea typeface="Lato"/>
                <a:cs typeface="Lato"/>
                <a:sym typeface="Lato"/>
              </a:rPr>
              <a:t>(~ branches of)</a:t>
            </a:r>
            <a:r>
              <a:rPr lang="fr" sz="1800">
                <a:solidFill>
                  <a:srgbClr val="1A1A1A"/>
                </a:solidFill>
                <a:latin typeface="Lato"/>
                <a:ea typeface="Lato"/>
                <a:cs typeface="Lato"/>
                <a:sym typeface="Lato"/>
              </a:rPr>
              <a:t> the choice.</a:t>
            </a:r>
            <a:endParaRPr sz="1800">
              <a:solidFill>
                <a:srgbClr val="1A1A1A"/>
              </a:solidFill>
              <a:latin typeface="Lato"/>
              <a:ea typeface="Lato"/>
              <a:cs typeface="Lato"/>
              <a:sym typeface="Lato"/>
            </a:endParaRPr>
          </a:p>
        </p:txBody>
      </p:sp>
      <p:sp>
        <p:nvSpPr>
          <p:cNvPr id="3577" name="Google Shape;3577;p27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78" name="Google Shape;3578;p27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67</a:t>
            </a:r>
            <a:endParaRPr>
              <a:solidFill>
                <a:srgbClr val="6666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9" name="Shape 419"/>
        <p:cNvGrpSpPr/>
        <p:nvPr/>
      </p:nvGrpSpPr>
      <p:grpSpPr>
        <a:xfrm>
          <a:off x="0" y="0"/>
          <a:ext cx="0" cy="0"/>
          <a:chOff x="0" y="0"/>
          <a:chExt cx="0" cy="0"/>
        </a:xfrm>
      </p:grpSpPr>
      <p:sp>
        <p:nvSpPr>
          <p:cNvPr id="420" name="Google Shape;420;p38"/>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421" name="Google Shape;421;p38"/>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422" name="Google Shape;422;p38"/>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423" name="Google Shape;423;p38"/>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424" name="Google Shape;424;p38"/>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425" name="Google Shape;425;p38"/>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426" name="Google Shape;426;p38"/>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427" name="Google Shape;427;p38"/>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428" name="Google Shape;428;p38"/>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sp>
        <p:nvSpPr>
          <p:cNvPr id="429" name="Google Shape;429;p38"/>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430" name="Google Shape;430;p3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2" name="Shape 3582"/>
        <p:cNvGrpSpPr/>
        <p:nvPr/>
      </p:nvGrpSpPr>
      <p:grpSpPr>
        <a:xfrm>
          <a:off x="0" y="0"/>
          <a:ext cx="0" cy="0"/>
          <a:chOff x="0" y="0"/>
          <a:chExt cx="0" cy="0"/>
        </a:xfrm>
      </p:grpSpPr>
      <p:sp>
        <p:nvSpPr>
          <p:cNvPr id="3583" name="Google Shape;3583;p272"/>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our context, Pattern 4 </a:t>
            </a:r>
            <a:r>
              <a:rPr b="1" lang="fr" sz="1800">
                <a:solidFill>
                  <a:srgbClr val="FF0000"/>
                </a:solidFill>
                <a:latin typeface="Lato"/>
                <a:ea typeface="Lato"/>
                <a:cs typeface="Lato"/>
                <a:sym typeface="Lato"/>
              </a:rPr>
              <a:t>recursively applies Patterns 1–4</a:t>
            </a:r>
            <a:r>
              <a:rPr lang="fr" sz="1800">
                <a:solidFill>
                  <a:srgbClr val="1A1A1A"/>
                </a:solidFill>
                <a:latin typeface="Lato"/>
                <a:ea typeface="Lato"/>
                <a:cs typeface="Lato"/>
                <a:sym typeface="Lato"/>
              </a:rPr>
              <a:t> to all the sequence graphs composing (~ branches of) the choice.</a:t>
            </a:r>
            <a:endParaRPr sz="1800">
              <a:solidFill>
                <a:srgbClr val="1A1A1A"/>
              </a:solidFill>
              <a:latin typeface="Lato"/>
              <a:ea typeface="Lato"/>
              <a:cs typeface="Lato"/>
              <a:sym typeface="Lato"/>
            </a:endParaRPr>
          </a:p>
        </p:txBody>
      </p:sp>
      <p:sp>
        <p:nvSpPr>
          <p:cNvPr id="3584" name="Google Shape;3584;p272"/>
          <p:cNvSpPr txBox="1"/>
          <p:nvPr/>
        </p:nvSpPr>
        <p:spPr>
          <a:xfrm>
            <a:off x="588600" y="124193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creates </a:t>
            </a:r>
            <a:r>
              <a:rPr b="1" lang="fr" sz="1800">
                <a:solidFill>
                  <a:srgbClr val="FF0000"/>
                </a:solidFill>
                <a:latin typeface="Lato"/>
                <a:ea typeface="Lato"/>
                <a:cs typeface="Lato"/>
                <a:sym typeface="Lato"/>
              </a:rPr>
              <a:t>several new sequence graphs</a:t>
            </a:r>
            <a:r>
              <a:rPr lang="fr" sz="1800">
                <a:solidFill>
                  <a:srgbClr val="1A1A1A"/>
                </a:solidFill>
                <a:latin typeface="Lato"/>
                <a:ea typeface="Lato"/>
                <a:cs typeface="Lato"/>
                <a:sym typeface="Lato"/>
              </a:rPr>
              <a:t> for each branch of the choice.</a:t>
            </a:r>
            <a:endParaRPr sz="1800">
              <a:solidFill>
                <a:srgbClr val="1A1A1A"/>
              </a:solidFill>
              <a:latin typeface="Lato"/>
              <a:ea typeface="Lato"/>
              <a:cs typeface="Lato"/>
              <a:sym typeface="Lato"/>
            </a:endParaRPr>
          </a:p>
        </p:txBody>
      </p:sp>
      <p:sp>
        <p:nvSpPr>
          <p:cNvPr id="3585" name="Google Shape;3585;p27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86" name="Google Shape;3586;p27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67</a:t>
            </a:r>
            <a:endParaRPr>
              <a:solidFill>
                <a:srgbClr val="666666"/>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0" name="Shape 3590"/>
        <p:cNvGrpSpPr/>
        <p:nvPr/>
      </p:nvGrpSpPr>
      <p:grpSpPr>
        <a:xfrm>
          <a:off x="0" y="0"/>
          <a:ext cx="0" cy="0"/>
          <a:chOff x="0" y="0"/>
          <a:chExt cx="0" cy="0"/>
        </a:xfrm>
      </p:grpSpPr>
      <p:sp>
        <p:nvSpPr>
          <p:cNvPr id="3591" name="Google Shape;3591;p273"/>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our context, Pattern 4 </a:t>
            </a:r>
            <a:r>
              <a:rPr b="1" lang="fr" sz="1800">
                <a:solidFill>
                  <a:srgbClr val="FF0000"/>
                </a:solidFill>
                <a:latin typeface="Lato"/>
                <a:ea typeface="Lato"/>
                <a:cs typeface="Lato"/>
                <a:sym typeface="Lato"/>
              </a:rPr>
              <a:t>recursively applies Patterns 1–4</a:t>
            </a:r>
            <a:r>
              <a:rPr lang="fr" sz="1800">
                <a:solidFill>
                  <a:srgbClr val="1A1A1A"/>
                </a:solidFill>
                <a:latin typeface="Lato"/>
                <a:ea typeface="Lato"/>
                <a:cs typeface="Lato"/>
                <a:sym typeface="Lato"/>
              </a:rPr>
              <a:t> to all the sequence graphs composing (~ branches of) the choice.</a:t>
            </a:r>
            <a:endParaRPr sz="1800">
              <a:solidFill>
                <a:srgbClr val="1A1A1A"/>
              </a:solidFill>
              <a:latin typeface="Lato"/>
              <a:ea typeface="Lato"/>
              <a:cs typeface="Lato"/>
              <a:sym typeface="Lato"/>
            </a:endParaRPr>
          </a:p>
        </p:txBody>
      </p:sp>
      <p:sp>
        <p:nvSpPr>
          <p:cNvPr id="3592" name="Google Shape;3592;p273"/>
          <p:cNvSpPr txBox="1"/>
          <p:nvPr/>
        </p:nvSpPr>
        <p:spPr>
          <a:xfrm>
            <a:off x="588600" y="124193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creates </a:t>
            </a:r>
            <a:r>
              <a:rPr b="1" lang="fr" sz="1800">
                <a:solidFill>
                  <a:srgbClr val="FF0000"/>
                </a:solidFill>
                <a:latin typeface="Lato"/>
                <a:ea typeface="Lato"/>
                <a:cs typeface="Lato"/>
                <a:sym typeface="Lato"/>
              </a:rPr>
              <a:t>several new sequence graphs</a:t>
            </a:r>
            <a:r>
              <a:rPr lang="fr" sz="1800">
                <a:solidFill>
                  <a:srgbClr val="1A1A1A"/>
                </a:solidFill>
                <a:latin typeface="Lato"/>
                <a:ea typeface="Lato"/>
                <a:cs typeface="Lato"/>
                <a:sym typeface="Lato"/>
              </a:rPr>
              <a:t> for each branch of the choice.</a:t>
            </a:r>
            <a:endParaRPr sz="1800">
              <a:solidFill>
                <a:srgbClr val="1A1A1A"/>
              </a:solidFill>
              <a:latin typeface="Lato"/>
              <a:ea typeface="Lato"/>
              <a:cs typeface="Lato"/>
              <a:sym typeface="Lato"/>
            </a:endParaRPr>
          </a:p>
        </p:txBody>
      </p:sp>
      <p:sp>
        <p:nvSpPr>
          <p:cNvPr id="3593" name="Google Shape;3593;p273"/>
          <p:cNvSpPr txBox="1"/>
          <p:nvPr/>
        </p:nvSpPr>
        <p:spPr>
          <a:xfrm>
            <a:off x="588600" y="17490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cartesian product</a:t>
            </a:r>
            <a:r>
              <a:rPr lang="fr" sz="1800">
                <a:solidFill>
                  <a:srgbClr val="1A1A1A"/>
                </a:solidFill>
                <a:latin typeface="Lato"/>
                <a:ea typeface="Lato"/>
                <a:cs typeface="Lato"/>
                <a:sym typeface="Lato"/>
              </a:rPr>
              <a:t> of the generated branches is then computed, which creates </a:t>
            </a:r>
            <a:r>
              <a:rPr b="1" lang="fr" sz="1800">
                <a:solidFill>
                  <a:srgbClr val="FF0000"/>
                </a:solidFill>
                <a:latin typeface="Lato"/>
                <a:ea typeface="Lato"/>
                <a:cs typeface="Lato"/>
                <a:sym typeface="Lato"/>
              </a:rPr>
              <a:t>several unique new</a:t>
            </a:r>
            <a:r>
              <a:rPr lang="fr" sz="1800">
                <a:solidFill>
                  <a:srgbClr val="1A1A1A"/>
                </a:solidFill>
                <a:latin typeface="Lato"/>
                <a:ea typeface="Lato"/>
                <a:cs typeface="Lato"/>
                <a:sym typeface="Lato"/>
              </a:rPr>
              <a:t> versions of the </a:t>
            </a:r>
            <a:r>
              <a:rPr b="1" lang="fr" sz="1800">
                <a:solidFill>
                  <a:srgbClr val="FF0000"/>
                </a:solidFill>
                <a:latin typeface="Lato"/>
                <a:ea typeface="Lato"/>
                <a:cs typeface="Lato"/>
                <a:sym typeface="Lato"/>
              </a:rPr>
              <a:t>choice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594" name="Google Shape;3594;p27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595" name="Google Shape;3595;p27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67</a:t>
            </a:r>
            <a:endParaRPr>
              <a:solidFill>
                <a:srgbClr val="666666"/>
              </a:solidFill>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9" name="Shape 3599"/>
        <p:cNvGrpSpPr/>
        <p:nvPr/>
      </p:nvGrpSpPr>
      <p:grpSpPr>
        <a:xfrm>
          <a:off x="0" y="0"/>
          <a:ext cx="0" cy="0"/>
          <a:chOff x="0" y="0"/>
          <a:chExt cx="0" cy="0"/>
        </a:xfrm>
      </p:grpSpPr>
      <p:sp>
        <p:nvSpPr>
          <p:cNvPr id="3600" name="Google Shape;3600;p274"/>
          <p:cNvSpPr txBox="1"/>
          <p:nvPr/>
        </p:nvSpPr>
        <p:spPr>
          <a:xfrm>
            <a:off x="588600" y="4163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our context, Pattern 4 </a:t>
            </a:r>
            <a:r>
              <a:rPr b="1" lang="fr" sz="1800">
                <a:solidFill>
                  <a:srgbClr val="FF0000"/>
                </a:solidFill>
                <a:latin typeface="Lato"/>
                <a:ea typeface="Lato"/>
                <a:cs typeface="Lato"/>
                <a:sym typeface="Lato"/>
              </a:rPr>
              <a:t>recursively applies Patterns 1–4</a:t>
            </a:r>
            <a:r>
              <a:rPr lang="fr" sz="1800">
                <a:solidFill>
                  <a:srgbClr val="1A1A1A"/>
                </a:solidFill>
                <a:latin typeface="Lato"/>
                <a:ea typeface="Lato"/>
                <a:cs typeface="Lato"/>
                <a:sym typeface="Lato"/>
              </a:rPr>
              <a:t> to all the sequence graphs composing (~ branches of) the choice.</a:t>
            </a:r>
            <a:endParaRPr sz="1800">
              <a:solidFill>
                <a:srgbClr val="1A1A1A"/>
              </a:solidFill>
              <a:latin typeface="Lato"/>
              <a:ea typeface="Lato"/>
              <a:cs typeface="Lato"/>
              <a:sym typeface="Lato"/>
            </a:endParaRPr>
          </a:p>
        </p:txBody>
      </p:sp>
      <p:sp>
        <p:nvSpPr>
          <p:cNvPr id="3601" name="Google Shape;3601;p274"/>
          <p:cNvSpPr txBox="1"/>
          <p:nvPr/>
        </p:nvSpPr>
        <p:spPr>
          <a:xfrm>
            <a:off x="588600" y="1241938"/>
            <a:ext cx="79668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creates </a:t>
            </a:r>
            <a:r>
              <a:rPr b="1" lang="fr" sz="1800">
                <a:solidFill>
                  <a:srgbClr val="FF0000"/>
                </a:solidFill>
                <a:latin typeface="Lato"/>
                <a:ea typeface="Lato"/>
                <a:cs typeface="Lato"/>
                <a:sym typeface="Lato"/>
              </a:rPr>
              <a:t>several new sequence graphs</a:t>
            </a:r>
            <a:r>
              <a:rPr lang="fr" sz="1800">
                <a:solidFill>
                  <a:srgbClr val="1A1A1A"/>
                </a:solidFill>
                <a:latin typeface="Lato"/>
                <a:ea typeface="Lato"/>
                <a:cs typeface="Lato"/>
                <a:sym typeface="Lato"/>
              </a:rPr>
              <a:t> for each branch of the choice.</a:t>
            </a:r>
            <a:endParaRPr sz="1800">
              <a:solidFill>
                <a:srgbClr val="1A1A1A"/>
              </a:solidFill>
              <a:latin typeface="Lato"/>
              <a:ea typeface="Lato"/>
              <a:cs typeface="Lato"/>
              <a:sym typeface="Lato"/>
            </a:endParaRPr>
          </a:p>
        </p:txBody>
      </p:sp>
      <p:sp>
        <p:nvSpPr>
          <p:cNvPr id="3602" name="Google Shape;3602;p274"/>
          <p:cNvSpPr txBox="1"/>
          <p:nvPr/>
        </p:nvSpPr>
        <p:spPr>
          <a:xfrm>
            <a:off x="588600" y="17490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cartesian product</a:t>
            </a:r>
            <a:r>
              <a:rPr lang="fr" sz="1800">
                <a:solidFill>
                  <a:srgbClr val="1A1A1A"/>
                </a:solidFill>
                <a:latin typeface="Lato"/>
                <a:ea typeface="Lato"/>
                <a:cs typeface="Lato"/>
                <a:sym typeface="Lato"/>
              </a:rPr>
              <a:t> of the generated branches is then computed, which creates </a:t>
            </a:r>
            <a:r>
              <a:rPr b="1" lang="fr" sz="1800">
                <a:solidFill>
                  <a:srgbClr val="FF0000"/>
                </a:solidFill>
                <a:latin typeface="Lato"/>
                <a:ea typeface="Lato"/>
                <a:cs typeface="Lato"/>
                <a:sym typeface="Lato"/>
              </a:rPr>
              <a:t>several unique new</a:t>
            </a:r>
            <a:r>
              <a:rPr lang="fr" sz="1800">
                <a:solidFill>
                  <a:srgbClr val="1A1A1A"/>
                </a:solidFill>
                <a:latin typeface="Lato"/>
                <a:ea typeface="Lato"/>
                <a:cs typeface="Lato"/>
                <a:sym typeface="Lato"/>
              </a:rPr>
              <a:t> versions of the </a:t>
            </a:r>
            <a:r>
              <a:rPr b="1" lang="fr" sz="1800">
                <a:solidFill>
                  <a:srgbClr val="FF0000"/>
                </a:solidFill>
                <a:latin typeface="Lato"/>
                <a:ea typeface="Lato"/>
                <a:cs typeface="Lato"/>
                <a:sym typeface="Lato"/>
              </a:rPr>
              <a:t>choice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603" name="Google Shape;3603;p274"/>
          <p:cNvPicPr preferRelativeResize="0"/>
          <p:nvPr/>
        </p:nvPicPr>
        <p:blipFill>
          <a:blip r:embed="rId4">
            <a:alphaModFix/>
          </a:blip>
          <a:stretch>
            <a:fillRect/>
          </a:stretch>
        </p:blipFill>
        <p:spPr>
          <a:xfrm>
            <a:off x="1990125" y="2626150"/>
            <a:ext cx="2459075" cy="1866349"/>
          </a:xfrm>
          <a:prstGeom prst="rect">
            <a:avLst/>
          </a:prstGeom>
          <a:noFill/>
          <a:ln>
            <a:noFill/>
          </a:ln>
        </p:spPr>
      </p:pic>
      <p:pic>
        <p:nvPicPr>
          <p:cNvPr id="3604" name="Google Shape;3604;p274"/>
          <p:cNvPicPr preferRelativeResize="0"/>
          <p:nvPr/>
        </p:nvPicPr>
        <p:blipFill>
          <a:blip r:embed="rId5">
            <a:alphaModFix/>
          </a:blip>
          <a:stretch>
            <a:fillRect/>
          </a:stretch>
        </p:blipFill>
        <p:spPr>
          <a:xfrm>
            <a:off x="5867488" y="3149025"/>
            <a:ext cx="1286380" cy="820601"/>
          </a:xfrm>
          <a:prstGeom prst="rect">
            <a:avLst/>
          </a:prstGeom>
          <a:noFill/>
          <a:ln>
            <a:noFill/>
          </a:ln>
        </p:spPr>
      </p:pic>
      <p:sp>
        <p:nvSpPr>
          <p:cNvPr id="3605" name="Google Shape;3605;p274"/>
          <p:cNvSpPr/>
          <p:nvPr/>
        </p:nvSpPr>
        <p:spPr>
          <a:xfrm>
            <a:off x="4755288" y="3149075"/>
            <a:ext cx="806100" cy="820500"/>
          </a:xfrm>
          <a:prstGeom prst="mathPlus">
            <a:avLst>
              <a:gd fmla="val 12523"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6" name="Google Shape;3606;p274"/>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a:t>
            </a:r>
            <a:endParaRPr sz="2020"/>
          </a:p>
        </p:txBody>
      </p:sp>
      <p:sp>
        <p:nvSpPr>
          <p:cNvPr id="3607" name="Google Shape;3607;p27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67</a:t>
            </a:r>
            <a:endParaRPr>
              <a:solidFill>
                <a:srgbClr val="666666"/>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1" name="Shape 3611"/>
        <p:cNvGrpSpPr/>
        <p:nvPr/>
      </p:nvGrpSpPr>
      <p:grpSpPr>
        <a:xfrm>
          <a:off x="0" y="0"/>
          <a:ext cx="0" cy="0"/>
          <a:chOff x="0" y="0"/>
          <a:chExt cx="0" cy="0"/>
        </a:xfrm>
      </p:grpSpPr>
      <p:sp>
        <p:nvSpPr>
          <p:cNvPr id="3612" name="Google Shape;3612;p275"/>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2 – Pattern 4 – Example</a:t>
            </a:r>
            <a:endParaRPr sz="2020"/>
          </a:p>
        </p:txBody>
      </p:sp>
      <p:pic>
        <p:nvPicPr>
          <p:cNvPr id="3613" name="Google Shape;3613;p275"/>
          <p:cNvPicPr preferRelativeResize="0"/>
          <p:nvPr/>
        </p:nvPicPr>
        <p:blipFill>
          <a:blip r:embed="rId4">
            <a:alphaModFix/>
          </a:blip>
          <a:stretch>
            <a:fillRect/>
          </a:stretch>
        </p:blipFill>
        <p:spPr>
          <a:xfrm>
            <a:off x="429763" y="1699925"/>
            <a:ext cx="4078325" cy="2458376"/>
          </a:xfrm>
          <a:prstGeom prst="rect">
            <a:avLst/>
          </a:prstGeom>
          <a:noFill/>
          <a:ln>
            <a:noFill/>
          </a:ln>
        </p:spPr>
      </p:pic>
      <p:pic>
        <p:nvPicPr>
          <p:cNvPr id="3614" name="Google Shape;3614;p275"/>
          <p:cNvPicPr preferRelativeResize="0"/>
          <p:nvPr/>
        </p:nvPicPr>
        <p:blipFill>
          <a:blip r:embed="rId5">
            <a:alphaModFix/>
          </a:blip>
          <a:stretch>
            <a:fillRect/>
          </a:stretch>
        </p:blipFill>
        <p:spPr>
          <a:xfrm>
            <a:off x="4648338" y="1699925"/>
            <a:ext cx="4065892" cy="2458375"/>
          </a:xfrm>
          <a:prstGeom prst="rect">
            <a:avLst/>
          </a:prstGeom>
          <a:noFill/>
          <a:ln>
            <a:noFill/>
          </a:ln>
        </p:spPr>
      </p:pic>
      <p:sp>
        <p:nvSpPr>
          <p:cNvPr id="3615" name="Google Shape;3615;p275"/>
          <p:cNvSpPr txBox="1"/>
          <p:nvPr/>
        </p:nvSpPr>
        <p:spPr>
          <a:xfrm>
            <a:off x="588600" y="576200"/>
            <a:ext cx="79668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results in our case in</a:t>
            </a:r>
            <a:r>
              <a:rPr b="1" lang="fr" sz="1800">
                <a:solidFill>
                  <a:srgbClr val="FF0000"/>
                </a:solidFill>
                <a:latin typeface="Lato"/>
                <a:ea typeface="Lato"/>
                <a:cs typeface="Lato"/>
                <a:sym typeface="Lato"/>
              </a:rPr>
              <a:t> several possible choice structures</a:t>
            </a:r>
            <a:r>
              <a:rPr lang="fr" sz="1800">
                <a:solidFill>
                  <a:srgbClr val="1A1A1A"/>
                </a:solidFill>
                <a:latin typeface="Lato"/>
                <a:ea typeface="Lato"/>
                <a:cs typeface="Lato"/>
                <a:sym typeface="Lato"/>
              </a:rPr>
              <a:t>, two of them being illustrated below:</a:t>
            </a:r>
            <a:endParaRPr sz="1800">
              <a:solidFill>
                <a:srgbClr val="1A1A1A"/>
              </a:solidFill>
              <a:latin typeface="Lato"/>
              <a:ea typeface="Lato"/>
              <a:cs typeface="Lato"/>
              <a:sym typeface="Lato"/>
            </a:endParaRPr>
          </a:p>
        </p:txBody>
      </p:sp>
      <p:sp>
        <p:nvSpPr>
          <p:cNvPr id="3616" name="Google Shape;3616;p27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68</a:t>
            </a:r>
            <a:endParaRPr>
              <a:solidFill>
                <a:srgbClr val="666666"/>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0" name="Shape 3620"/>
        <p:cNvGrpSpPr/>
        <p:nvPr/>
      </p:nvGrpSpPr>
      <p:grpSpPr>
        <a:xfrm>
          <a:off x="0" y="0"/>
          <a:ext cx="0" cy="0"/>
          <a:chOff x="0" y="0"/>
          <a:chExt cx="0" cy="0"/>
        </a:xfrm>
      </p:grpSpPr>
      <p:sp>
        <p:nvSpPr>
          <p:cNvPr id="3621" name="Google Shape;3621;p276"/>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22" name="Google Shape;3622;p276"/>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23" name="Google Shape;3623;p27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7" name="Shape 3627"/>
        <p:cNvGrpSpPr/>
        <p:nvPr/>
      </p:nvGrpSpPr>
      <p:grpSpPr>
        <a:xfrm>
          <a:off x="0" y="0"/>
          <a:ext cx="0" cy="0"/>
          <a:chOff x="0" y="0"/>
          <a:chExt cx="0" cy="0"/>
        </a:xfrm>
      </p:grpSpPr>
      <p:sp>
        <p:nvSpPr>
          <p:cNvPr id="3628" name="Google Shape;3628;p277"/>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29" name="Google Shape;3629;p277"/>
          <p:cNvSpPr txBox="1"/>
          <p:nvPr/>
        </p:nvSpPr>
        <p:spPr>
          <a:xfrm>
            <a:off x="522450" y="11149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comparison is </a:t>
            </a:r>
            <a:r>
              <a:rPr b="1" lang="fr" sz="1800">
                <a:solidFill>
                  <a:srgbClr val="FF0000"/>
                </a:solidFill>
                <a:latin typeface="Lato"/>
                <a:ea typeface="Lato"/>
                <a:cs typeface="Lato"/>
                <a:sym typeface="Lato"/>
              </a:rPr>
              <a:t>based on metrics</a:t>
            </a:r>
            <a:r>
              <a:rPr lang="fr" sz="1800">
                <a:solidFill>
                  <a:srgbClr val="1A1A1A"/>
                </a:solidFill>
                <a:latin typeface="Lato"/>
                <a:ea typeface="Lato"/>
                <a:cs typeface="Lato"/>
                <a:sym typeface="Lato"/>
              </a:rPr>
              <a:t>, which are, in this approach:</a:t>
            </a:r>
            <a:endParaRPr sz="1800">
              <a:solidFill>
                <a:srgbClr val="1A1A1A"/>
              </a:solidFill>
              <a:latin typeface="Lato"/>
              <a:ea typeface="Lato"/>
              <a:cs typeface="Lato"/>
              <a:sym typeface="Lato"/>
            </a:endParaRPr>
          </a:p>
        </p:txBody>
      </p:sp>
      <p:sp>
        <p:nvSpPr>
          <p:cNvPr id="3630" name="Google Shape;3630;p277"/>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31" name="Google Shape;3631;p27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5" name="Shape 3635"/>
        <p:cNvGrpSpPr/>
        <p:nvPr/>
      </p:nvGrpSpPr>
      <p:grpSpPr>
        <a:xfrm>
          <a:off x="0" y="0"/>
          <a:ext cx="0" cy="0"/>
          <a:chOff x="0" y="0"/>
          <a:chExt cx="0" cy="0"/>
        </a:xfrm>
      </p:grpSpPr>
      <p:sp>
        <p:nvSpPr>
          <p:cNvPr id="3636" name="Google Shape;3636;p278"/>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37" name="Google Shape;3637;p278"/>
          <p:cNvSpPr txBox="1"/>
          <p:nvPr/>
        </p:nvSpPr>
        <p:spPr>
          <a:xfrm>
            <a:off x="522450" y="11149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comparison is </a:t>
            </a:r>
            <a:r>
              <a:rPr b="1" lang="fr" sz="1800">
                <a:solidFill>
                  <a:srgbClr val="FF0000"/>
                </a:solidFill>
                <a:latin typeface="Lato"/>
                <a:ea typeface="Lato"/>
                <a:cs typeface="Lato"/>
                <a:sym typeface="Lato"/>
              </a:rPr>
              <a:t>based on metrics</a:t>
            </a:r>
            <a:r>
              <a:rPr lang="fr" sz="1800">
                <a:solidFill>
                  <a:srgbClr val="1A1A1A"/>
                </a:solidFill>
                <a:latin typeface="Lato"/>
                <a:ea typeface="Lato"/>
                <a:cs typeface="Lato"/>
                <a:sym typeface="Lato"/>
              </a:rPr>
              <a:t>, which are, in this approach:</a:t>
            </a:r>
            <a:endParaRPr sz="1800">
              <a:solidFill>
                <a:srgbClr val="1A1A1A"/>
              </a:solidFill>
              <a:latin typeface="Lato"/>
              <a:ea typeface="Lato"/>
              <a:cs typeface="Lato"/>
              <a:sym typeface="Lato"/>
            </a:endParaRPr>
          </a:p>
        </p:txBody>
      </p:sp>
      <p:pic>
        <p:nvPicPr>
          <p:cNvPr id="3638" name="Google Shape;3638;p278"/>
          <p:cNvPicPr preferRelativeResize="0"/>
          <p:nvPr/>
        </p:nvPicPr>
        <p:blipFill>
          <a:blip r:embed="rId4">
            <a:alphaModFix/>
          </a:blip>
          <a:stretch>
            <a:fillRect/>
          </a:stretch>
        </p:blipFill>
        <p:spPr>
          <a:xfrm>
            <a:off x="1064200" y="1909637"/>
            <a:ext cx="1326700" cy="1326700"/>
          </a:xfrm>
          <a:prstGeom prst="rect">
            <a:avLst/>
          </a:prstGeom>
          <a:noFill/>
          <a:ln>
            <a:noFill/>
          </a:ln>
        </p:spPr>
      </p:pic>
      <p:sp>
        <p:nvSpPr>
          <p:cNvPr id="3639" name="Google Shape;3639;p278"/>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40" name="Google Shape;3640;p27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4" name="Shape 3644"/>
        <p:cNvGrpSpPr/>
        <p:nvPr/>
      </p:nvGrpSpPr>
      <p:grpSpPr>
        <a:xfrm>
          <a:off x="0" y="0"/>
          <a:ext cx="0" cy="0"/>
          <a:chOff x="0" y="0"/>
          <a:chExt cx="0" cy="0"/>
        </a:xfrm>
      </p:grpSpPr>
      <p:sp>
        <p:nvSpPr>
          <p:cNvPr id="3645" name="Google Shape;3645;p279"/>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46" name="Google Shape;3646;p279"/>
          <p:cNvSpPr txBox="1"/>
          <p:nvPr/>
        </p:nvSpPr>
        <p:spPr>
          <a:xfrm>
            <a:off x="522450" y="11149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comparison is </a:t>
            </a:r>
            <a:r>
              <a:rPr b="1" lang="fr" sz="1800">
                <a:solidFill>
                  <a:srgbClr val="FF0000"/>
                </a:solidFill>
                <a:latin typeface="Lato"/>
                <a:ea typeface="Lato"/>
                <a:cs typeface="Lato"/>
                <a:sym typeface="Lato"/>
              </a:rPr>
              <a:t>based on metrics</a:t>
            </a:r>
            <a:r>
              <a:rPr lang="fr" sz="1800">
                <a:solidFill>
                  <a:srgbClr val="1A1A1A"/>
                </a:solidFill>
                <a:latin typeface="Lato"/>
                <a:ea typeface="Lato"/>
                <a:cs typeface="Lato"/>
                <a:sym typeface="Lato"/>
              </a:rPr>
              <a:t>, which are, in this approach:</a:t>
            </a:r>
            <a:endParaRPr sz="1800">
              <a:solidFill>
                <a:srgbClr val="1A1A1A"/>
              </a:solidFill>
              <a:latin typeface="Lato"/>
              <a:ea typeface="Lato"/>
              <a:cs typeface="Lato"/>
              <a:sym typeface="Lato"/>
            </a:endParaRPr>
          </a:p>
        </p:txBody>
      </p:sp>
      <p:pic>
        <p:nvPicPr>
          <p:cNvPr id="3647" name="Google Shape;3647;p279"/>
          <p:cNvPicPr preferRelativeResize="0"/>
          <p:nvPr/>
        </p:nvPicPr>
        <p:blipFill>
          <a:blip r:embed="rId4">
            <a:alphaModFix/>
          </a:blip>
          <a:stretch>
            <a:fillRect/>
          </a:stretch>
        </p:blipFill>
        <p:spPr>
          <a:xfrm>
            <a:off x="1064200" y="1909637"/>
            <a:ext cx="1326700" cy="1326700"/>
          </a:xfrm>
          <a:prstGeom prst="rect">
            <a:avLst/>
          </a:prstGeom>
          <a:noFill/>
          <a:ln>
            <a:noFill/>
          </a:ln>
        </p:spPr>
      </p:pic>
      <p:pic>
        <p:nvPicPr>
          <p:cNvPr descr="Rise arrow Vector Images &amp; Graphics for Commercial Use | VectorStock" id="3648" name="Google Shape;3648;p279"/>
          <p:cNvPicPr preferRelativeResize="0"/>
          <p:nvPr/>
        </p:nvPicPr>
        <p:blipFill>
          <a:blip r:embed="rId5">
            <a:alphaModFix/>
          </a:blip>
          <a:stretch>
            <a:fillRect/>
          </a:stretch>
        </p:blipFill>
        <p:spPr>
          <a:xfrm>
            <a:off x="3422725" y="1999629"/>
            <a:ext cx="2465976" cy="1546459"/>
          </a:xfrm>
          <a:prstGeom prst="rect">
            <a:avLst/>
          </a:prstGeom>
          <a:noFill/>
          <a:ln>
            <a:noFill/>
          </a:ln>
        </p:spPr>
      </p:pic>
      <p:pic>
        <p:nvPicPr>
          <p:cNvPr id="3649" name="Google Shape;3649;p279"/>
          <p:cNvPicPr preferRelativeResize="0"/>
          <p:nvPr/>
        </p:nvPicPr>
        <p:blipFill>
          <a:blip r:embed="rId6">
            <a:alphaModFix/>
          </a:blip>
          <a:stretch>
            <a:fillRect/>
          </a:stretch>
        </p:blipFill>
        <p:spPr>
          <a:xfrm>
            <a:off x="3422725" y="1999640"/>
            <a:ext cx="846550" cy="846550"/>
          </a:xfrm>
          <a:prstGeom prst="rect">
            <a:avLst/>
          </a:prstGeom>
          <a:noFill/>
          <a:ln>
            <a:noFill/>
          </a:ln>
        </p:spPr>
      </p:pic>
      <p:sp>
        <p:nvSpPr>
          <p:cNvPr id="3650" name="Google Shape;3650;p279"/>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51" name="Google Shape;3651;p27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5" name="Shape 3655"/>
        <p:cNvGrpSpPr/>
        <p:nvPr/>
      </p:nvGrpSpPr>
      <p:grpSpPr>
        <a:xfrm>
          <a:off x="0" y="0"/>
          <a:ext cx="0" cy="0"/>
          <a:chOff x="0" y="0"/>
          <a:chExt cx="0" cy="0"/>
        </a:xfrm>
      </p:grpSpPr>
      <p:sp>
        <p:nvSpPr>
          <p:cNvPr id="3656" name="Google Shape;3656;p280"/>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57" name="Google Shape;3657;p280"/>
          <p:cNvSpPr txBox="1"/>
          <p:nvPr/>
        </p:nvSpPr>
        <p:spPr>
          <a:xfrm>
            <a:off x="522450" y="11149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comparison is </a:t>
            </a:r>
            <a:r>
              <a:rPr b="1" lang="fr" sz="1800">
                <a:solidFill>
                  <a:srgbClr val="FF0000"/>
                </a:solidFill>
                <a:latin typeface="Lato"/>
                <a:ea typeface="Lato"/>
                <a:cs typeface="Lato"/>
                <a:sym typeface="Lato"/>
              </a:rPr>
              <a:t>based on metrics</a:t>
            </a:r>
            <a:r>
              <a:rPr lang="fr" sz="1800">
                <a:solidFill>
                  <a:srgbClr val="1A1A1A"/>
                </a:solidFill>
                <a:latin typeface="Lato"/>
                <a:ea typeface="Lato"/>
                <a:cs typeface="Lato"/>
                <a:sym typeface="Lato"/>
              </a:rPr>
              <a:t>, which are, in this approach:</a:t>
            </a:r>
            <a:endParaRPr sz="1800">
              <a:solidFill>
                <a:srgbClr val="1A1A1A"/>
              </a:solidFill>
              <a:latin typeface="Lato"/>
              <a:ea typeface="Lato"/>
              <a:cs typeface="Lato"/>
              <a:sym typeface="Lato"/>
            </a:endParaRPr>
          </a:p>
        </p:txBody>
      </p:sp>
      <p:pic>
        <p:nvPicPr>
          <p:cNvPr descr="Bourse euro : résultats (353 mille) d'images libres de droits, de photos de  stock et d'illustrations | Shutterstock" id="3658" name="Google Shape;3658;p280"/>
          <p:cNvPicPr preferRelativeResize="0"/>
          <p:nvPr/>
        </p:nvPicPr>
        <p:blipFill rotWithShape="1">
          <a:blip r:embed="rId4">
            <a:alphaModFix/>
          </a:blip>
          <a:srcRect b="21879" l="13746" r="13710" t="22164"/>
          <a:stretch/>
        </p:blipFill>
        <p:spPr>
          <a:xfrm>
            <a:off x="6920525" y="2125838"/>
            <a:ext cx="1159275" cy="894299"/>
          </a:xfrm>
          <a:prstGeom prst="rect">
            <a:avLst/>
          </a:prstGeom>
          <a:noFill/>
          <a:ln>
            <a:noFill/>
          </a:ln>
        </p:spPr>
      </p:pic>
      <p:pic>
        <p:nvPicPr>
          <p:cNvPr id="3659" name="Google Shape;3659;p280"/>
          <p:cNvPicPr preferRelativeResize="0"/>
          <p:nvPr/>
        </p:nvPicPr>
        <p:blipFill>
          <a:blip r:embed="rId5">
            <a:alphaModFix/>
          </a:blip>
          <a:stretch>
            <a:fillRect/>
          </a:stretch>
        </p:blipFill>
        <p:spPr>
          <a:xfrm>
            <a:off x="1064200" y="1909637"/>
            <a:ext cx="1326700" cy="1326700"/>
          </a:xfrm>
          <a:prstGeom prst="rect">
            <a:avLst/>
          </a:prstGeom>
          <a:noFill/>
          <a:ln>
            <a:noFill/>
          </a:ln>
        </p:spPr>
      </p:pic>
      <p:pic>
        <p:nvPicPr>
          <p:cNvPr descr="Rise arrow Vector Images &amp; Graphics for Commercial Use | VectorStock" id="3660" name="Google Shape;3660;p280"/>
          <p:cNvPicPr preferRelativeResize="0"/>
          <p:nvPr/>
        </p:nvPicPr>
        <p:blipFill>
          <a:blip r:embed="rId6">
            <a:alphaModFix/>
          </a:blip>
          <a:stretch>
            <a:fillRect/>
          </a:stretch>
        </p:blipFill>
        <p:spPr>
          <a:xfrm>
            <a:off x="3422725" y="1999629"/>
            <a:ext cx="2465976" cy="1546459"/>
          </a:xfrm>
          <a:prstGeom prst="rect">
            <a:avLst/>
          </a:prstGeom>
          <a:noFill/>
          <a:ln>
            <a:noFill/>
          </a:ln>
        </p:spPr>
      </p:pic>
      <p:pic>
        <p:nvPicPr>
          <p:cNvPr id="3661" name="Google Shape;3661;p280"/>
          <p:cNvPicPr preferRelativeResize="0"/>
          <p:nvPr/>
        </p:nvPicPr>
        <p:blipFill>
          <a:blip r:embed="rId7">
            <a:alphaModFix/>
          </a:blip>
          <a:stretch>
            <a:fillRect/>
          </a:stretch>
        </p:blipFill>
        <p:spPr>
          <a:xfrm>
            <a:off x="3422725" y="1999640"/>
            <a:ext cx="846550" cy="846550"/>
          </a:xfrm>
          <a:prstGeom prst="rect">
            <a:avLst/>
          </a:prstGeom>
          <a:noFill/>
          <a:ln>
            <a:noFill/>
          </a:ln>
        </p:spPr>
      </p:pic>
      <p:sp>
        <p:nvSpPr>
          <p:cNvPr id="3662" name="Google Shape;3662;p280"/>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63" name="Google Shape;3663;p28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7" name="Shape 3667"/>
        <p:cNvGrpSpPr/>
        <p:nvPr/>
      </p:nvGrpSpPr>
      <p:grpSpPr>
        <a:xfrm>
          <a:off x="0" y="0"/>
          <a:ext cx="0" cy="0"/>
          <a:chOff x="0" y="0"/>
          <a:chExt cx="0" cy="0"/>
        </a:xfrm>
      </p:grpSpPr>
      <p:sp>
        <p:nvSpPr>
          <p:cNvPr id="3668" name="Google Shape;3668;p281"/>
          <p:cNvSpPr txBox="1"/>
          <p:nvPr/>
        </p:nvSpPr>
        <p:spPr>
          <a:xfrm>
            <a:off x="522450" y="5542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all the </a:t>
            </a:r>
            <a:r>
              <a:rPr b="1" lang="fr" sz="1800">
                <a:solidFill>
                  <a:srgbClr val="FF0000"/>
                </a:solidFill>
                <a:latin typeface="Lato"/>
                <a:ea typeface="Lato"/>
                <a:cs typeface="Lato"/>
                <a:sym typeface="Lato"/>
              </a:rPr>
              <a:t>selected processes</a:t>
            </a:r>
            <a:r>
              <a:rPr lang="fr" sz="1800">
                <a:solidFill>
                  <a:srgbClr val="1A1A1A"/>
                </a:solidFill>
                <a:latin typeface="Lato"/>
                <a:ea typeface="Lato"/>
                <a:cs typeface="Lato"/>
                <a:sym typeface="Lato"/>
              </a:rPr>
              <a:t> have been </a:t>
            </a:r>
            <a:r>
              <a:rPr b="1" lang="fr" sz="1800">
                <a:solidFill>
                  <a:srgbClr val="FF0000"/>
                </a:solidFill>
                <a:latin typeface="Lato"/>
                <a:ea typeface="Lato"/>
                <a:cs typeface="Lato"/>
                <a:sym typeface="Lato"/>
              </a:rPr>
              <a:t>mutated</a:t>
            </a:r>
            <a:r>
              <a:rPr lang="fr" sz="1800">
                <a:solidFill>
                  <a:srgbClr val="1A1A1A"/>
                </a:solidFill>
                <a:latin typeface="Lato"/>
                <a:ea typeface="Lato"/>
                <a:cs typeface="Lato"/>
                <a:sym typeface="Lato"/>
              </a:rPr>
              <a:t>, they have to be </a:t>
            </a:r>
            <a:r>
              <a:rPr b="1" lang="fr" sz="1800">
                <a:solidFill>
                  <a:srgbClr val="FF0000"/>
                </a:solidFill>
                <a:latin typeface="Lato"/>
                <a:ea typeface="Lato"/>
                <a:cs typeface="Lato"/>
                <a:sym typeface="Lato"/>
              </a:rPr>
              <a:t>compared</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69" name="Google Shape;3669;p281"/>
          <p:cNvSpPr txBox="1"/>
          <p:nvPr/>
        </p:nvSpPr>
        <p:spPr>
          <a:xfrm>
            <a:off x="522450" y="111495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comparison is </a:t>
            </a:r>
            <a:r>
              <a:rPr b="1" lang="fr" sz="1800">
                <a:solidFill>
                  <a:srgbClr val="FF0000"/>
                </a:solidFill>
                <a:latin typeface="Lato"/>
                <a:ea typeface="Lato"/>
                <a:cs typeface="Lato"/>
                <a:sym typeface="Lato"/>
              </a:rPr>
              <a:t>based on metrics</a:t>
            </a:r>
            <a:r>
              <a:rPr lang="fr" sz="1800">
                <a:solidFill>
                  <a:srgbClr val="1A1A1A"/>
                </a:solidFill>
                <a:latin typeface="Lato"/>
                <a:ea typeface="Lato"/>
                <a:cs typeface="Lato"/>
                <a:sym typeface="Lato"/>
              </a:rPr>
              <a:t>, which are, in this approach:</a:t>
            </a:r>
            <a:endParaRPr sz="1800">
              <a:solidFill>
                <a:srgbClr val="1A1A1A"/>
              </a:solidFill>
              <a:latin typeface="Lato"/>
              <a:ea typeface="Lato"/>
              <a:cs typeface="Lato"/>
              <a:sym typeface="Lato"/>
            </a:endParaRPr>
          </a:p>
        </p:txBody>
      </p:sp>
      <p:pic>
        <p:nvPicPr>
          <p:cNvPr descr="Bourse euro : résultats (353 mille) d'images libres de droits, de photos de  stock et d'illustrations | Shutterstock" id="3670" name="Google Shape;3670;p281"/>
          <p:cNvPicPr preferRelativeResize="0"/>
          <p:nvPr/>
        </p:nvPicPr>
        <p:blipFill rotWithShape="1">
          <a:blip r:embed="rId4">
            <a:alphaModFix/>
          </a:blip>
          <a:srcRect b="21879" l="13746" r="13710" t="22164"/>
          <a:stretch/>
        </p:blipFill>
        <p:spPr>
          <a:xfrm>
            <a:off x="6920525" y="2125838"/>
            <a:ext cx="1159275" cy="894299"/>
          </a:xfrm>
          <a:prstGeom prst="rect">
            <a:avLst/>
          </a:prstGeom>
          <a:noFill/>
          <a:ln>
            <a:noFill/>
          </a:ln>
        </p:spPr>
      </p:pic>
      <p:pic>
        <p:nvPicPr>
          <p:cNvPr id="3671" name="Google Shape;3671;p281"/>
          <p:cNvPicPr preferRelativeResize="0"/>
          <p:nvPr/>
        </p:nvPicPr>
        <p:blipFill>
          <a:blip r:embed="rId5">
            <a:alphaModFix/>
          </a:blip>
          <a:stretch>
            <a:fillRect/>
          </a:stretch>
        </p:blipFill>
        <p:spPr>
          <a:xfrm>
            <a:off x="1064200" y="1909637"/>
            <a:ext cx="1326700" cy="1326700"/>
          </a:xfrm>
          <a:prstGeom prst="rect">
            <a:avLst/>
          </a:prstGeom>
          <a:noFill/>
          <a:ln>
            <a:noFill/>
          </a:ln>
        </p:spPr>
      </p:pic>
      <p:pic>
        <p:nvPicPr>
          <p:cNvPr descr="Rise arrow Vector Images &amp; Graphics for Commercial Use | VectorStock" id="3672" name="Google Shape;3672;p281"/>
          <p:cNvPicPr preferRelativeResize="0"/>
          <p:nvPr/>
        </p:nvPicPr>
        <p:blipFill>
          <a:blip r:embed="rId6">
            <a:alphaModFix/>
          </a:blip>
          <a:stretch>
            <a:fillRect/>
          </a:stretch>
        </p:blipFill>
        <p:spPr>
          <a:xfrm>
            <a:off x="3422725" y="1999629"/>
            <a:ext cx="2465976" cy="1546459"/>
          </a:xfrm>
          <a:prstGeom prst="rect">
            <a:avLst/>
          </a:prstGeom>
          <a:noFill/>
          <a:ln>
            <a:noFill/>
          </a:ln>
        </p:spPr>
      </p:pic>
      <p:pic>
        <p:nvPicPr>
          <p:cNvPr id="3673" name="Google Shape;3673;p281"/>
          <p:cNvPicPr preferRelativeResize="0"/>
          <p:nvPr/>
        </p:nvPicPr>
        <p:blipFill>
          <a:blip r:embed="rId7">
            <a:alphaModFix/>
          </a:blip>
          <a:stretch>
            <a:fillRect/>
          </a:stretch>
        </p:blipFill>
        <p:spPr>
          <a:xfrm>
            <a:off x="3422725" y="1999640"/>
            <a:ext cx="846550" cy="846550"/>
          </a:xfrm>
          <a:prstGeom prst="rect">
            <a:avLst/>
          </a:prstGeom>
          <a:noFill/>
          <a:ln>
            <a:noFill/>
          </a:ln>
        </p:spPr>
      </p:pic>
      <p:sp>
        <p:nvSpPr>
          <p:cNvPr id="3674" name="Google Shape;3674;p281"/>
          <p:cNvSpPr txBox="1"/>
          <p:nvPr/>
        </p:nvSpPr>
        <p:spPr>
          <a:xfrm>
            <a:off x="522450" y="3879075"/>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These metrics are obtained by </a:t>
            </a:r>
            <a:r>
              <a:rPr b="1" lang="fr" sz="1800">
                <a:solidFill>
                  <a:srgbClr val="FF0000"/>
                </a:solidFill>
                <a:latin typeface="Lato"/>
                <a:ea typeface="Lato"/>
                <a:cs typeface="Lato"/>
                <a:sym typeface="Lato"/>
              </a:rPr>
              <a:t>simulating </a:t>
            </a:r>
            <a:r>
              <a:rPr lang="fr" sz="1800">
                <a:solidFill>
                  <a:srgbClr val="1A1A1A"/>
                </a:solidFill>
                <a:latin typeface="Lato"/>
                <a:ea typeface="Lato"/>
                <a:cs typeface="Lato"/>
                <a:sym typeface="Lato"/>
              </a:rPr>
              <a:t>the process.</a:t>
            </a:r>
            <a:endParaRPr sz="1800">
              <a:solidFill>
                <a:srgbClr val="1A1A1A"/>
              </a:solidFill>
              <a:latin typeface="Lato"/>
              <a:ea typeface="Lato"/>
              <a:cs typeface="Lato"/>
              <a:sym typeface="Lato"/>
            </a:endParaRPr>
          </a:p>
        </p:txBody>
      </p:sp>
      <p:sp>
        <p:nvSpPr>
          <p:cNvPr id="3675" name="Google Shape;3675;p281"/>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76" name="Google Shape;3676;p28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69</a:t>
            </a:r>
            <a:endParaRPr>
              <a:solidFill>
                <a:srgbClr val="66666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p39"/>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436" name="Google Shape;436;p39"/>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437" name="Google Shape;437;p39"/>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438" name="Google Shape;438;p39"/>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439" name="Google Shape;439;p39"/>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440" name="Google Shape;440;p39"/>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441" name="Google Shape;441;p39"/>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442" name="Google Shape;442;p39"/>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443" name="Google Shape;443;p39"/>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pic>
        <p:nvPicPr>
          <p:cNvPr id="444" name="Google Shape;444;p39"/>
          <p:cNvPicPr preferRelativeResize="0"/>
          <p:nvPr/>
        </p:nvPicPr>
        <p:blipFill>
          <a:blip r:embed="rId8">
            <a:alphaModFix/>
          </a:blip>
          <a:stretch>
            <a:fillRect/>
          </a:stretch>
        </p:blipFill>
        <p:spPr>
          <a:xfrm>
            <a:off x="3506000" y="3152691"/>
            <a:ext cx="2400750" cy="1106525"/>
          </a:xfrm>
          <a:prstGeom prst="rect">
            <a:avLst/>
          </a:prstGeom>
          <a:noFill/>
          <a:ln>
            <a:noFill/>
          </a:ln>
        </p:spPr>
      </p:pic>
      <p:sp>
        <p:nvSpPr>
          <p:cNvPr id="445" name="Google Shape;445;p39"/>
          <p:cNvSpPr txBox="1"/>
          <p:nvPr/>
        </p:nvSpPr>
        <p:spPr>
          <a:xfrm>
            <a:off x="3761225" y="4259225"/>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PERT diagram, 195X</a:t>
            </a:r>
            <a:endParaRPr>
              <a:solidFill>
                <a:schemeClr val="dk1"/>
              </a:solidFill>
            </a:endParaRPr>
          </a:p>
        </p:txBody>
      </p:sp>
      <p:sp>
        <p:nvSpPr>
          <p:cNvPr id="446" name="Google Shape;446;p39"/>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447" name="Google Shape;447;p3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0" name="Shape 3680"/>
        <p:cNvGrpSpPr/>
        <p:nvPr/>
      </p:nvGrpSpPr>
      <p:grpSpPr>
        <a:xfrm>
          <a:off x="0" y="0"/>
          <a:ext cx="0" cy="0"/>
          <a:chOff x="0" y="0"/>
          <a:chExt cx="0" cy="0"/>
        </a:xfrm>
      </p:grpSpPr>
      <p:sp>
        <p:nvSpPr>
          <p:cNvPr id="3681" name="Google Shape;3681;p282"/>
          <p:cNvSpPr txBox="1"/>
          <p:nvPr/>
        </p:nvSpPr>
        <p:spPr>
          <a:xfrm>
            <a:off x="522450" y="5542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metrics </a:t>
            </a:r>
            <a:r>
              <a:rPr lang="fr" sz="1800">
                <a:solidFill>
                  <a:srgbClr val="1A1A1A"/>
                </a:solidFill>
                <a:latin typeface="Lato"/>
                <a:ea typeface="Lato"/>
                <a:cs typeface="Lato"/>
                <a:sym typeface="Lato"/>
              </a:rPr>
              <a:t>are then </a:t>
            </a:r>
            <a:r>
              <a:rPr b="1" lang="fr" sz="1800">
                <a:solidFill>
                  <a:srgbClr val="FF0000"/>
                </a:solidFill>
                <a:latin typeface="Lato"/>
                <a:ea typeface="Lato"/>
                <a:cs typeface="Lato"/>
                <a:sym typeface="Lato"/>
              </a:rPr>
              <a:t>aggregated </a:t>
            </a:r>
            <a:r>
              <a:rPr lang="fr" sz="1800">
                <a:solidFill>
                  <a:srgbClr val="1A1A1A"/>
                </a:solidFill>
                <a:latin typeface="Lato"/>
                <a:ea typeface="Lato"/>
                <a:cs typeface="Lato"/>
                <a:sym typeface="Lato"/>
              </a:rPr>
              <a:t>in the form of a </a:t>
            </a:r>
            <a:r>
              <a:rPr b="1" lang="fr" sz="1800">
                <a:solidFill>
                  <a:srgbClr val="FF0000"/>
                </a:solidFill>
                <a:latin typeface="Lato"/>
                <a:ea typeface="Lato"/>
                <a:cs typeface="Lato"/>
                <a:sym typeface="Lato"/>
              </a:rPr>
              <a:t>score</a:t>
            </a:r>
            <a:r>
              <a:rPr lang="fr" sz="1800">
                <a:solidFill>
                  <a:srgbClr val="1A1A1A"/>
                </a:solidFill>
                <a:latin typeface="Lato"/>
                <a:ea typeface="Lato"/>
                <a:cs typeface="Lato"/>
                <a:sym typeface="Lato"/>
              </a:rPr>
              <a:t>, by </a:t>
            </a:r>
            <a:r>
              <a:rPr b="1" lang="fr" sz="1800">
                <a:solidFill>
                  <a:srgbClr val="FF0000"/>
                </a:solidFill>
                <a:latin typeface="Lato"/>
                <a:ea typeface="Lato"/>
                <a:cs typeface="Lato"/>
                <a:sym typeface="Lato"/>
              </a:rPr>
              <a:t>normalising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weighting </a:t>
            </a:r>
            <a:r>
              <a:rPr lang="fr" sz="1800">
                <a:solidFill>
                  <a:srgbClr val="1A1A1A"/>
                </a:solidFill>
                <a:latin typeface="Lato"/>
                <a:ea typeface="Lato"/>
                <a:cs typeface="Lato"/>
                <a:sym typeface="Lato"/>
              </a:rPr>
              <a:t>all the criteria to give them the </a:t>
            </a:r>
            <a:r>
              <a:rPr b="1" lang="fr" sz="1800">
                <a:solidFill>
                  <a:srgbClr val="FF0000"/>
                </a:solidFill>
                <a:latin typeface="Lato"/>
                <a:ea typeface="Lato"/>
                <a:cs typeface="Lato"/>
                <a:sym typeface="Lato"/>
              </a:rPr>
              <a:t>appropriate importance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682" name="Google Shape;3682;p282"/>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83" name="Google Shape;3683;p28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70</a:t>
            </a:r>
            <a:endParaRPr>
              <a:solidFill>
                <a:srgbClr val="666666"/>
              </a:solidFill>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7" name="Shape 3687"/>
        <p:cNvGrpSpPr/>
        <p:nvPr/>
      </p:nvGrpSpPr>
      <p:grpSpPr>
        <a:xfrm>
          <a:off x="0" y="0"/>
          <a:ext cx="0" cy="0"/>
          <a:chOff x="0" y="0"/>
          <a:chExt cx="0" cy="0"/>
        </a:xfrm>
      </p:grpSpPr>
      <p:sp>
        <p:nvSpPr>
          <p:cNvPr id="3688" name="Google Shape;3688;p283"/>
          <p:cNvSpPr txBox="1"/>
          <p:nvPr/>
        </p:nvSpPr>
        <p:spPr>
          <a:xfrm>
            <a:off x="522450" y="5542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metrics </a:t>
            </a:r>
            <a:r>
              <a:rPr lang="fr" sz="1800">
                <a:solidFill>
                  <a:srgbClr val="1A1A1A"/>
                </a:solidFill>
                <a:latin typeface="Lato"/>
                <a:ea typeface="Lato"/>
                <a:cs typeface="Lato"/>
                <a:sym typeface="Lato"/>
              </a:rPr>
              <a:t>are then </a:t>
            </a:r>
            <a:r>
              <a:rPr b="1" lang="fr" sz="1800">
                <a:solidFill>
                  <a:srgbClr val="FF0000"/>
                </a:solidFill>
                <a:latin typeface="Lato"/>
                <a:ea typeface="Lato"/>
                <a:cs typeface="Lato"/>
                <a:sym typeface="Lato"/>
              </a:rPr>
              <a:t>aggregated </a:t>
            </a:r>
            <a:r>
              <a:rPr lang="fr" sz="1800">
                <a:solidFill>
                  <a:srgbClr val="1A1A1A"/>
                </a:solidFill>
                <a:latin typeface="Lato"/>
                <a:ea typeface="Lato"/>
                <a:cs typeface="Lato"/>
                <a:sym typeface="Lato"/>
              </a:rPr>
              <a:t>in the form of a </a:t>
            </a:r>
            <a:r>
              <a:rPr b="1" lang="fr" sz="1800">
                <a:solidFill>
                  <a:srgbClr val="FF0000"/>
                </a:solidFill>
                <a:latin typeface="Lato"/>
                <a:ea typeface="Lato"/>
                <a:cs typeface="Lato"/>
                <a:sym typeface="Lato"/>
              </a:rPr>
              <a:t>score</a:t>
            </a:r>
            <a:r>
              <a:rPr lang="fr" sz="1800">
                <a:solidFill>
                  <a:srgbClr val="1A1A1A"/>
                </a:solidFill>
                <a:latin typeface="Lato"/>
                <a:ea typeface="Lato"/>
                <a:cs typeface="Lato"/>
                <a:sym typeface="Lato"/>
              </a:rPr>
              <a:t>, by </a:t>
            </a:r>
            <a:r>
              <a:rPr b="1" lang="fr" sz="1800">
                <a:solidFill>
                  <a:srgbClr val="FF0000"/>
                </a:solidFill>
                <a:latin typeface="Lato"/>
                <a:ea typeface="Lato"/>
                <a:cs typeface="Lato"/>
                <a:sym typeface="Lato"/>
              </a:rPr>
              <a:t>normalising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weighting </a:t>
            </a:r>
            <a:r>
              <a:rPr lang="fr" sz="1800">
                <a:solidFill>
                  <a:srgbClr val="1A1A1A"/>
                </a:solidFill>
                <a:latin typeface="Lato"/>
                <a:ea typeface="Lato"/>
                <a:cs typeface="Lato"/>
                <a:sym typeface="Lato"/>
              </a:rPr>
              <a:t>all the criteria to give them the </a:t>
            </a:r>
            <a:r>
              <a:rPr b="1" lang="fr" sz="1800">
                <a:solidFill>
                  <a:srgbClr val="FF0000"/>
                </a:solidFill>
                <a:latin typeface="Lato"/>
                <a:ea typeface="Lato"/>
                <a:cs typeface="Lato"/>
                <a:sym typeface="Lato"/>
              </a:rPr>
              <a:t>appropriate importance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689" name="Google Shape;3689;p283"/>
          <p:cNvPicPr preferRelativeResize="0"/>
          <p:nvPr/>
        </p:nvPicPr>
        <p:blipFill>
          <a:blip r:embed="rId4">
            <a:alphaModFix/>
          </a:blip>
          <a:stretch>
            <a:fillRect/>
          </a:stretch>
        </p:blipFill>
        <p:spPr>
          <a:xfrm>
            <a:off x="1905275" y="2092338"/>
            <a:ext cx="5333450" cy="1094050"/>
          </a:xfrm>
          <a:prstGeom prst="rect">
            <a:avLst/>
          </a:prstGeom>
          <a:noFill/>
          <a:ln>
            <a:noFill/>
          </a:ln>
        </p:spPr>
      </p:pic>
      <p:sp>
        <p:nvSpPr>
          <p:cNvPr id="3690" name="Google Shape;3690;p283"/>
          <p:cNvSpPr txBox="1"/>
          <p:nvPr/>
        </p:nvSpPr>
        <p:spPr>
          <a:xfrm>
            <a:off x="522438" y="137290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best score</a:t>
            </a:r>
            <a:r>
              <a:rPr lang="fr" sz="1800">
                <a:solidFill>
                  <a:srgbClr val="1A1A1A"/>
                </a:solidFill>
                <a:latin typeface="Lato"/>
                <a:ea typeface="Lato"/>
                <a:cs typeface="Lato"/>
                <a:sym typeface="Lato"/>
              </a:rPr>
              <a:t> thus </a:t>
            </a:r>
            <a:r>
              <a:rPr b="1" lang="fr" sz="1800">
                <a:solidFill>
                  <a:srgbClr val="FF0000"/>
                </a:solidFill>
                <a:latin typeface="Lato"/>
                <a:ea typeface="Lato"/>
                <a:cs typeface="Lato"/>
                <a:sym typeface="Lato"/>
              </a:rPr>
              <a:t>indicates </a:t>
            </a:r>
            <a:r>
              <a:rPr lang="fr" sz="1800">
                <a:solidFill>
                  <a:srgbClr val="1A1A1A"/>
                </a:solidFill>
                <a:latin typeface="Lato"/>
                <a:ea typeface="Lato"/>
                <a:cs typeface="Lato"/>
                <a:sym typeface="Lato"/>
              </a:rPr>
              <a:t>which </a:t>
            </a:r>
            <a:r>
              <a:rPr b="1" lang="fr" sz="1800">
                <a:solidFill>
                  <a:srgbClr val="FF0000"/>
                </a:solidFill>
                <a:latin typeface="Lato"/>
                <a:ea typeface="Lato"/>
                <a:cs typeface="Lato"/>
                <a:sym typeface="Lato"/>
              </a:rPr>
              <a:t>process </a:t>
            </a:r>
            <a:r>
              <a:rPr lang="fr" sz="1800">
                <a:solidFill>
                  <a:srgbClr val="1A1A1A"/>
                </a:solidFill>
                <a:latin typeface="Lato"/>
                <a:ea typeface="Lato"/>
                <a:cs typeface="Lato"/>
                <a:sym typeface="Lato"/>
              </a:rPr>
              <a:t>is the </a:t>
            </a:r>
            <a:r>
              <a:rPr b="1" lang="fr" sz="1800">
                <a:solidFill>
                  <a:srgbClr val="FF0000"/>
                </a:solidFill>
                <a:latin typeface="Lato"/>
                <a:ea typeface="Lato"/>
                <a:cs typeface="Lato"/>
                <a:sym typeface="Lato"/>
              </a:rPr>
              <a:t>most optimised</a:t>
            </a:r>
            <a:r>
              <a:rPr lang="fr" sz="1800">
                <a:solidFill>
                  <a:srgbClr val="1A1A1A"/>
                </a:solidFill>
                <a:latin typeface="Lato"/>
                <a:ea typeface="Lato"/>
                <a:cs typeface="Lato"/>
                <a:sym typeface="Lato"/>
              </a:rPr>
              <a:t> one.</a:t>
            </a:r>
            <a:endParaRPr sz="1800">
              <a:solidFill>
                <a:srgbClr val="1A1A1A"/>
              </a:solidFill>
              <a:latin typeface="Lato"/>
              <a:ea typeface="Lato"/>
              <a:cs typeface="Lato"/>
              <a:sym typeface="Lato"/>
            </a:endParaRPr>
          </a:p>
        </p:txBody>
      </p:sp>
      <p:sp>
        <p:nvSpPr>
          <p:cNvPr id="3691" name="Google Shape;3691;p283"/>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92" name="Google Shape;3692;p28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70</a:t>
            </a:r>
            <a:endParaRPr>
              <a:solidFill>
                <a:srgbClr val="666666"/>
              </a:solidFill>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6" name="Shape 3696"/>
        <p:cNvGrpSpPr/>
        <p:nvPr/>
      </p:nvGrpSpPr>
      <p:grpSpPr>
        <a:xfrm>
          <a:off x="0" y="0"/>
          <a:ext cx="0" cy="0"/>
          <a:chOff x="0" y="0"/>
          <a:chExt cx="0" cy="0"/>
        </a:xfrm>
      </p:grpSpPr>
      <p:sp>
        <p:nvSpPr>
          <p:cNvPr id="3697" name="Google Shape;3697;p284"/>
          <p:cNvSpPr txBox="1"/>
          <p:nvPr>
            <p:ph type="title"/>
          </p:nvPr>
        </p:nvSpPr>
        <p:spPr>
          <a:xfrm>
            <a:off x="320997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3 – Comparison</a:t>
            </a:r>
            <a:endParaRPr sz="2020"/>
          </a:p>
        </p:txBody>
      </p:sp>
      <p:sp>
        <p:nvSpPr>
          <p:cNvPr id="3698" name="Google Shape;3698;p284"/>
          <p:cNvSpPr txBox="1"/>
          <p:nvPr/>
        </p:nvSpPr>
        <p:spPr>
          <a:xfrm>
            <a:off x="522450" y="5542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metrics </a:t>
            </a:r>
            <a:r>
              <a:rPr lang="fr" sz="1800">
                <a:solidFill>
                  <a:srgbClr val="1A1A1A"/>
                </a:solidFill>
                <a:latin typeface="Lato"/>
                <a:ea typeface="Lato"/>
                <a:cs typeface="Lato"/>
                <a:sym typeface="Lato"/>
              </a:rPr>
              <a:t>are then </a:t>
            </a:r>
            <a:r>
              <a:rPr b="1" lang="fr" sz="1800">
                <a:solidFill>
                  <a:srgbClr val="FF0000"/>
                </a:solidFill>
                <a:latin typeface="Lato"/>
                <a:ea typeface="Lato"/>
                <a:cs typeface="Lato"/>
                <a:sym typeface="Lato"/>
              </a:rPr>
              <a:t>aggregated </a:t>
            </a:r>
            <a:r>
              <a:rPr lang="fr" sz="1800">
                <a:solidFill>
                  <a:srgbClr val="1A1A1A"/>
                </a:solidFill>
                <a:latin typeface="Lato"/>
                <a:ea typeface="Lato"/>
                <a:cs typeface="Lato"/>
                <a:sym typeface="Lato"/>
              </a:rPr>
              <a:t>in the form of a </a:t>
            </a:r>
            <a:r>
              <a:rPr b="1" lang="fr" sz="1800">
                <a:solidFill>
                  <a:srgbClr val="FF0000"/>
                </a:solidFill>
                <a:latin typeface="Lato"/>
                <a:ea typeface="Lato"/>
                <a:cs typeface="Lato"/>
                <a:sym typeface="Lato"/>
              </a:rPr>
              <a:t>score</a:t>
            </a:r>
            <a:r>
              <a:rPr lang="fr" sz="1800">
                <a:solidFill>
                  <a:srgbClr val="1A1A1A"/>
                </a:solidFill>
                <a:latin typeface="Lato"/>
                <a:ea typeface="Lato"/>
                <a:cs typeface="Lato"/>
                <a:sym typeface="Lato"/>
              </a:rPr>
              <a:t>, by </a:t>
            </a:r>
            <a:r>
              <a:rPr b="1" lang="fr" sz="1800">
                <a:solidFill>
                  <a:srgbClr val="FF0000"/>
                </a:solidFill>
                <a:latin typeface="Lato"/>
                <a:ea typeface="Lato"/>
                <a:cs typeface="Lato"/>
                <a:sym typeface="Lato"/>
              </a:rPr>
              <a:t>normalising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weighting </a:t>
            </a:r>
            <a:r>
              <a:rPr lang="fr" sz="1800">
                <a:solidFill>
                  <a:srgbClr val="1A1A1A"/>
                </a:solidFill>
                <a:latin typeface="Lato"/>
                <a:ea typeface="Lato"/>
                <a:cs typeface="Lato"/>
                <a:sym typeface="Lato"/>
              </a:rPr>
              <a:t>all the criteria to give them the </a:t>
            </a:r>
            <a:r>
              <a:rPr b="1" lang="fr" sz="1800">
                <a:solidFill>
                  <a:srgbClr val="FF0000"/>
                </a:solidFill>
                <a:latin typeface="Lato"/>
                <a:ea typeface="Lato"/>
                <a:cs typeface="Lato"/>
                <a:sym typeface="Lato"/>
              </a:rPr>
              <a:t>appropriate importance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699" name="Google Shape;3699;p284"/>
          <p:cNvPicPr preferRelativeResize="0"/>
          <p:nvPr/>
        </p:nvPicPr>
        <p:blipFill>
          <a:blip r:embed="rId4">
            <a:alphaModFix/>
          </a:blip>
          <a:stretch>
            <a:fillRect/>
          </a:stretch>
        </p:blipFill>
        <p:spPr>
          <a:xfrm>
            <a:off x="1905275" y="2092338"/>
            <a:ext cx="5333450" cy="1094050"/>
          </a:xfrm>
          <a:prstGeom prst="rect">
            <a:avLst/>
          </a:prstGeom>
          <a:noFill/>
          <a:ln>
            <a:noFill/>
          </a:ln>
        </p:spPr>
      </p:pic>
      <p:sp>
        <p:nvSpPr>
          <p:cNvPr id="3700" name="Google Shape;3700;p284"/>
          <p:cNvSpPr txBox="1"/>
          <p:nvPr/>
        </p:nvSpPr>
        <p:spPr>
          <a:xfrm>
            <a:off x="522438" y="1372900"/>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best score</a:t>
            </a:r>
            <a:r>
              <a:rPr lang="fr" sz="1800">
                <a:solidFill>
                  <a:srgbClr val="1A1A1A"/>
                </a:solidFill>
                <a:latin typeface="Lato"/>
                <a:ea typeface="Lato"/>
                <a:cs typeface="Lato"/>
                <a:sym typeface="Lato"/>
              </a:rPr>
              <a:t> thus </a:t>
            </a:r>
            <a:r>
              <a:rPr b="1" lang="fr" sz="1800">
                <a:solidFill>
                  <a:srgbClr val="FF0000"/>
                </a:solidFill>
                <a:latin typeface="Lato"/>
                <a:ea typeface="Lato"/>
                <a:cs typeface="Lato"/>
                <a:sym typeface="Lato"/>
              </a:rPr>
              <a:t>indicates </a:t>
            </a:r>
            <a:r>
              <a:rPr lang="fr" sz="1800">
                <a:solidFill>
                  <a:srgbClr val="1A1A1A"/>
                </a:solidFill>
                <a:latin typeface="Lato"/>
                <a:ea typeface="Lato"/>
                <a:cs typeface="Lato"/>
                <a:sym typeface="Lato"/>
              </a:rPr>
              <a:t>which </a:t>
            </a:r>
            <a:r>
              <a:rPr b="1" lang="fr" sz="1800">
                <a:solidFill>
                  <a:srgbClr val="FF0000"/>
                </a:solidFill>
                <a:latin typeface="Lato"/>
                <a:ea typeface="Lato"/>
                <a:cs typeface="Lato"/>
                <a:sym typeface="Lato"/>
              </a:rPr>
              <a:t>process </a:t>
            </a:r>
            <a:r>
              <a:rPr lang="fr" sz="1800">
                <a:solidFill>
                  <a:srgbClr val="1A1A1A"/>
                </a:solidFill>
                <a:latin typeface="Lato"/>
                <a:ea typeface="Lato"/>
                <a:cs typeface="Lato"/>
                <a:sym typeface="Lato"/>
              </a:rPr>
              <a:t>is the </a:t>
            </a:r>
            <a:r>
              <a:rPr b="1" lang="fr" sz="1800">
                <a:solidFill>
                  <a:srgbClr val="FF0000"/>
                </a:solidFill>
                <a:latin typeface="Lato"/>
                <a:ea typeface="Lato"/>
                <a:cs typeface="Lato"/>
                <a:sym typeface="Lato"/>
              </a:rPr>
              <a:t>most optimised</a:t>
            </a:r>
            <a:r>
              <a:rPr lang="fr" sz="1800">
                <a:solidFill>
                  <a:srgbClr val="1A1A1A"/>
                </a:solidFill>
                <a:latin typeface="Lato"/>
                <a:ea typeface="Lato"/>
                <a:cs typeface="Lato"/>
                <a:sym typeface="Lato"/>
              </a:rPr>
              <a:t> one.</a:t>
            </a:r>
            <a:endParaRPr sz="1800">
              <a:solidFill>
                <a:srgbClr val="1A1A1A"/>
              </a:solidFill>
              <a:latin typeface="Lato"/>
              <a:ea typeface="Lato"/>
              <a:cs typeface="Lato"/>
              <a:sym typeface="Lato"/>
            </a:endParaRPr>
          </a:p>
        </p:txBody>
      </p:sp>
      <p:sp>
        <p:nvSpPr>
          <p:cNvPr id="3701" name="Google Shape;3701;p284"/>
          <p:cNvSpPr txBox="1"/>
          <p:nvPr/>
        </p:nvSpPr>
        <p:spPr>
          <a:xfrm>
            <a:off x="522438" y="3444125"/>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decision </a:t>
            </a:r>
            <a:r>
              <a:rPr lang="fr" sz="1800">
                <a:solidFill>
                  <a:srgbClr val="1A1A1A"/>
                </a:solidFill>
                <a:latin typeface="Lato"/>
                <a:ea typeface="Lato"/>
                <a:cs typeface="Lato"/>
                <a:sym typeface="Lato"/>
              </a:rPr>
              <a:t>of </a:t>
            </a:r>
            <a:r>
              <a:rPr b="1" lang="fr" sz="1800">
                <a:solidFill>
                  <a:srgbClr val="FF0000"/>
                </a:solidFill>
                <a:latin typeface="Lato"/>
                <a:ea typeface="Lato"/>
                <a:cs typeface="Lato"/>
                <a:sym typeface="Lato"/>
              </a:rPr>
              <a:t>keeping </a:t>
            </a:r>
            <a:r>
              <a:rPr lang="fr" sz="1800">
                <a:solidFill>
                  <a:srgbClr val="1A1A1A"/>
                </a:solidFill>
                <a:latin typeface="Lato"/>
                <a:ea typeface="Lato"/>
                <a:cs typeface="Lato"/>
                <a:sym typeface="Lato"/>
              </a:rPr>
              <a:t>or </a:t>
            </a:r>
            <a:r>
              <a:rPr b="1" lang="fr" sz="1800">
                <a:solidFill>
                  <a:srgbClr val="FF0000"/>
                </a:solidFill>
                <a:latin typeface="Lato"/>
                <a:ea typeface="Lato"/>
                <a:cs typeface="Lato"/>
                <a:sym typeface="Lato"/>
              </a:rPr>
              <a:t>discarding </a:t>
            </a:r>
            <a:r>
              <a:rPr lang="fr" sz="1800">
                <a:solidFill>
                  <a:srgbClr val="1A1A1A"/>
                </a:solidFill>
                <a:latin typeface="Lato"/>
                <a:ea typeface="Lato"/>
                <a:cs typeface="Lato"/>
                <a:sym typeface="Lato"/>
              </a:rPr>
              <a:t>a process is taken at the </a:t>
            </a:r>
            <a:r>
              <a:rPr b="1" lang="fr" sz="1800">
                <a:solidFill>
                  <a:srgbClr val="FF0000"/>
                </a:solidFill>
                <a:latin typeface="Lato"/>
                <a:ea typeface="Lato"/>
                <a:cs typeface="Lato"/>
                <a:sym typeface="Lato"/>
              </a:rPr>
              <a:t>discretion </a:t>
            </a:r>
            <a:r>
              <a:rPr lang="fr" sz="1800">
                <a:solidFill>
                  <a:srgbClr val="1A1A1A"/>
                </a:solidFill>
                <a:latin typeface="Lato"/>
                <a:ea typeface="Lato"/>
                <a:cs typeface="Lato"/>
                <a:sym typeface="Lato"/>
              </a:rPr>
              <a:t>of the </a:t>
            </a:r>
            <a:r>
              <a:rPr b="1" lang="fr" sz="1800">
                <a:solidFill>
                  <a:srgbClr val="FF0000"/>
                </a:solidFill>
                <a:latin typeface="Lato"/>
                <a:ea typeface="Lato"/>
                <a:cs typeface="Lato"/>
                <a:sym typeface="Lato"/>
              </a:rPr>
              <a:t>MOEA </a:t>
            </a:r>
            <a:r>
              <a:rPr lang="fr" sz="1800">
                <a:solidFill>
                  <a:srgbClr val="1A1A1A"/>
                </a:solidFill>
                <a:latin typeface="Lato"/>
                <a:ea typeface="Lato"/>
                <a:cs typeface="Lato"/>
                <a:sym typeface="Lato"/>
              </a:rPr>
              <a:t>being used, and can be </a:t>
            </a:r>
            <a:r>
              <a:rPr b="1" lang="fr" sz="1800">
                <a:solidFill>
                  <a:srgbClr val="FF0000"/>
                </a:solidFill>
                <a:latin typeface="Lato"/>
                <a:ea typeface="Lato"/>
                <a:cs typeface="Lato"/>
                <a:sym typeface="Lato"/>
              </a:rPr>
              <a:t>counter-intuitive</a:t>
            </a:r>
            <a:r>
              <a:rPr lang="fr" sz="1800">
                <a:solidFill>
                  <a:srgbClr val="1A1A1A"/>
                </a:solidFill>
                <a:latin typeface="Lato"/>
                <a:ea typeface="Lato"/>
                <a:cs typeface="Lato"/>
                <a:sym typeface="Lato"/>
              </a:rPr>
              <a:t> (for instance, a worse process can be kept and a better one discarded).</a:t>
            </a:r>
            <a:endParaRPr sz="1800">
              <a:solidFill>
                <a:srgbClr val="1A1A1A"/>
              </a:solidFill>
              <a:latin typeface="Lato"/>
              <a:ea typeface="Lato"/>
              <a:cs typeface="Lato"/>
              <a:sym typeface="Lato"/>
            </a:endParaRPr>
          </a:p>
        </p:txBody>
      </p:sp>
      <p:sp>
        <p:nvSpPr>
          <p:cNvPr id="3702" name="Google Shape;3702;p28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70</a:t>
            </a:r>
            <a:endParaRPr>
              <a:solidFill>
                <a:srgbClr val="666666"/>
              </a:solidFill>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6" name="Shape 3706"/>
        <p:cNvGrpSpPr/>
        <p:nvPr/>
      </p:nvGrpSpPr>
      <p:grpSpPr>
        <a:xfrm>
          <a:off x="0" y="0"/>
          <a:ext cx="0" cy="0"/>
          <a:chOff x="0" y="0"/>
          <a:chExt cx="0" cy="0"/>
        </a:xfrm>
      </p:grpSpPr>
      <p:sp>
        <p:nvSpPr>
          <p:cNvPr id="3707" name="Google Shape;3707;p285"/>
          <p:cNvSpPr txBox="1"/>
          <p:nvPr>
            <p:ph type="title"/>
          </p:nvPr>
        </p:nvSpPr>
        <p:spPr>
          <a:xfrm>
            <a:off x="3203300"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Step 4 – Termination</a:t>
            </a:r>
            <a:endParaRPr sz="2020"/>
          </a:p>
        </p:txBody>
      </p:sp>
      <p:sp>
        <p:nvSpPr>
          <p:cNvPr id="3708" name="Google Shape;3708;p285"/>
          <p:cNvSpPr txBox="1"/>
          <p:nvPr/>
        </p:nvSpPr>
        <p:spPr>
          <a:xfrm>
            <a:off x="522450" y="491638"/>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When the </a:t>
            </a:r>
            <a:r>
              <a:rPr b="1" lang="fr" sz="1800">
                <a:solidFill>
                  <a:srgbClr val="FF0000"/>
                </a:solidFill>
                <a:latin typeface="Lato"/>
                <a:ea typeface="Lato"/>
                <a:cs typeface="Lato"/>
                <a:sym typeface="Lato"/>
              </a:rPr>
              <a:t>MOEA reaches its bound</a:t>
            </a:r>
            <a:r>
              <a:rPr lang="fr" sz="1800">
                <a:solidFill>
                  <a:srgbClr val="1A1A1A"/>
                </a:solidFill>
                <a:latin typeface="Lato"/>
                <a:ea typeface="Lato"/>
                <a:cs typeface="Lato"/>
                <a:sym typeface="Lato"/>
              </a:rPr>
              <a:t> (duration, number of iterations, manual stop, etc.), it returns an </a:t>
            </a:r>
            <a:r>
              <a:rPr b="1" lang="fr" sz="1800">
                <a:solidFill>
                  <a:srgbClr val="FF0000"/>
                </a:solidFill>
                <a:latin typeface="Lato"/>
                <a:ea typeface="Lato"/>
                <a:cs typeface="Lato"/>
                <a:sym typeface="Lato"/>
              </a:rPr>
              <a:t>optimised version</a:t>
            </a:r>
            <a:r>
              <a:rPr lang="fr" sz="1800">
                <a:solidFill>
                  <a:srgbClr val="1A1A1A"/>
                </a:solidFill>
                <a:latin typeface="Lato"/>
                <a:ea typeface="Lato"/>
                <a:cs typeface="Lato"/>
                <a:sym typeface="Lato"/>
              </a:rPr>
              <a:t> of the </a:t>
            </a:r>
            <a:r>
              <a:rPr b="1" lang="fr" sz="1800">
                <a:solidFill>
                  <a:srgbClr val="FF0000"/>
                </a:solidFill>
                <a:latin typeface="Lato"/>
                <a:ea typeface="Lato"/>
                <a:cs typeface="Lato"/>
                <a:sym typeface="Lato"/>
              </a:rPr>
              <a:t>original process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709" name="Google Shape;3709;p285" title="refactored_process_jss.png"/>
          <p:cNvPicPr preferRelativeResize="0"/>
          <p:nvPr/>
        </p:nvPicPr>
        <p:blipFill>
          <a:blip r:embed="rId4">
            <a:alphaModFix/>
          </a:blip>
          <a:stretch>
            <a:fillRect/>
          </a:stretch>
        </p:blipFill>
        <p:spPr>
          <a:xfrm>
            <a:off x="1193675" y="1360475"/>
            <a:ext cx="6756649" cy="3164225"/>
          </a:xfrm>
          <a:prstGeom prst="rect">
            <a:avLst/>
          </a:prstGeom>
          <a:noFill/>
          <a:ln>
            <a:noFill/>
          </a:ln>
        </p:spPr>
      </p:pic>
      <p:sp>
        <p:nvSpPr>
          <p:cNvPr id="3710" name="Google Shape;3710;p28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71</a:t>
            </a:r>
            <a:endParaRPr>
              <a:solidFill>
                <a:srgbClr val="666666"/>
              </a:solidFill>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4" name="Shape 3714"/>
        <p:cNvGrpSpPr/>
        <p:nvPr/>
      </p:nvGrpSpPr>
      <p:grpSpPr>
        <a:xfrm>
          <a:off x="0" y="0"/>
          <a:ext cx="0" cy="0"/>
          <a:chOff x="0" y="0"/>
          <a:chExt cx="0" cy="0"/>
        </a:xfrm>
      </p:grpSpPr>
      <p:sp>
        <p:nvSpPr>
          <p:cNvPr id="3715" name="Google Shape;3715;p286"/>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Tool Support</a:t>
            </a:r>
            <a:endParaRPr sz="2020"/>
          </a:p>
        </p:txBody>
      </p:sp>
      <p:sp>
        <p:nvSpPr>
          <p:cNvPr id="3716" name="Google Shape;3716;p286"/>
          <p:cNvSpPr txBox="1"/>
          <p:nvPr/>
        </p:nvSpPr>
        <p:spPr>
          <a:xfrm>
            <a:off x="522450" y="398363"/>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approach has been </a:t>
            </a:r>
            <a:r>
              <a:rPr b="1" lang="fr" sz="1800">
                <a:solidFill>
                  <a:srgbClr val="FF0000"/>
                </a:solidFill>
                <a:latin typeface="Lato"/>
                <a:ea typeface="Lato"/>
                <a:cs typeface="Lato"/>
                <a:sym typeface="Lato"/>
              </a:rPr>
              <a:t>fully implemented</a:t>
            </a:r>
            <a:r>
              <a:rPr lang="fr" sz="1800">
                <a:solidFill>
                  <a:srgbClr val="1A1A1A"/>
                </a:solidFill>
                <a:latin typeface="Lato"/>
                <a:ea typeface="Lato"/>
                <a:cs typeface="Lato"/>
                <a:sym typeface="Lato"/>
              </a:rPr>
              <a:t> and consists of approximately </a:t>
            </a:r>
            <a:r>
              <a:rPr b="1" lang="fr" sz="1800">
                <a:solidFill>
                  <a:srgbClr val="FF0000"/>
                </a:solidFill>
                <a:latin typeface="Lato"/>
                <a:ea typeface="Lato"/>
                <a:cs typeface="Lato"/>
                <a:sym typeface="Lato"/>
              </a:rPr>
              <a:t>15k lines of Java code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717" name="Google Shape;3717;p286"/>
          <p:cNvPicPr preferRelativeResize="0"/>
          <p:nvPr/>
        </p:nvPicPr>
        <p:blipFill>
          <a:blip r:embed="rId4">
            <a:alphaModFix/>
          </a:blip>
          <a:stretch>
            <a:fillRect/>
          </a:stretch>
        </p:blipFill>
        <p:spPr>
          <a:xfrm>
            <a:off x="3888675" y="2180062"/>
            <a:ext cx="1366650" cy="1591675"/>
          </a:xfrm>
          <a:prstGeom prst="rect">
            <a:avLst/>
          </a:prstGeom>
          <a:noFill/>
          <a:ln>
            <a:noFill/>
          </a:ln>
        </p:spPr>
      </p:pic>
      <p:sp>
        <p:nvSpPr>
          <p:cNvPr id="3718" name="Google Shape;3718;p286"/>
          <p:cNvSpPr txBox="1"/>
          <p:nvPr/>
        </p:nvSpPr>
        <p:spPr>
          <a:xfrm>
            <a:off x="522450" y="1227238"/>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It makes use of the </a:t>
            </a:r>
            <a:r>
              <a:rPr b="1" lang="fr" sz="1800">
                <a:solidFill>
                  <a:srgbClr val="FF0000"/>
                </a:solidFill>
                <a:latin typeface="Lato"/>
                <a:ea typeface="Lato"/>
                <a:cs typeface="Lato"/>
                <a:sym typeface="Lato"/>
              </a:rPr>
              <a:t>jMetal framework</a:t>
            </a:r>
            <a:r>
              <a:rPr lang="fr" sz="1800">
                <a:solidFill>
                  <a:srgbClr val="1A1A1A"/>
                </a:solidFill>
                <a:latin typeface="Lato"/>
                <a:ea typeface="Lato"/>
                <a:cs typeface="Lato"/>
                <a:sym typeface="Lato"/>
              </a:rPr>
              <a:t> </a:t>
            </a:r>
            <a:r>
              <a:rPr lang="fr" sz="1800">
                <a:solidFill>
                  <a:schemeClr val="dk1"/>
                </a:solidFill>
              </a:rPr>
              <a:t>[DN2011] </a:t>
            </a:r>
            <a:r>
              <a:rPr lang="fr" sz="1800">
                <a:solidFill>
                  <a:srgbClr val="1A1A1A"/>
                </a:solidFill>
                <a:latin typeface="Lato"/>
                <a:ea typeface="Lato"/>
                <a:cs typeface="Lato"/>
                <a:sym typeface="Lato"/>
              </a:rPr>
              <a:t>which </a:t>
            </a:r>
            <a:r>
              <a:rPr b="1" lang="fr" sz="1800">
                <a:solidFill>
                  <a:srgbClr val="FF0000"/>
                </a:solidFill>
                <a:latin typeface="Lato"/>
                <a:ea typeface="Lato"/>
                <a:cs typeface="Lato"/>
                <a:sym typeface="Lato"/>
              </a:rPr>
              <a:t>implements </a:t>
            </a:r>
            <a:r>
              <a:rPr lang="fr" sz="1800">
                <a:solidFill>
                  <a:srgbClr val="1A1A1A"/>
                </a:solidFill>
                <a:latin typeface="Lato"/>
                <a:ea typeface="Lato"/>
                <a:cs typeface="Lato"/>
                <a:sym typeface="Lato"/>
              </a:rPr>
              <a:t>dozens of well-known </a:t>
            </a:r>
            <a:r>
              <a:rPr b="1" lang="fr" sz="1800">
                <a:solidFill>
                  <a:srgbClr val="FF0000"/>
                </a:solidFill>
                <a:latin typeface="Lato"/>
                <a:ea typeface="Lato"/>
                <a:cs typeface="Lato"/>
                <a:sym typeface="Lato"/>
              </a:rPr>
              <a:t>MOEAs </a:t>
            </a:r>
            <a:r>
              <a:rPr lang="fr" sz="1800">
                <a:solidFill>
                  <a:srgbClr val="1A1A1A"/>
                </a:solidFill>
                <a:latin typeface="Lato"/>
                <a:ea typeface="Lato"/>
                <a:cs typeface="Lato"/>
                <a:sym typeface="Lato"/>
              </a:rPr>
              <a:t>and provides </a:t>
            </a:r>
            <a:r>
              <a:rPr b="1" lang="fr" sz="1800">
                <a:solidFill>
                  <a:srgbClr val="FF0000"/>
                </a:solidFill>
                <a:latin typeface="Lato"/>
                <a:ea typeface="Lato"/>
                <a:cs typeface="Lato"/>
                <a:sym typeface="Lato"/>
              </a:rPr>
              <a:t>facilities </a:t>
            </a:r>
            <a:r>
              <a:rPr lang="fr" sz="1800">
                <a:solidFill>
                  <a:srgbClr val="1A1A1A"/>
                </a:solidFill>
                <a:latin typeface="Lato"/>
                <a:ea typeface="Lato"/>
                <a:cs typeface="Lato"/>
                <a:sym typeface="Lato"/>
              </a:rPr>
              <a:t>regarding their </a:t>
            </a:r>
            <a:r>
              <a:rPr b="1" lang="fr" sz="1800">
                <a:solidFill>
                  <a:srgbClr val="FF0000"/>
                </a:solidFill>
                <a:latin typeface="Lato"/>
                <a:ea typeface="Lato"/>
                <a:cs typeface="Lato"/>
                <a:sym typeface="Lato"/>
              </a:rPr>
              <a:t>utilisation </a:t>
            </a:r>
            <a:r>
              <a:rPr lang="fr" sz="1800">
                <a:solidFill>
                  <a:srgbClr val="1A1A1A"/>
                </a:solidFill>
                <a:latin typeface="Lato"/>
                <a:ea typeface="Lato"/>
                <a:cs typeface="Lato"/>
                <a:sym typeface="Lato"/>
              </a:rPr>
              <a:t>in various </a:t>
            </a:r>
            <a:r>
              <a:rPr b="1" lang="fr" sz="1800">
                <a:solidFill>
                  <a:srgbClr val="FF0000"/>
                </a:solidFill>
                <a:latin typeface="Lato"/>
                <a:ea typeface="Lato"/>
                <a:cs typeface="Lato"/>
                <a:sym typeface="Lato"/>
              </a:rPr>
              <a:t>contexts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19" name="Google Shape;3719;p286"/>
          <p:cNvSpPr txBox="1"/>
          <p:nvPr/>
        </p:nvSpPr>
        <p:spPr>
          <a:xfrm>
            <a:off x="522450" y="4027763"/>
            <a:ext cx="8099100" cy="46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This tool was </a:t>
            </a:r>
            <a:r>
              <a:rPr lang="fr" sz="1800">
                <a:solidFill>
                  <a:srgbClr val="1A1A1A"/>
                </a:solidFill>
                <a:latin typeface="Lato"/>
                <a:ea typeface="Lato"/>
                <a:cs typeface="Lato"/>
                <a:sym typeface="Lato"/>
              </a:rPr>
              <a:t>used as a </a:t>
            </a:r>
            <a:r>
              <a:rPr b="1" lang="fr" sz="1800">
                <a:solidFill>
                  <a:srgbClr val="FF0000"/>
                </a:solidFill>
                <a:latin typeface="Lato"/>
                <a:ea typeface="Lato"/>
                <a:cs typeface="Lato"/>
                <a:sym typeface="Lato"/>
              </a:rPr>
              <a:t>support </a:t>
            </a:r>
            <a:r>
              <a:rPr lang="fr" sz="1800">
                <a:solidFill>
                  <a:srgbClr val="1A1A1A"/>
                </a:solidFill>
                <a:latin typeface="Lato"/>
                <a:ea typeface="Lato"/>
                <a:cs typeface="Lato"/>
                <a:sym typeface="Lato"/>
              </a:rPr>
              <a:t>for the </a:t>
            </a:r>
            <a:r>
              <a:rPr b="1" lang="fr" sz="1800">
                <a:solidFill>
                  <a:srgbClr val="FF0000"/>
                </a:solidFill>
                <a:latin typeface="Lato"/>
                <a:ea typeface="Lato"/>
                <a:cs typeface="Lato"/>
                <a:sym typeface="Lato"/>
              </a:rPr>
              <a:t>experimentations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20" name="Google Shape;3720;p28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72</a:t>
            </a:r>
            <a:endParaRPr>
              <a:solidFill>
                <a:srgbClr val="666666"/>
              </a:solidFill>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4" name="Shape 3724"/>
        <p:cNvGrpSpPr/>
        <p:nvPr/>
      </p:nvGrpSpPr>
      <p:grpSpPr>
        <a:xfrm>
          <a:off x="0" y="0"/>
          <a:ext cx="0" cy="0"/>
          <a:chOff x="0" y="0"/>
          <a:chExt cx="0" cy="0"/>
        </a:xfrm>
      </p:grpSpPr>
      <p:pic>
        <p:nvPicPr>
          <p:cNvPr id="3725" name="Google Shape;3725;p287" title="algorithms_comparison_per_example.png"/>
          <p:cNvPicPr preferRelativeResize="0"/>
          <p:nvPr/>
        </p:nvPicPr>
        <p:blipFill>
          <a:blip r:embed="rId4">
            <a:alphaModFix/>
          </a:blip>
          <a:stretch>
            <a:fillRect/>
          </a:stretch>
        </p:blipFill>
        <p:spPr>
          <a:xfrm>
            <a:off x="1287888" y="1110550"/>
            <a:ext cx="6568224" cy="3527400"/>
          </a:xfrm>
          <a:prstGeom prst="rect">
            <a:avLst/>
          </a:prstGeom>
          <a:noFill/>
          <a:ln>
            <a:noFill/>
          </a:ln>
        </p:spPr>
      </p:pic>
      <p:sp>
        <p:nvSpPr>
          <p:cNvPr id="3726" name="Google Shape;3726;p287"/>
          <p:cNvSpPr txBox="1"/>
          <p:nvPr/>
        </p:nvSpPr>
        <p:spPr>
          <a:xfrm>
            <a:off x="522450" y="349788"/>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first part</a:t>
            </a:r>
            <a:r>
              <a:rPr lang="fr" sz="1800">
                <a:solidFill>
                  <a:srgbClr val="1A1A1A"/>
                </a:solidFill>
                <a:latin typeface="Lato"/>
                <a:ea typeface="Lato"/>
                <a:cs typeface="Lato"/>
                <a:sym typeface="Lato"/>
              </a:rPr>
              <a:t> of these experiments consisted in </a:t>
            </a:r>
            <a:r>
              <a:rPr b="1" lang="fr" sz="1800">
                <a:solidFill>
                  <a:srgbClr val="FF0000"/>
                </a:solidFill>
                <a:latin typeface="Lato"/>
                <a:ea typeface="Lato"/>
                <a:cs typeface="Lato"/>
                <a:sym typeface="Lato"/>
              </a:rPr>
              <a:t>comparing </a:t>
            </a:r>
            <a:r>
              <a:rPr lang="fr" sz="1800">
                <a:solidFill>
                  <a:srgbClr val="1A1A1A"/>
                </a:solidFill>
                <a:latin typeface="Lato"/>
                <a:ea typeface="Lato"/>
                <a:cs typeface="Lato"/>
                <a:sym typeface="Lato"/>
              </a:rPr>
              <a:t>several </a:t>
            </a:r>
            <a:r>
              <a:rPr b="1" lang="fr" sz="1800">
                <a:solidFill>
                  <a:srgbClr val="FF0000"/>
                </a:solidFill>
                <a:latin typeface="Lato"/>
                <a:ea typeface="Lato"/>
                <a:cs typeface="Lato"/>
                <a:sym typeface="Lato"/>
              </a:rPr>
              <a:t>algorithms </a:t>
            </a:r>
            <a:r>
              <a:rPr lang="fr" sz="1800">
                <a:solidFill>
                  <a:srgbClr val="1A1A1A"/>
                </a:solidFill>
                <a:latin typeface="Lato"/>
                <a:ea typeface="Lato"/>
                <a:cs typeface="Lato"/>
                <a:sym typeface="Lato"/>
              </a:rPr>
              <a:t>on </a:t>
            </a:r>
            <a:r>
              <a:rPr b="1" lang="fr" sz="1800">
                <a:solidFill>
                  <a:srgbClr val="FF0000"/>
                </a:solidFill>
                <a:latin typeface="Lato"/>
                <a:ea typeface="Lato"/>
                <a:cs typeface="Lato"/>
                <a:sym typeface="Lato"/>
              </a:rPr>
              <a:t>100 handcrafted</a:t>
            </a:r>
            <a:r>
              <a:rPr lang="fr" sz="1800">
                <a:solidFill>
                  <a:srgbClr val="1A1A1A"/>
                </a:solidFill>
                <a:latin typeface="Lato"/>
                <a:ea typeface="Lato"/>
                <a:cs typeface="Lato"/>
                <a:sym typeface="Lato"/>
              </a:rPr>
              <a:t> examples.</a:t>
            </a:r>
            <a:endParaRPr sz="1800">
              <a:solidFill>
                <a:srgbClr val="1A1A1A"/>
              </a:solidFill>
              <a:latin typeface="Lato"/>
              <a:ea typeface="Lato"/>
              <a:cs typeface="Lato"/>
              <a:sym typeface="Lato"/>
            </a:endParaRPr>
          </a:p>
        </p:txBody>
      </p:sp>
      <p:sp>
        <p:nvSpPr>
          <p:cNvPr id="3727" name="Google Shape;3727;p287"/>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Handcrafted Examples</a:t>
            </a:r>
            <a:endParaRPr sz="2020"/>
          </a:p>
        </p:txBody>
      </p:sp>
      <p:sp>
        <p:nvSpPr>
          <p:cNvPr id="3728" name="Google Shape;3728;p28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73</a:t>
            </a:r>
            <a:endParaRPr>
              <a:solidFill>
                <a:srgbClr val="666666"/>
              </a:solidFill>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2" name="Shape 3732"/>
        <p:cNvGrpSpPr/>
        <p:nvPr/>
      </p:nvGrpSpPr>
      <p:grpSpPr>
        <a:xfrm>
          <a:off x="0" y="0"/>
          <a:ext cx="0" cy="0"/>
          <a:chOff x="0" y="0"/>
          <a:chExt cx="0" cy="0"/>
        </a:xfrm>
      </p:grpSpPr>
      <p:sp>
        <p:nvSpPr>
          <p:cNvPr id="3733" name="Google Shape;3733;p288"/>
          <p:cNvSpPr txBox="1"/>
          <p:nvPr>
            <p:ph type="title"/>
          </p:nvPr>
        </p:nvSpPr>
        <p:spPr>
          <a:xfrm>
            <a:off x="3203325" y="0"/>
            <a:ext cx="4964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Experiments – Real-World Examples</a:t>
            </a:r>
            <a:endParaRPr sz="2020"/>
          </a:p>
        </p:txBody>
      </p:sp>
      <p:sp>
        <p:nvSpPr>
          <p:cNvPr id="3734" name="Google Shape;3734;p288"/>
          <p:cNvSpPr txBox="1"/>
          <p:nvPr/>
        </p:nvSpPr>
        <p:spPr>
          <a:xfrm>
            <a:off x="522450" y="349788"/>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second </a:t>
            </a:r>
            <a:r>
              <a:rPr b="1" lang="fr" sz="1800">
                <a:solidFill>
                  <a:srgbClr val="FF0000"/>
                </a:solidFill>
                <a:latin typeface="Lato"/>
                <a:ea typeface="Lato"/>
                <a:cs typeface="Lato"/>
                <a:sym typeface="Lato"/>
              </a:rPr>
              <a:t>part</a:t>
            </a:r>
            <a:r>
              <a:rPr lang="fr" sz="1800">
                <a:solidFill>
                  <a:srgbClr val="1A1A1A"/>
                </a:solidFill>
                <a:latin typeface="Lato"/>
                <a:ea typeface="Lato"/>
                <a:cs typeface="Lato"/>
                <a:sym typeface="Lato"/>
              </a:rPr>
              <a:t> of these experiments consisted in </a:t>
            </a:r>
            <a:r>
              <a:rPr b="1" lang="fr" sz="1800">
                <a:solidFill>
                  <a:srgbClr val="FF0000"/>
                </a:solidFill>
                <a:latin typeface="Lato"/>
                <a:ea typeface="Lato"/>
                <a:cs typeface="Lato"/>
                <a:sym typeface="Lato"/>
              </a:rPr>
              <a:t>comparing </a:t>
            </a:r>
            <a:r>
              <a:rPr lang="fr" sz="1800">
                <a:solidFill>
                  <a:srgbClr val="1A1A1A"/>
                </a:solidFill>
                <a:latin typeface="Lato"/>
                <a:ea typeface="Lato"/>
                <a:cs typeface="Lato"/>
                <a:sym typeface="Lato"/>
              </a:rPr>
              <a:t>these </a:t>
            </a:r>
            <a:r>
              <a:rPr b="1" lang="fr" sz="1800">
                <a:solidFill>
                  <a:srgbClr val="FF0000"/>
                </a:solidFill>
                <a:latin typeface="Lato"/>
                <a:ea typeface="Lato"/>
                <a:cs typeface="Lato"/>
                <a:sym typeface="Lato"/>
              </a:rPr>
              <a:t>algorithms </a:t>
            </a:r>
            <a:r>
              <a:rPr lang="fr" sz="1800">
                <a:solidFill>
                  <a:srgbClr val="1A1A1A"/>
                </a:solidFill>
                <a:latin typeface="Lato"/>
                <a:ea typeface="Lato"/>
                <a:cs typeface="Lato"/>
                <a:sym typeface="Lato"/>
              </a:rPr>
              <a:t>on </a:t>
            </a:r>
            <a:r>
              <a:rPr b="1" lang="fr" sz="1800">
                <a:solidFill>
                  <a:srgbClr val="FF0000"/>
                </a:solidFill>
                <a:latin typeface="Lato"/>
                <a:ea typeface="Lato"/>
                <a:cs typeface="Lato"/>
                <a:sym typeface="Lato"/>
              </a:rPr>
              <a:t>8 real-world </a:t>
            </a:r>
            <a:r>
              <a:rPr lang="fr" sz="1800">
                <a:solidFill>
                  <a:srgbClr val="1A1A1A"/>
                </a:solidFill>
                <a:latin typeface="Lato"/>
                <a:ea typeface="Lato"/>
                <a:cs typeface="Lato"/>
                <a:sym typeface="Lato"/>
              </a:rPr>
              <a:t>examples coming from the </a:t>
            </a:r>
            <a:r>
              <a:rPr lang="fr" sz="1800">
                <a:solidFill>
                  <a:srgbClr val="1A1A1A"/>
                </a:solidFill>
                <a:latin typeface="Lato"/>
                <a:ea typeface="Lato"/>
                <a:cs typeface="Lato"/>
                <a:sym typeface="Lato"/>
              </a:rPr>
              <a:t>literature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pic>
        <p:nvPicPr>
          <p:cNvPr id="3735" name="Google Shape;3735;p288" title="distance_to_optimal.png"/>
          <p:cNvPicPr preferRelativeResize="0"/>
          <p:nvPr/>
        </p:nvPicPr>
        <p:blipFill>
          <a:blip r:embed="rId4">
            <a:alphaModFix/>
          </a:blip>
          <a:stretch>
            <a:fillRect/>
          </a:stretch>
        </p:blipFill>
        <p:spPr>
          <a:xfrm>
            <a:off x="1436850" y="1130100"/>
            <a:ext cx="6270301" cy="3502576"/>
          </a:xfrm>
          <a:prstGeom prst="rect">
            <a:avLst/>
          </a:prstGeom>
          <a:noFill/>
          <a:ln>
            <a:noFill/>
          </a:ln>
        </p:spPr>
      </p:pic>
      <p:sp>
        <p:nvSpPr>
          <p:cNvPr id="3736" name="Google Shape;3736;p28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74</a:t>
            </a:r>
            <a:endParaRPr>
              <a:solidFill>
                <a:srgbClr val="666666"/>
              </a:solidFill>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0" name="Shape 3740"/>
        <p:cNvGrpSpPr/>
        <p:nvPr/>
      </p:nvGrpSpPr>
      <p:grpSpPr>
        <a:xfrm>
          <a:off x="0" y="0"/>
          <a:ext cx="0" cy="0"/>
          <a:chOff x="0" y="0"/>
          <a:chExt cx="0" cy="0"/>
        </a:xfrm>
      </p:grpSpPr>
      <p:sp>
        <p:nvSpPr>
          <p:cNvPr id="3741" name="Google Shape;3741;p289"/>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3742" name="Google Shape;3742;p289"/>
          <p:cNvSpPr txBox="1"/>
          <p:nvPr/>
        </p:nvSpPr>
        <p:spPr>
          <a:xfrm>
            <a:off x="522450" y="6859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 </a:t>
            </a:r>
            <a:r>
              <a:rPr b="1" lang="fr" sz="1800">
                <a:solidFill>
                  <a:srgbClr val="FF0000"/>
                </a:solidFill>
                <a:latin typeface="Lato"/>
                <a:ea typeface="Lato"/>
                <a:cs typeface="Lato"/>
                <a:sym typeface="Lato"/>
              </a:rPr>
              <a:t>technique </a:t>
            </a:r>
            <a:r>
              <a:rPr lang="fr" sz="1800">
                <a:solidFill>
                  <a:srgbClr val="1A1A1A"/>
                </a:solidFill>
                <a:latin typeface="Lato"/>
                <a:ea typeface="Lato"/>
                <a:cs typeface="Lato"/>
                <a:sym typeface="Lato"/>
              </a:rPr>
              <a:t>aiming at </a:t>
            </a:r>
            <a:r>
              <a:rPr b="1" lang="fr" sz="1800">
                <a:solidFill>
                  <a:srgbClr val="FF0000"/>
                </a:solidFill>
                <a:latin typeface="Lato"/>
                <a:ea typeface="Lato"/>
                <a:cs typeface="Lato"/>
                <a:sym typeface="Lato"/>
              </a:rPr>
              <a:t>optimising BPMN </a:t>
            </a:r>
            <a:r>
              <a:rPr lang="fr" sz="1800">
                <a:solidFill>
                  <a:srgbClr val="1A1A1A"/>
                </a:solidFill>
                <a:latin typeface="Lato"/>
                <a:ea typeface="Lato"/>
                <a:cs typeface="Lato"/>
                <a:sym typeface="Lato"/>
              </a:rPr>
              <a:t>processes enriched with </a:t>
            </a:r>
            <a:r>
              <a:rPr b="1" lang="fr" sz="1800">
                <a:solidFill>
                  <a:srgbClr val="FF0000"/>
                </a:solidFill>
                <a:latin typeface="Lato"/>
                <a:ea typeface="Lato"/>
                <a:cs typeface="Lato"/>
                <a:sym typeface="Lato"/>
              </a:rPr>
              <a:t>durations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executed multiple times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43" name="Google Shape;3743;p28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75</a:t>
            </a:r>
            <a:endParaRPr>
              <a:solidFill>
                <a:srgbClr val="666666"/>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7" name="Shape 3747"/>
        <p:cNvGrpSpPr/>
        <p:nvPr/>
      </p:nvGrpSpPr>
      <p:grpSpPr>
        <a:xfrm>
          <a:off x="0" y="0"/>
          <a:ext cx="0" cy="0"/>
          <a:chOff x="0" y="0"/>
          <a:chExt cx="0" cy="0"/>
        </a:xfrm>
      </p:grpSpPr>
      <p:sp>
        <p:nvSpPr>
          <p:cNvPr id="3748" name="Google Shape;3748;p290"/>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3749" name="Google Shape;3749;p290"/>
          <p:cNvSpPr txBox="1"/>
          <p:nvPr/>
        </p:nvSpPr>
        <p:spPr>
          <a:xfrm>
            <a:off x="522450" y="6859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 </a:t>
            </a:r>
            <a:r>
              <a:rPr b="1" lang="fr" sz="1800">
                <a:solidFill>
                  <a:srgbClr val="FF0000"/>
                </a:solidFill>
                <a:latin typeface="Lato"/>
                <a:ea typeface="Lato"/>
                <a:cs typeface="Lato"/>
                <a:sym typeface="Lato"/>
              </a:rPr>
              <a:t>technique </a:t>
            </a:r>
            <a:r>
              <a:rPr lang="fr" sz="1800">
                <a:solidFill>
                  <a:srgbClr val="1A1A1A"/>
                </a:solidFill>
                <a:latin typeface="Lato"/>
                <a:ea typeface="Lato"/>
                <a:cs typeface="Lato"/>
                <a:sym typeface="Lato"/>
              </a:rPr>
              <a:t>aiming at </a:t>
            </a:r>
            <a:r>
              <a:rPr b="1" lang="fr" sz="1800">
                <a:solidFill>
                  <a:srgbClr val="FF0000"/>
                </a:solidFill>
                <a:latin typeface="Lato"/>
                <a:ea typeface="Lato"/>
                <a:cs typeface="Lato"/>
                <a:sym typeface="Lato"/>
              </a:rPr>
              <a:t>optimising BPMN </a:t>
            </a:r>
            <a:r>
              <a:rPr lang="fr" sz="1800">
                <a:solidFill>
                  <a:srgbClr val="1A1A1A"/>
                </a:solidFill>
                <a:latin typeface="Lato"/>
                <a:ea typeface="Lato"/>
                <a:cs typeface="Lato"/>
                <a:sym typeface="Lato"/>
              </a:rPr>
              <a:t>processes enriched with </a:t>
            </a:r>
            <a:r>
              <a:rPr b="1" lang="fr" sz="1800">
                <a:solidFill>
                  <a:srgbClr val="FF0000"/>
                </a:solidFill>
                <a:latin typeface="Lato"/>
                <a:ea typeface="Lato"/>
                <a:cs typeface="Lato"/>
                <a:sym typeface="Lato"/>
              </a:rPr>
              <a:t>durations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executed multiple times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50" name="Google Shape;3750;p290"/>
          <p:cNvSpPr txBox="1"/>
          <p:nvPr/>
        </p:nvSpPr>
        <p:spPr>
          <a:xfrm>
            <a:off x="522450" y="1746025"/>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proposed approach tackles the complex problem of </a:t>
            </a:r>
            <a:r>
              <a:rPr b="1" lang="fr" sz="1800">
                <a:solidFill>
                  <a:srgbClr val="FF0000"/>
                </a:solidFill>
                <a:latin typeface="Lato"/>
                <a:ea typeface="Lato"/>
                <a:cs typeface="Lato"/>
                <a:sym typeface="Lato"/>
              </a:rPr>
              <a:t>multi-objectives optimisation</a:t>
            </a:r>
            <a:r>
              <a:rPr lang="fr" sz="1800">
                <a:solidFill>
                  <a:srgbClr val="1A1A1A"/>
                </a:solidFill>
                <a:latin typeface="Lato"/>
                <a:ea typeface="Lato"/>
                <a:cs typeface="Lato"/>
                <a:sym typeface="Lato"/>
              </a:rPr>
              <a:t> while ensuring the </a:t>
            </a:r>
            <a:r>
              <a:rPr b="1" lang="fr" sz="1800">
                <a:solidFill>
                  <a:srgbClr val="FF0000"/>
                </a:solidFill>
                <a:latin typeface="Lato"/>
                <a:ea typeface="Lato"/>
                <a:cs typeface="Lato"/>
                <a:sym typeface="Lato"/>
              </a:rPr>
              <a:t>preservation of the semantics</a:t>
            </a:r>
            <a:r>
              <a:rPr lang="fr" sz="1800">
                <a:solidFill>
                  <a:srgbClr val="1A1A1A"/>
                </a:solidFill>
                <a:latin typeface="Lato"/>
                <a:ea typeface="Lato"/>
                <a:cs typeface="Lato"/>
                <a:sym typeface="Lato"/>
              </a:rPr>
              <a:t> of the process, and of its </a:t>
            </a:r>
            <a:r>
              <a:rPr b="1" lang="fr" sz="1800">
                <a:solidFill>
                  <a:srgbClr val="FF0000"/>
                </a:solidFill>
                <a:latin typeface="Lato"/>
                <a:ea typeface="Lato"/>
                <a:cs typeface="Lato"/>
                <a:sym typeface="Lato"/>
              </a:rPr>
              <a:t>behaviour</a:t>
            </a:r>
            <a:r>
              <a:rPr lang="fr" sz="1800">
                <a:solidFill>
                  <a:srgbClr val="1A1A1A"/>
                </a:solidFill>
                <a:latin typeface="Lato"/>
                <a:ea typeface="Lato"/>
                <a:cs typeface="Lato"/>
                <a:sym typeface="Lato"/>
              </a:rPr>
              <a:t>, by the meaning of </a:t>
            </a:r>
            <a:r>
              <a:rPr b="1" lang="fr" sz="1800">
                <a:solidFill>
                  <a:srgbClr val="FF0000"/>
                </a:solidFill>
                <a:latin typeface="Lato"/>
                <a:ea typeface="Lato"/>
                <a:cs typeface="Lato"/>
                <a:sym typeface="Lato"/>
              </a:rPr>
              <a:t>user-defined dependencies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51" name="Google Shape;3751;p29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75</a:t>
            </a:r>
            <a:endParaRPr>
              <a:solidFill>
                <a:srgbClr val="666666"/>
              </a:solidFill>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5" name="Shape 3755"/>
        <p:cNvGrpSpPr/>
        <p:nvPr/>
      </p:nvGrpSpPr>
      <p:grpSpPr>
        <a:xfrm>
          <a:off x="0" y="0"/>
          <a:ext cx="0" cy="0"/>
          <a:chOff x="0" y="0"/>
          <a:chExt cx="0" cy="0"/>
        </a:xfrm>
      </p:grpSpPr>
      <p:sp>
        <p:nvSpPr>
          <p:cNvPr id="3756" name="Google Shape;3756;p291"/>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Conclusion</a:t>
            </a:r>
            <a:endParaRPr sz="2020"/>
          </a:p>
        </p:txBody>
      </p:sp>
      <p:sp>
        <p:nvSpPr>
          <p:cNvPr id="3757" name="Google Shape;3757;p291"/>
          <p:cNvSpPr txBox="1"/>
          <p:nvPr/>
        </p:nvSpPr>
        <p:spPr>
          <a:xfrm>
            <a:off x="522450" y="6859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 </a:t>
            </a:r>
            <a:r>
              <a:rPr b="1" lang="fr" sz="1800">
                <a:solidFill>
                  <a:srgbClr val="FF0000"/>
                </a:solidFill>
                <a:latin typeface="Lato"/>
                <a:ea typeface="Lato"/>
                <a:cs typeface="Lato"/>
                <a:sym typeface="Lato"/>
              </a:rPr>
              <a:t>technique </a:t>
            </a:r>
            <a:r>
              <a:rPr lang="fr" sz="1800">
                <a:solidFill>
                  <a:srgbClr val="1A1A1A"/>
                </a:solidFill>
                <a:latin typeface="Lato"/>
                <a:ea typeface="Lato"/>
                <a:cs typeface="Lato"/>
                <a:sym typeface="Lato"/>
              </a:rPr>
              <a:t>aiming at </a:t>
            </a:r>
            <a:r>
              <a:rPr b="1" lang="fr" sz="1800">
                <a:solidFill>
                  <a:srgbClr val="FF0000"/>
                </a:solidFill>
                <a:latin typeface="Lato"/>
                <a:ea typeface="Lato"/>
                <a:cs typeface="Lato"/>
                <a:sym typeface="Lato"/>
              </a:rPr>
              <a:t>optimising BPMN </a:t>
            </a:r>
            <a:r>
              <a:rPr lang="fr" sz="1800">
                <a:solidFill>
                  <a:srgbClr val="1A1A1A"/>
                </a:solidFill>
                <a:latin typeface="Lato"/>
                <a:ea typeface="Lato"/>
                <a:cs typeface="Lato"/>
                <a:sym typeface="Lato"/>
              </a:rPr>
              <a:t>processes enriched with </a:t>
            </a:r>
            <a:r>
              <a:rPr b="1" lang="fr" sz="1800">
                <a:solidFill>
                  <a:srgbClr val="FF0000"/>
                </a:solidFill>
                <a:latin typeface="Lato"/>
                <a:ea typeface="Lato"/>
                <a:cs typeface="Lato"/>
                <a:sym typeface="Lato"/>
              </a:rPr>
              <a:t>durations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resources</a:t>
            </a:r>
            <a:r>
              <a:rPr lang="fr" sz="1800">
                <a:solidFill>
                  <a:srgbClr val="1A1A1A"/>
                </a:solidFill>
                <a:latin typeface="Lato"/>
                <a:ea typeface="Lato"/>
                <a:cs typeface="Lato"/>
                <a:sym typeface="Lato"/>
              </a:rPr>
              <a:t>, </a:t>
            </a:r>
            <a:r>
              <a:rPr b="1" lang="fr" sz="1800">
                <a:solidFill>
                  <a:srgbClr val="FF0000"/>
                </a:solidFill>
                <a:latin typeface="Lato"/>
                <a:ea typeface="Lato"/>
                <a:cs typeface="Lato"/>
                <a:sym typeface="Lato"/>
              </a:rPr>
              <a:t>costs</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executed multiple times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58" name="Google Shape;3758;p291"/>
          <p:cNvSpPr txBox="1"/>
          <p:nvPr/>
        </p:nvSpPr>
        <p:spPr>
          <a:xfrm>
            <a:off x="522450" y="1746025"/>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proposed approach tackles the complex problem of </a:t>
            </a:r>
            <a:r>
              <a:rPr b="1" lang="fr" sz="1800">
                <a:solidFill>
                  <a:srgbClr val="FF0000"/>
                </a:solidFill>
                <a:latin typeface="Lato"/>
                <a:ea typeface="Lato"/>
                <a:cs typeface="Lato"/>
                <a:sym typeface="Lato"/>
              </a:rPr>
              <a:t>multi-objectives optimisation</a:t>
            </a:r>
            <a:r>
              <a:rPr lang="fr" sz="1800">
                <a:solidFill>
                  <a:srgbClr val="1A1A1A"/>
                </a:solidFill>
                <a:latin typeface="Lato"/>
                <a:ea typeface="Lato"/>
                <a:cs typeface="Lato"/>
                <a:sym typeface="Lato"/>
              </a:rPr>
              <a:t> while ensuring the </a:t>
            </a:r>
            <a:r>
              <a:rPr b="1" lang="fr" sz="1800">
                <a:solidFill>
                  <a:srgbClr val="FF0000"/>
                </a:solidFill>
                <a:latin typeface="Lato"/>
                <a:ea typeface="Lato"/>
                <a:cs typeface="Lato"/>
                <a:sym typeface="Lato"/>
              </a:rPr>
              <a:t>preservation of the semantics</a:t>
            </a:r>
            <a:r>
              <a:rPr lang="fr" sz="1800">
                <a:solidFill>
                  <a:srgbClr val="1A1A1A"/>
                </a:solidFill>
                <a:latin typeface="Lato"/>
                <a:ea typeface="Lato"/>
                <a:cs typeface="Lato"/>
                <a:sym typeface="Lato"/>
              </a:rPr>
              <a:t> of the process, and of its </a:t>
            </a:r>
            <a:r>
              <a:rPr b="1" lang="fr" sz="1800">
                <a:solidFill>
                  <a:srgbClr val="FF0000"/>
                </a:solidFill>
                <a:latin typeface="Lato"/>
                <a:ea typeface="Lato"/>
                <a:cs typeface="Lato"/>
                <a:sym typeface="Lato"/>
              </a:rPr>
              <a:t>behaviour</a:t>
            </a:r>
            <a:r>
              <a:rPr lang="fr" sz="1800">
                <a:solidFill>
                  <a:srgbClr val="1A1A1A"/>
                </a:solidFill>
                <a:latin typeface="Lato"/>
                <a:ea typeface="Lato"/>
                <a:cs typeface="Lato"/>
                <a:sym typeface="Lato"/>
              </a:rPr>
              <a:t>, by the meaning of </a:t>
            </a:r>
            <a:r>
              <a:rPr b="1" lang="fr" sz="1800">
                <a:solidFill>
                  <a:srgbClr val="FF0000"/>
                </a:solidFill>
                <a:latin typeface="Lato"/>
                <a:ea typeface="Lato"/>
                <a:cs typeface="Lato"/>
                <a:sym typeface="Lato"/>
              </a:rPr>
              <a:t>user-defined dependencies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59" name="Google Shape;3759;p291"/>
          <p:cNvSpPr txBox="1"/>
          <p:nvPr/>
        </p:nvSpPr>
        <p:spPr>
          <a:xfrm>
            <a:off x="522450" y="32176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presented approach has been </a:t>
            </a:r>
            <a:r>
              <a:rPr b="1" lang="fr" sz="1800">
                <a:solidFill>
                  <a:srgbClr val="FF0000"/>
                </a:solidFill>
                <a:latin typeface="Lato"/>
                <a:ea typeface="Lato"/>
                <a:cs typeface="Lato"/>
                <a:sym typeface="Lato"/>
              </a:rPr>
              <a:t>fully implemented</a:t>
            </a:r>
            <a:r>
              <a:rPr lang="fr" sz="1800">
                <a:solidFill>
                  <a:srgbClr val="1A1A1A"/>
                </a:solidFill>
                <a:latin typeface="Lato"/>
                <a:ea typeface="Lato"/>
                <a:cs typeface="Lato"/>
                <a:sym typeface="Lato"/>
              </a:rPr>
              <a:t> and </a:t>
            </a:r>
            <a:r>
              <a:rPr b="1" lang="fr" sz="1800">
                <a:solidFill>
                  <a:srgbClr val="FF0000"/>
                </a:solidFill>
                <a:latin typeface="Lato"/>
                <a:ea typeface="Lato"/>
                <a:cs typeface="Lato"/>
                <a:sym typeface="Lato"/>
              </a:rPr>
              <a:t>validated </a:t>
            </a:r>
            <a:r>
              <a:rPr lang="fr" sz="1800">
                <a:solidFill>
                  <a:srgbClr val="1A1A1A"/>
                </a:solidFill>
                <a:latin typeface="Lato"/>
                <a:ea typeface="Lato"/>
                <a:cs typeface="Lato"/>
                <a:sym typeface="Lato"/>
              </a:rPr>
              <a:t>by a tool written in Java on a basis containing </a:t>
            </a:r>
            <a:r>
              <a:rPr b="1" lang="fr" sz="1800">
                <a:solidFill>
                  <a:srgbClr val="FF0000"/>
                </a:solidFill>
                <a:latin typeface="Lato"/>
                <a:ea typeface="Lato"/>
                <a:cs typeface="Lato"/>
                <a:sym typeface="Lato"/>
              </a:rPr>
              <a:t>more than 100 examples</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760" name="Google Shape;3760;p29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75</a:t>
            </a:r>
            <a:endParaRPr>
              <a:solidFill>
                <a:srgbClr val="66666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p40"/>
          <p:cNvSpPr txBox="1"/>
          <p:nvPr/>
        </p:nvSpPr>
        <p:spPr>
          <a:xfrm>
            <a:off x="579650" y="40010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term </a:t>
            </a:r>
            <a:r>
              <a:rPr b="1" lang="fr" sz="1800">
                <a:solidFill>
                  <a:srgbClr val="FF0000"/>
                </a:solidFill>
              </a:rPr>
              <a:t>business process modelling</a:t>
            </a:r>
            <a:r>
              <a:rPr lang="fr" sz="1800"/>
              <a:t> was coined in the 1960s by Stanley Williams, but people were interested in modelling processes </a:t>
            </a:r>
            <a:r>
              <a:rPr b="1" lang="fr" sz="1800">
                <a:solidFill>
                  <a:srgbClr val="FF0000"/>
                </a:solidFill>
              </a:rPr>
              <a:t>years before</a:t>
            </a:r>
            <a:r>
              <a:rPr lang="fr" sz="1800"/>
              <a:t>.</a:t>
            </a:r>
            <a:endParaRPr sz="1800"/>
          </a:p>
        </p:txBody>
      </p:sp>
      <p:pic>
        <p:nvPicPr>
          <p:cNvPr id="453" name="Google Shape;453;p40"/>
          <p:cNvPicPr preferRelativeResize="0"/>
          <p:nvPr/>
        </p:nvPicPr>
        <p:blipFill>
          <a:blip r:embed="rId4">
            <a:alphaModFix/>
          </a:blip>
          <a:stretch>
            <a:fillRect/>
          </a:stretch>
        </p:blipFill>
        <p:spPr>
          <a:xfrm>
            <a:off x="1419300" y="2732375"/>
            <a:ext cx="1121586" cy="1530951"/>
          </a:xfrm>
          <a:prstGeom prst="rect">
            <a:avLst/>
          </a:prstGeom>
          <a:noFill/>
          <a:ln>
            <a:noFill/>
          </a:ln>
        </p:spPr>
      </p:pic>
      <p:sp>
        <p:nvSpPr>
          <p:cNvPr id="454" name="Google Shape;454;p40"/>
          <p:cNvSpPr txBox="1"/>
          <p:nvPr/>
        </p:nvSpPr>
        <p:spPr>
          <a:xfrm>
            <a:off x="1250188" y="4240000"/>
            <a:ext cx="1459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Flowchart, 1921</a:t>
            </a:r>
            <a:endParaRPr/>
          </a:p>
        </p:txBody>
      </p:sp>
      <p:pic>
        <p:nvPicPr>
          <p:cNvPr id="455" name="Google Shape;455;p40"/>
          <p:cNvPicPr preferRelativeResize="0"/>
          <p:nvPr/>
        </p:nvPicPr>
        <p:blipFill rotWithShape="1">
          <a:blip r:embed="rId5">
            <a:alphaModFix/>
          </a:blip>
          <a:srcRect b="21718" l="19822" r="14822" t="20178"/>
          <a:stretch/>
        </p:blipFill>
        <p:spPr>
          <a:xfrm>
            <a:off x="2709997" y="1124225"/>
            <a:ext cx="2211774" cy="1310925"/>
          </a:xfrm>
          <a:prstGeom prst="rect">
            <a:avLst/>
          </a:prstGeom>
          <a:noFill/>
          <a:ln>
            <a:noFill/>
          </a:ln>
        </p:spPr>
      </p:pic>
      <p:sp>
        <p:nvSpPr>
          <p:cNvPr id="456" name="Google Shape;456;p40"/>
          <p:cNvSpPr txBox="1"/>
          <p:nvPr/>
        </p:nvSpPr>
        <p:spPr>
          <a:xfrm>
            <a:off x="2821075" y="2414125"/>
            <a:ext cx="19896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Functional flow block diagram (FFBD), 195X</a:t>
            </a:r>
            <a:endParaRPr>
              <a:solidFill>
                <a:schemeClr val="dk1"/>
              </a:solidFill>
            </a:endParaRPr>
          </a:p>
        </p:txBody>
      </p:sp>
      <p:pic>
        <p:nvPicPr>
          <p:cNvPr id="457" name="Google Shape;457;p40"/>
          <p:cNvPicPr preferRelativeResize="0"/>
          <p:nvPr/>
        </p:nvPicPr>
        <p:blipFill>
          <a:blip r:embed="rId6">
            <a:alphaModFix/>
          </a:blip>
          <a:stretch>
            <a:fillRect/>
          </a:stretch>
        </p:blipFill>
        <p:spPr>
          <a:xfrm>
            <a:off x="5536575" y="1091625"/>
            <a:ext cx="1159007" cy="1530950"/>
          </a:xfrm>
          <a:prstGeom prst="rect">
            <a:avLst/>
          </a:prstGeom>
          <a:noFill/>
          <a:ln>
            <a:noFill/>
          </a:ln>
        </p:spPr>
      </p:pic>
      <p:sp>
        <p:nvSpPr>
          <p:cNvPr id="458" name="Google Shape;458;p40"/>
          <p:cNvSpPr txBox="1"/>
          <p:nvPr/>
        </p:nvSpPr>
        <p:spPr>
          <a:xfrm>
            <a:off x="5199575" y="2593525"/>
            <a:ext cx="18330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Control-flow diagram (CFD), 195X</a:t>
            </a:r>
            <a:endParaRPr>
              <a:solidFill>
                <a:schemeClr val="dk1"/>
              </a:solidFill>
            </a:endParaRPr>
          </a:p>
        </p:txBody>
      </p:sp>
      <p:pic>
        <p:nvPicPr>
          <p:cNvPr id="459" name="Google Shape;459;p40"/>
          <p:cNvPicPr preferRelativeResize="0"/>
          <p:nvPr/>
        </p:nvPicPr>
        <p:blipFill>
          <a:blip r:embed="rId7">
            <a:alphaModFix/>
          </a:blip>
          <a:stretch>
            <a:fillRect/>
          </a:stretch>
        </p:blipFill>
        <p:spPr>
          <a:xfrm>
            <a:off x="587835" y="1198400"/>
            <a:ext cx="1662370" cy="1106524"/>
          </a:xfrm>
          <a:prstGeom prst="rect">
            <a:avLst/>
          </a:prstGeom>
          <a:noFill/>
          <a:ln>
            <a:noFill/>
          </a:ln>
        </p:spPr>
      </p:pic>
      <p:sp>
        <p:nvSpPr>
          <p:cNvPr id="460" name="Google Shape;460;p40"/>
          <p:cNvSpPr txBox="1"/>
          <p:nvPr/>
        </p:nvSpPr>
        <p:spPr>
          <a:xfrm>
            <a:off x="474575" y="2318550"/>
            <a:ext cx="18330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Gantt chart, 1910-15</a:t>
            </a:r>
            <a:endParaRPr/>
          </a:p>
        </p:txBody>
      </p:sp>
      <p:pic>
        <p:nvPicPr>
          <p:cNvPr id="461" name="Google Shape;461;p40"/>
          <p:cNvPicPr preferRelativeResize="0"/>
          <p:nvPr/>
        </p:nvPicPr>
        <p:blipFill>
          <a:blip r:embed="rId8">
            <a:alphaModFix/>
          </a:blip>
          <a:stretch>
            <a:fillRect/>
          </a:stretch>
        </p:blipFill>
        <p:spPr>
          <a:xfrm>
            <a:off x="3506000" y="3152691"/>
            <a:ext cx="2400750" cy="1106525"/>
          </a:xfrm>
          <a:prstGeom prst="rect">
            <a:avLst/>
          </a:prstGeom>
          <a:noFill/>
          <a:ln>
            <a:noFill/>
          </a:ln>
        </p:spPr>
      </p:pic>
      <p:sp>
        <p:nvSpPr>
          <p:cNvPr id="462" name="Google Shape;462;p40"/>
          <p:cNvSpPr txBox="1"/>
          <p:nvPr/>
        </p:nvSpPr>
        <p:spPr>
          <a:xfrm>
            <a:off x="3761225" y="4259225"/>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PERT diagram, 195X</a:t>
            </a:r>
            <a:endParaRPr>
              <a:solidFill>
                <a:schemeClr val="dk1"/>
              </a:solidFill>
            </a:endParaRPr>
          </a:p>
        </p:txBody>
      </p:sp>
      <p:pic>
        <p:nvPicPr>
          <p:cNvPr id="463" name="Google Shape;463;p40"/>
          <p:cNvPicPr preferRelativeResize="0"/>
          <p:nvPr/>
        </p:nvPicPr>
        <p:blipFill>
          <a:blip r:embed="rId9">
            <a:alphaModFix/>
          </a:blip>
          <a:stretch>
            <a:fillRect/>
          </a:stretch>
        </p:blipFill>
        <p:spPr>
          <a:xfrm>
            <a:off x="6988841" y="2036275"/>
            <a:ext cx="1730151" cy="1384125"/>
          </a:xfrm>
          <a:prstGeom prst="rect">
            <a:avLst/>
          </a:prstGeom>
          <a:noFill/>
          <a:ln>
            <a:noFill/>
          </a:ln>
        </p:spPr>
      </p:pic>
      <p:sp>
        <p:nvSpPr>
          <p:cNvPr id="464" name="Google Shape;464;p40"/>
          <p:cNvSpPr txBox="1"/>
          <p:nvPr/>
        </p:nvSpPr>
        <p:spPr>
          <a:xfrm>
            <a:off x="6908775" y="3420400"/>
            <a:ext cx="18903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IDEF diagram, 197X</a:t>
            </a:r>
            <a:endParaRPr>
              <a:solidFill>
                <a:schemeClr val="dk1"/>
              </a:solidFill>
            </a:endParaRPr>
          </a:p>
        </p:txBody>
      </p:sp>
      <p:sp>
        <p:nvSpPr>
          <p:cNvPr id="465" name="Google Shape;465;p40"/>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How to Model a Process?</a:t>
            </a:r>
            <a:endParaRPr sz="2020"/>
          </a:p>
        </p:txBody>
      </p:sp>
      <p:sp>
        <p:nvSpPr>
          <p:cNvPr id="466" name="Google Shape;466;p4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5</a:t>
            </a:r>
            <a:endParaRPr>
              <a:solidFill>
                <a:srgbClr val="666666"/>
              </a:solidFill>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4" name="Shape 3764"/>
        <p:cNvGrpSpPr/>
        <p:nvPr/>
      </p:nvGrpSpPr>
      <p:grpSpPr>
        <a:xfrm>
          <a:off x="0" y="0"/>
          <a:ext cx="0" cy="0"/>
          <a:chOff x="0" y="0"/>
          <a:chExt cx="0" cy="0"/>
        </a:xfrm>
      </p:grpSpPr>
      <p:sp>
        <p:nvSpPr>
          <p:cNvPr id="3765" name="Google Shape;3765;p292"/>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3766" name="Google Shape;3766;p292"/>
          <p:cNvSpPr txBox="1"/>
          <p:nvPr/>
        </p:nvSpPr>
        <p:spPr>
          <a:xfrm>
            <a:off x="587844" y="499525"/>
            <a:ext cx="3984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 Introduction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solidFill>
                  <a:schemeClr val="dk1"/>
                </a:solidFill>
              </a:rPr>
              <a:t>II/ Modelling BPMN Processes</a:t>
            </a:r>
            <a:endParaRPr sz="1800">
              <a:solidFill>
                <a:schemeClr val="dk1"/>
              </a:solidFill>
            </a:endParaRPr>
          </a:p>
          <a:p>
            <a:pPr indent="0" lvl="0" marL="0" rtl="0" algn="l">
              <a:spcBef>
                <a:spcPts val="0"/>
              </a:spcBef>
              <a:spcAft>
                <a:spcPts val="0"/>
              </a:spcAft>
              <a:buNone/>
            </a:pPr>
            <a:r>
              <a:rPr lang="fr" sz="1800"/>
              <a:t>	II.1/ Introduction</a:t>
            </a:r>
            <a:endParaRPr sz="1800"/>
          </a:p>
          <a:p>
            <a:pPr indent="0" lvl="0" marL="0" rtl="0" algn="l">
              <a:spcBef>
                <a:spcPts val="0"/>
              </a:spcBef>
              <a:spcAft>
                <a:spcPts val="0"/>
              </a:spcAft>
              <a:buNone/>
            </a:pPr>
            <a:r>
              <a:rPr lang="fr" sz="1800">
                <a:solidFill>
                  <a:schemeClr val="dk1"/>
                </a:solidFill>
              </a:rPr>
              <a:t>	II.2/ Textual Description</a:t>
            </a:r>
            <a:endParaRPr sz="1800">
              <a:solidFill>
                <a:schemeClr val="dk1"/>
              </a:solidFill>
            </a:endParaRPr>
          </a:p>
          <a:p>
            <a:pPr indent="0" lvl="0" marL="0" rtl="0" algn="l">
              <a:spcBef>
                <a:spcPts val="0"/>
              </a:spcBef>
              <a:spcAft>
                <a:spcPts val="0"/>
              </a:spcAft>
              <a:buNone/>
            </a:pPr>
            <a:r>
              <a:rPr lang="fr" sz="1800">
                <a:solidFill>
                  <a:schemeClr val="dk1"/>
                </a:solidFill>
              </a:rPr>
              <a:t>	II.3/ LLM Prompting</a:t>
            </a:r>
            <a:endParaRPr sz="1800">
              <a:solidFill>
                <a:schemeClr val="dk1"/>
              </a:solidFill>
            </a:endParaRPr>
          </a:p>
          <a:p>
            <a:pPr indent="0" lvl="0" marL="0" rtl="0" algn="l">
              <a:spcBef>
                <a:spcPts val="0"/>
              </a:spcBef>
              <a:spcAft>
                <a:spcPts val="0"/>
              </a:spcAft>
              <a:buNone/>
            </a:pPr>
            <a:r>
              <a:rPr lang="fr" sz="1800">
                <a:solidFill>
                  <a:schemeClr val="dk1"/>
                </a:solidFill>
              </a:rPr>
              <a:t>	II.4/ Expressions</a:t>
            </a:r>
            <a:endParaRPr sz="1800">
              <a:solidFill>
                <a:schemeClr val="dk1"/>
              </a:solidFill>
            </a:endParaRPr>
          </a:p>
          <a:p>
            <a:pPr indent="0" lvl="0" marL="0" rtl="0" algn="l">
              <a:spcBef>
                <a:spcPts val="0"/>
              </a:spcBef>
              <a:spcAft>
                <a:spcPts val="0"/>
              </a:spcAft>
              <a:buNone/>
            </a:pPr>
            <a:r>
              <a:rPr lang="fr" sz="1800">
                <a:solidFill>
                  <a:schemeClr val="dk1"/>
                </a:solidFill>
              </a:rPr>
              <a:t>	II.5/ Mapping to ASTs</a:t>
            </a:r>
            <a:endParaRPr sz="1800">
              <a:solidFill>
                <a:schemeClr val="dk1"/>
              </a:solidFill>
            </a:endParaRPr>
          </a:p>
          <a:p>
            <a:pPr indent="0" lvl="0" marL="0" rtl="0" algn="l">
              <a:spcBef>
                <a:spcPts val="0"/>
              </a:spcBef>
              <a:spcAft>
                <a:spcPts val="0"/>
              </a:spcAft>
              <a:buNone/>
            </a:pPr>
            <a:r>
              <a:rPr lang="fr" sz="1800">
                <a:solidFill>
                  <a:schemeClr val="dk1"/>
                </a:solidFill>
              </a:rPr>
              <a:t>	II.6/ Dependency Graph</a:t>
            </a:r>
            <a:endParaRPr sz="1800">
              <a:solidFill>
                <a:schemeClr val="dk1"/>
              </a:solidFill>
            </a:endParaRPr>
          </a:p>
          <a:p>
            <a:pPr indent="457200" lvl="0" marL="457200" rtl="0" algn="l">
              <a:spcBef>
                <a:spcPts val="0"/>
              </a:spcBef>
              <a:spcAft>
                <a:spcPts val="0"/>
              </a:spcAft>
              <a:buNone/>
            </a:pPr>
            <a:r>
              <a:rPr lang="fr" sz="1800">
                <a:solidFill>
                  <a:schemeClr val="dk1"/>
                </a:solidFill>
              </a:rPr>
              <a:t>Construction</a:t>
            </a:r>
            <a:endParaRPr sz="1800">
              <a:solidFill>
                <a:schemeClr val="dk1"/>
              </a:solidFill>
            </a:endParaRPr>
          </a:p>
          <a:p>
            <a:pPr indent="0" lvl="0" marL="0" rtl="0" algn="l">
              <a:spcBef>
                <a:spcPts val="0"/>
              </a:spcBef>
              <a:spcAft>
                <a:spcPts val="0"/>
              </a:spcAft>
              <a:buNone/>
            </a:pPr>
            <a:r>
              <a:rPr lang="fr" sz="1800">
                <a:solidFill>
                  <a:schemeClr val="dk1"/>
                </a:solidFill>
              </a:rPr>
              <a:t>	II.7/ BPMN Process Construction</a:t>
            </a:r>
            <a:endParaRPr sz="1800">
              <a:solidFill>
                <a:schemeClr val="dk1"/>
              </a:solidFill>
            </a:endParaRPr>
          </a:p>
          <a:p>
            <a:pPr indent="0" lvl="0" marL="914400" rtl="0" algn="l">
              <a:spcBef>
                <a:spcPts val="0"/>
              </a:spcBef>
              <a:spcAft>
                <a:spcPts val="0"/>
              </a:spcAft>
              <a:buNone/>
            </a:pPr>
            <a:r>
              <a:rPr lang="fr" sz="1800">
                <a:solidFill>
                  <a:schemeClr val="dk1"/>
                </a:solidFill>
              </a:rPr>
              <a:t>&amp; Refinement</a:t>
            </a:r>
            <a:endParaRPr sz="1800">
              <a:solidFill>
                <a:schemeClr val="dk1"/>
              </a:solidFill>
            </a:endParaRPr>
          </a:p>
          <a:p>
            <a:pPr indent="0" lvl="0" marL="0" rtl="0" algn="l">
              <a:spcBef>
                <a:spcPts val="0"/>
              </a:spcBef>
              <a:spcAft>
                <a:spcPts val="0"/>
              </a:spcAft>
              <a:buNone/>
            </a:pPr>
            <a:r>
              <a:rPr lang="fr" sz="1800">
                <a:solidFill>
                  <a:schemeClr val="dk1"/>
                </a:solidFill>
              </a:rPr>
              <a:t>	II.8/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II.9/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3767" name="Google Shape;3767;p292"/>
          <p:cNvSpPr txBox="1"/>
          <p:nvPr/>
        </p:nvSpPr>
        <p:spPr>
          <a:xfrm>
            <a:off x="4611194" y="499525"/>
            <a:ext cx="3984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III/ Optimising BPMN Processes</a:t>
            </a:r>
            <a:endParaRPr sz="1800"/>
          </a:p>
          <a:p>
            <a:pPr indent="0" lvl="0" marL="0" rtl="0" algn="l">
              <a:spcBef>
                <a:spcPts val="0"/>
              </a:spcBef>
              <a:spcAft>
                <a:spcPts val="0"/>
              </a:spcAft>
              <a:buNone/>
            </a:pPr>
            <a:r>
              <a:rPr lang="fr" sz="1800"/>
              <a:t>	III.1/ Introduction</a:t>
            </a:r>
            <a:endParaRPr sz="1800"/>
          </a:p>
          <a:p>
            <a:pPr indent="0" lvl="0" marL="0" rtl="0" algn="l">
              <a:spcBef>
                <a:spcPts val="0"/>
              </a:spcBef>
              <a:spcAft>
                <a:spcPts val="0"/>
              </a:spcAft>
              <a:buNone/>
            </a:pPr>
            <a:r>
              <a:rPr lang="fr" sz="1800">
                <a:solidFill>
                  <a:schemeClr val="dk1"/>
                </a:solidFill>
              </a:rPr>
              <a:t>	III.2/ Selection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III.3/ Mutation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III.4/ Comparison of the</a:t>
            </a:r>
            <a:endParaRPr sz="1800">
              <a:solidFill>
                <a:schemeClr val="dk1"/>
              </a:solidFill>
            </a:endParaRPr>
          </a:p>
          <a:p>
            <a:pPr indent="457200" lvl="0" marL="457200" rtl="0" algn="l">
              <a:spcBef>
                <a:spcPts val="0"/>
              </a:spcBef>
              <a:spcAft>
                <a:spcPts val="0"/>
              </a:spcAft>
              <a:buNone/>
            </a:pPr>
            <a:r>
              <a:rPr lang="fr" sz="1800">
                <a:solidFill>
                  <a:schemeClr val="dk1"/>
                </a:solidFill>
              </a:rPr>
              <a:t> Processes</a:t>
            </a:r>
            <a:endParaRPr sz="1800">
              <a:solidFill>
                <a:schemeClr val="dk1"/>
              </a:solidFill>
            </a:endParaRPr>
          </a:p>
          <a:p>
            <a:pPr indent="0" lvl="0" marL="0" rtl="0" algn="l">
              <a:spcBef>
                <a:spcPts val="0"/>
              </a:spcBef>
              <a:spcAft>
                <a:spcPts val="0"/>
              </a:spcAft>
              <a:buNone/>
            </a:pPr>
            <a:r>
              <a:rPr lang="fr" sz="1800">
                <a:solidFill>
                  <a:schemeClr val="dk1"/>
                </a:solidFill>
              </a:rPr>
              <a:t>	III.5/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III.6/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fr" sz="1800">
                <a:solidFill>
                  <a:schemeClr val="accent1"/>
                </a:solidFill>
              </a:rPr>
              <a:t>IV/ Related Work</a:t>
            </a:r>
            <a:endParaRPr sz="1800">
              <a:solidFill>
                <a:schemeClr val="accent1"/>
              </a:solidFill>
            </a:endParaRPr>
          </a:p>
          <a:p>
            <a:pPr indent="0" lvl="0" marL="0" rtl="0" algn="l">
              <a:spcBef>
                <a:spcPts val="0"/>
              </a:spcBef>
              <a:spcAft>
                <a:spcPts val="0"/>
              </a:spcAft>
              <a:buNone/>
            </a:pPr>
            <a:r>
              <a:t/>
            </a:r>
            <a:endParaRPr sz="1800"/>
          </a:p>
          <a:p>
            <a:pPr indent="0" lvl="0" marL="0" rtl="0" algn="l">
              <a:spcBef>
                <a:spcPts val="0"/>
              </a:spcBef>
              <a:spcAft>
                <a:spcPts val="0"/>
              </a:spcAft>
              <a:buNone/>
            </a:pPr>
            <a:r>
              <a:rPr lang="fr" sz="1800"/>
              <a:t>V/ General Conclusion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VI/ References</a:t>
            </a:r>
            <a:endParaRPr sz="1800"/>
          </a:p>
        </p:txBody>
      </p:sp>
      <p:sp>
        <p:nvSpPr>
          <p:cNvPr id="3768" name="Google Shape;3768;p29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76</a:t>
            </a:r>
            <a:endParaRPr>
              <a:solidFill>
                <a:srgbClr val="666666"/>
              </a:solidFill>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2" name="Shape 3772"/>
        <p:cNvGrpSpPr/>
        <p:nvPr/>
      </p:nvGrpSpPr>
      <p:grpSpPr>
        <a:xfrm>
          <a:off x="0" y="0"/>
          <a:ext cx="0" cy="0"/>
          <a:chOff x="0" y="0"/>
          <a:chExt cx="0" cy="0"/>
        </a:xfrm>
      </p:grpSpPr>
      <p:sp>
        <p:nvSpPr>
          <p:cNvPr id="3773" name="Google Shape;3773;p293"/>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774" name="Google Shape;3774;p293"/>
          <p:cNvSpPr txBox="1"/>
          <p:nvPr/>
        </p:nvSpPr>
        <p:spPr>
          <a:xfrm>
            <a:off x="522450" y="3498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question of modelling</a:t>
            </a:r>
            <a:r>
              <a:rPr lang="fr" sz="1800">
                <a:solidFill>
                  <a:srgbClr val="1A1A1A"/>
                </a:solidFill>
                <a:latin typeface="Lato"/>
                <a:ea typeface="Lato"/>
                <a:cs typeface="Lato"/>
                <a:sym typeface="Lato"/>
              </a:rPr>
              <a:t> business processes  has been a </a:t>
            </a:r>
            <a:r>
              <a:rPr b="1" lang="fr" sz="1800">
                <a:solidFill>
                  <a:srgbClr val="FF0000"/>
                </a:solidFill>
                <a:latin typeface="Lato"/>
                <a:ea typeface="Lato"/>
                <a:cs typeface="Lato"/>
                <a:sym typeface="Lato"/>
              </a:rPr>
              <a:t>topic of interest</a:t>
            </a:r>
            <a:r>
              <a:rPr lang="fr" sz="1800">
                <a:solidFill>
                  <a:srgbClr val="1A1A1A"/>
                </a:solidFill>
                <a:latin typeface="Lato"/>
                <a:ea typeface="Lato"/>
                <a:cs typeface="Lato"/>
                <a:sym typeface="Lato"/>
              </a:rPr>
              <a:t> since years, and </a:t>
            </a:r>
            <a:r>
              <a:rPr b="1" lang="fr" sz="1800">
                <a:solidFill>
                  <a:srgbClr val="FF0000"/>
                </a:solidFill>
                <a:latin typeface="Lato"/>
                <a:ea typeface="Lato"/>
                <a:cs typeface="Lato"/>
                <a:sym typeface="Lato"/>
              </a:rPr>
              <a:t>many approaches</a:t>
            </a:r>
            <a:r>
              <a:rPr lang="fr" sz="1800">
                <a:solidFill>
                  <a:srgbClr val="1A1A1A"/>
                </a:solidFill>
                <a:latin typeface="Lato"/>
                <a:ea typeface="Lato"/>
                <a:cs typeface="Lato"/>
                <a:sym typeface="Lato"/>
              </a:rPr>
              <a:t> tended to give it an answer.</a:t>
            </a:r>
            <a:endParaRPr sz="1800">
              <a:solidFill>
                <a:srgbClr val="1A1A1A"/>
              </a:solidFill>
              <a:latin typeface="Lato"/>
              <a:ea typeface="Lato"/>
              <a:cs typeface="Lato"/>
              <a:sym typeface="Lato"/>
            </a:endParaRPr>
          </a:p>
        </p:txBody>
      </p:sp>
      <p:pic>
        <p:nvPicPr>
          <p:cNvPr id="3775" name="Google Shape;3775;p293"/>
          <p:cNvPicPr preferRelativeResize="0"/>
          <p:nvPr/>
        </p:nvPicPr>
        <p:blipFill>
          <a:blip r:embed="rId4">
            <a:alphaModFix/>
          </a:blip>
          <a:stretch>
            <a:fillRect/>
          </a:stretch>
        </p:blipFill>
        <p:spPr>
          <a:xfrm>
            <a:off x="649575" y="1196725"/>
            <a:ext cx="7844849" cy="3285000"/>
          </a:xfrm>
          <a:prstGeom prst="rect">
            <a:avLst/>
          </a:prstGeom>
          <a:noFill/>
          <a:ln>
            <a:noFill/>
          </a:ln>
        </p:spPr>
      </p:pic>
      <p:sp>
        <p:nvSpPr>
          <p:cNvPr id="3776" name="Google Shape;3776;p29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77</a:t>
            </a:r>
            <a:endParaRPr>
              <a:solidFill>
                <a:srgbClr val="666666"/>
              </a:solidFill>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0" name="Shape 3780"/>
        <p:cNvGrpSpPr/>
        <p:nvPr/>
      </p:nvGrpSpPr>
      <p:grpSpPr>
        <a:xfrm>
          <a:off x="0" y="0"/>
          <a:ext cx="0" cy="0"/>
          <a:chOff x="0" y="0"/>
          <a:chExt cx="0" cy="0"/>
        </a:xfrm>
      </p:grpSpPr>
      <p:pic>
        <p:nvPicPr>
          <p:cNvPr id="3781" name="Google Shape;3781;p294"/>
          <p:cNvPicPr preferRelativeResize="0"/>
          <p:nvPr/>
        </p:nvPicPr>
        <p:blipFill>
          <a:blip r:embed="rId4">
            <a:alphaModFix/>
          </a:blip>
          <a:stretch>
            <a:fillRect/>
          </a:stretch>
        </p:blipFill>
        <p:spPr>
          <a:xfrm>
            <a:off x="649575" y="1196725"/>
            <a:ext cx="7844849" cy="3285000"/>
          </a:xfrm>
          <a:prstGeom prst="rect">
            <a:avLst/>
          </a:prstGeom>
          <a:noFill/>
          <a:ln>
            <a:noFill/>
          </a:ln>
        </p:spPr>
      </p:pic>
      <p:sp>
        <p:nvSpPr>
          <p:cNvPr id="3782" name="Google Shape;3782;p294"/>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783" name="Google Shape;3783;p294"/>
          <p:cNvSpPr txBox="1"/>
          <p:nvPr/>
        </p:nvSpPr>
        <p:spPr>
          <a:xfrm>
            <a:off x="522450" y="3498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question of modelling</a:t>
            </a:r>
            <a:r>
              <a:rPr lang="fr" sz="1800">
                <a:solidFill>
                  <a:srgbClr val="1A1A1A"/>
                </a:solidFill>
                <a:latin typeface="Lato"/>
                <a:ea typeface="Lato"/>
                <a:cs typeface="Lato"/>
                <a:sym typeface="Lato"/>
              </a:rPr>
              <a:t> business processes  has been a </a:t>
            </a:r>
            <a:r>
              <a:rPr b="1" lang="fr" sz="1800">
                <a:solidFill>
                  <a:srgbClr val="FF0000"/>
                </a:solidFill>
                <a:latin typeface="Lato"/>
                <a:ea typeface="Lato"/>
                <a:cs typeface="Lato"/>
                <a:sym typeface="Lato"/>
              </a:rPr>
              <a:t>topic of interest</a:t>
            </a:r>
            <a:r>
              <a:rPr lang="fr" sz="1800">
                <a:solidFill>
                  <a:srgbClr val="1A1A1A"/>
                </a:solidFill>
                <a:latin typeface="Lato"/>
                <a:ea typeface="Lato"/>
                <a:cs typeface="Lato"/>
                <a:sym typeface="Lato"/>
              </a:rPr>
              <a:t> since years, and </a:t>
            </a:r>
            <a:r>
              <a:rPr b="1" lang="fr" sz="1800">
                <a:solidFill>
                  <a:srgbClr val="FF0000"/>
                </a:solidFill>
                <a:latin typeface="Lato"/>
                <a:ea typeface="Lato"/>
                <a:cs typeface="Lato"/>
                <a:sym typeface="Lato"/>
              </a:rPr>
              <a:t>many approaches</a:t>
            </a:r>
            <a:r>
              <a:rPr lang="fr" sz="1800">
                <a:solidFill>
                  <a:srgbClr val="1A1A1A"/>
                </a:solidFill>
                <a:latin typeface="Lato"/>
                <a:ea typeface="Lato"/>
                <a:cs typeface="Lato"/>
                <a:sym typeface="Lato"/>
              </a:rPr>
              <a:t> tended to give it an answer.</a:t>
            </a:r>
            <a:endParaRPr sz="1800">
              <a:solidFill>
                <a:srgbClr val="1A1A1A"/>
              </a:solidFill>
              <a:latin typeface="Lato"/>
              <a:ea typeface="Lato"/>
              <a:cs typeface="Lato"/>
              <a:sym typeface="Lato"/>
            </a:endParaRPr>
          </a:p>
        </p:txBody>
      </p:sp>
      <p:sp>
        <p:nvSpPr>
          <p:cNvPr id="3784" name="Google Shape;3784;p294"/>
          <p:cNvSpPr/>
          <p:nvPr/>
        </p:nvSpPr>
        <p:spPr>
          <a:xfrm>
            <a:off x="5996300" y="1648950"/>
            <a:ext cx="652800" cy="1685700"/>
          </a:xfrm>
          <a:prstGeom prst="ellipse">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5" name="Google Shape;3785;p294"/>
          <p:cNvSpPr/>
          <p:nvPr/>
        </p:nvSpPr>
        <p:spPr>
          <a:xfrm>
            <a:off x="5996300" y="3193825"/>
            <a:ext cx="652800" cy="13299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6" name="Google Shape;3786;p29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77</a:t>
            </a:r>
            <a:endParaRPr>
              <a:solidFill>
                <a:srgbClr val="666666"/>
              </a:solidFill>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0" name="Shape 3790"/>
        <p:cNvGrpSpPr/>
        <p:nvPr/>
      </p:nvGrpSpPr>
      <p:grpSpPr>
        <a:xfrm>
          <a:off x="0" y="0"/>
          <a:ext cx="0" cy="0"/>
          <a:chOff x="0" y="0"/>
          <a:chExt cx="0" cy="0"/>
        </a:xfrm>
      </p:grpSpPr>
      <p:pic>
        <p:nvPicPr>
          <p:cNvPr id="3791" name="Google Shape;3791;p295"/>
          <p:cNvPicPr preferRelativeResize="0"/>
          <p:nvPr/>
        </p:nvPicPr>
        <p:blipFill>
          <a:blip r:embed="rId4">
            <a:alphaModFix/>
          </a:blip>
          <a:stretch>
            <a:fillRect/>
          </a:stretch>
        </p:blipFill>
        <p:spPr>
          <a:xfrm>
            <a:off x="649575" y="1196725"/>
            <a:ext cx="7844849" cy="3285000"/>
          </a:xfrm>
          <a:prstGeom prst="rect">
            <a:avLst/>
          </a:prstGeom>
          <a:noFill/>
          <a:ln>
            <a:noFill/>
          </a:ln>
        </p:spPr>
      </p:pic>
      <p:sp>
        <p:nvSpPr>
          <p:cNvPr id="3792" name="Google Shape;3792;p295"/>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793" name="Google Shape;3793;p295"/>
          <p:cNvSpPr txBox="1"/>
          <p:nvPr/>
        </p:nvSpPr>
        <p:spPr>
          <a:xfrm>
            <a:off x="522450" y="3498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question of modelling</a:t>
            </a:r>
            <a:r>
              <a:rPr lang="fr" sz="1800">
                <a:solidFill>
                  <a:srgbClr val="1A1A1A"/>
                </a:solidFill>
                <a:latin typeface="Lato"/>
                <a:ea typeface="Lato"/>
                <a:cs typeface="Lato"/>
                <a:sym typeface="Lato"/>
              </a:rPr>
              <a:t> business processes  has been a </a:t>
            </a:r>
            <a:r>
              <a:rPr b="1" lang="fr" sz="1800">
                <a:solidFill>
                  <a:srgbClr val="FF0000"/>
                </a:solidFill>
                <a:latin typeface="Lato"/>
                <a:ea typeface="Lato"/>
                <a:cs typeface="Lato"/>
                <a:sym typeface="Lato"/>
              </a:rPr>
              <a:t>topic of interest</a:t>
            </a:r>
            <a:r>
              <a:rPr lang="fr" sz="1800">
                <a:solidFill>
                  <a:srgbClr val="1A1A1A"/>
                </a:solidFill>
                <a:latin typeface="Lato"/>
                <a:ea typeface="Lato"/>
                <a:cs typeface="Lato"/>
                <a:sym typeface="Lato"/>
              </a:rPr>
              <a:t> since years, and </a:t>
            </a:r>
            <a:r>
              <a:rPr b="1" lang="fr" sz="1800">
                <a:solidFill>
                  <a:srgbClr val="FF0000"/>
                </a:solidFill>
                <a:latin typeface="Lato"/>
                <a:ea typeface="Lato"/>
                <a:cs typeface="Lato"/>
                <a:sym typeface="Lato"/>
              </a:rPr>
              <a:t>many approaches</a:t>
            </a:r>
            <a:r>
              <a:rPr lang="fr" sz="1800">
                <a:solidFill>
                  <a:srgbClr val="1A1A1A"/>
                </a:solidFill>
                <a:latin typeface="Lato"/>
                <a:ea typeface="Lato"/>
                <a:cs typeface="Lato"/>
                <a:sym typeface="Lato"/>
              </a:rPr>
              <a:t> tended to give it an answer.</a:t>
            </a:r>
            <a:endParaRPr sz="1800">
              <a:solidFill>
                <a:srgbClr val="1A1A1A"/>
              </a:solidFill>
              <a:latin typeface="Lato"/>
              <a:ea typeface="Lato"/>
              <a:cs typeface="Lato"/>
              <a:sym typeface="Lato"/>
            </a:endParaRPr>
          </a:p>
        </p:txBody>
      </p:sp>
      <p:sp>
        <p:nvSpPr>
          <p:cNvPr id="3794" name="Google Shape;3794;p295"/>
          <p:cNvSpPr/>
          <p:nvPr/>
        </p:nvSpPr>
        <p:spPr>
          <a:xfrm>
            <a:off x="7695250" y="1662275"/>
            <a:ext cx="652800" cy="2388600"/>
          </a:xfrm>
          <a:prstGeom prst="ellipse">
            <a:avLst/>
          </a:prstGeom>
          <a:noFill/>
          <a:ln cap="flat" cmpd="sng" w="2857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95" name="Google Shape;3795;p295"/>
          <p:cNvSpPr/>
          <p:nvPr/>
        </p:nvSpPr>
        <p:spPr>
          <a:xfrm>
            <a:off x="7681900" y="4050875"/>
            <a:ext cx="679500" cy="4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96" name="Google Shape;3796;p29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77</a:t>
            </a:r>
            <a:endParaRPr>
              <a:solidFill>
                <a:srgbClr val="666666"/>
              </a:solidFill>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0" name="Shape 3800"/>
        <p:cNvGrpSpPr/>
        <p:nvPr/>
      </p:nvGrpSpPr>
      <p:grpSpPr>
        <a:xfrm>
          <a:off x="0" y="0"/>
          <a:ext cx="0" cy="0"/>
          <a:chOff x="0" y="0"/>
          <a:chExt cx="0" cy="0"/>
        </a:xfrm>
      </p:grpSpPr>
      <p:pic>
        <p:nvPicPr>
          <p:cNvPr id="3801" name="Google Shape;3801;p296"/>
          <p:cNvPicPr preferRelativeResize="0"/>
          <p:nvPr/>
        </p:nvPicPr>
        <p:blipFill>
          <a:blip r:embed="rId4">
            <a:alphaModFix/>
          </a:blip>
          <a:stretch>
            <a:fillRect/>
          </a:stretch>
        </p:blipFill>
        <p:spPr>
          <a:xfrm>
            <a:off x="649575" y="1196725"/>
            <a:ext cx="7844849" cy="3285000"/>
          </a:xfrm>
          <a:prstGeom prst="rect">
            <a:avLst/>
          </a:prstGeom>
          <a:noFill/>
          <a:ln>
            <a:noFill/>
          </a:ln>
        </p:spPr>
      </p:pic>
      <p:sp>
        <p:nvSpPr>
          <p:cNvPr id="3802" name="Google Shape;3802;p296"/>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803" name="Google Shape;3803;p296"/>
          <p:cNvSpPr txBox="1"/>
          <p:nvPr/>
        </p:nvSpPr>
        <p:spPr>
          <a:xfrm>
            <a:off x="522450" y="3498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question of modelling</a:t>
            </a:r>
            <a:r>
              <a:rPr lang="fr" sz="1800">
                <a:solidFill>
                  <a:srgbClr val="1A1A1A"/>
                </a:solidFill>
                <a:latin typeface="Lato"/>
                <a:ea typeface="Lato"/>
                <a:cs typeface="Lato"/>
                <a:sym typeface="Lato"/>
              </a:rPr>
              <a:t> business processes  has been a </a:t>
            </a:r>
            <a:r>
              <a:rPr b="1" lang="fr" sz="1800">
                <a:solidFill>
                  <a:srgbClr val="FF0000"/>
                </a:solidFill>
                <a:latin typeface="Lato"/>
                <a:ea typeface="Lato"/>
                <a:cs typeface="Lato"/>
                <a:sym typeface="Lato"/>
              </a:rPr>
              <a:t>topic of interest</a:t>
            </a:r>
            <a:r>
              <a:rPr lang="fr" sz="1800">
                <a:solidFill>
                  <a:srgbClr val="1A1A1A"/>
                </a:solidFill>
                <a:latin typeface="Lato"/>
                <a:ea typeface="Lato"/>
                <a:cs typeface="Lato"/>
                <a:sym typeface="Lato"/>
              </a:rPr>
              <a:t> since years, and </a:t>
            </a:r>
            <a:r>
              <a:rPr b="1" lang="fr" sz="1800">
                <a:solidFill>
                  <a:srgbClr val="FF0000"/>
                </a:solidFill>
                <a:latin typeface="Lato"/>
                <a:ea typeface="Lato"/>
                <a:cs typeface="Lato"/>
                <a:sym typeface="Lato"/>
              </a:rPr>
              <a:t>many approaches</a:t>
            </a:r>
            <a:r>
              <a:rPr lang="fr" sz="1800">
                <a:solidFill>
                  <a:srgbClr val="1A1A1A"/>
                </a:solidFill>
                <a:latin typeface="Lato"/>
                <a:ea typeface="Lato"/>
                <a:cs typeface="Lato"/>
                <a:sym typeface="Lato"/>
              </a:rPr>
              <a:t> tended to give it an answer.</a:t>
            </a:r>
            <a:endParaRPr sz="1800">
              <a:solidFill>
                <a:srgbClr val="1A1A1A"/>
              </a:solidFill>
              <a:latin typeface="Lato"/>
              <a:ea typeface="Lato"/>
              <a:cs typeface="Lato"/>
              <a:sym typeface="Lato"/>
            </a:endParaRPr>
          </a:p>
        </p:txBody>
      </p:sp>
      <p:sp>
        <p:nvSpPr>
          <p:cNvPr id="3804" name="Google Shape;3804;p296"/>
          <p:cNvSpPr/>
          <p:nvPr/>
        </p:nvSpPr>
        <p:spPr>
          <a:xfrm>
            <a:off x="4397275" y="4051825"/>
            <a:ext cx="679500" cy="4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5" name="Google Shape;3805;p296"/>
          <p:cNvSpPr/>
          <p:nvPr/>
        </p:nvSpPr>
        <p:spPr>
          <a:xfrm>
            <a:off x="4397275" y="2531925"/>
            <a:ext cx="679500" cy="4299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6" name="Google Shape;3806;p29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77</a:t>
            </a:r>
            <a:endParaRPr>
              <a:solidFill>
                <a:srgbClr val="666666"/>
              </a:solidFill>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0" name="Shape 3810"/>
        <p:cNvGrpSpPr/>
        <p:nvPr/>
      </p:nvGrpSpPr>
      <p:grpSpPr>
        <a:xfrm>
          <a:off x="0" y="0"/>
          <a:ext cx="0" cy="0"/>
          <a:chOff x="0" y="0"/>
          <a:chExt cx="0" cy="0"/>
        </a:xfrm>
      </p:grpSpPr>
      <p:pic>
        <p:nvPicPr>
          <p:cNvPr id="3811" name="Google Shape;3811;p297"/>
          <p:cNvPicPr preferRelativeResize="0"/>
          <p:nvPr/>
        </p:nvPicPr>
        <p:blipFill>
          <a:blip r:embed="rId4">
            <a:alphaModFix/>
          </a:blip>
          <a:stretch>
            <a:fillRect/>
          </a:stretch>
        </p:blipFill>
        <p:spPr>
          <a:xfrm>
            <a:off x="649575" y="1196725"/>
            <a:ext cx="7844849" cy="3285000"/>
          </a:xfrm>
          <a:prstGeom prst="rect">
            <a:avLst/>
          </a:prstGeom>
          <a:noFill/>
          <a:ln>
            <a:noFill/>
          </a:ln>
        </p:spPr>
      </p:pic>
      <p:sp>
        <p:nvSpPr>
          <p:cNvPr id="3812" name="Google Shape;3812;p297"/>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Modelling</a:t>
            </a:r>
            <a:endParaRPr sz="2020"/>
          </a:p>
        </p:txBody>
      </p:sp>
      <p:sp>
        <p:nvSpPr>
          <p:cNvPr id="3813" name="Google Shape;3813;p297"/>
          <p:cNvSpPr txBox="1"/>
          <p:nvPr/>
        </p:nvSpPr>
        <p:spPr>
          <a:xfrm>
            <a:off x="522450" y="34980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question of modelling</a:t>
            </a:r>
            <a:r>
              <a:rPr lang="fr" sz="1800">
                <a:solidFill>
                  <a:srgbClr val="1A1A1A"/>
                </a:solidFill>
                <a:latin typeface="Lato"/>
                <a:ea typeface="Lato"/>
                <a:cs typeface="Lato"/>
                <a:sym typeface="Lato"/>
              </a:rPr>
              <a:t> business processes  has been a </a:t>
            </a:r>
            <a:r>
              <a:rPr b="1" lang="fr" sz="1800">
                <a:solidFill>
                  <a:srgbClr val="FF0000"/>
                </a:solidFill>
                <a:latin typeface="Lato"/>
                <a:ea typeface="Lato"/>
                <a:cs typeface="Lato"/>
                <a:sym typeface="Lato"/>
              </a:rPr>
              <a:t>topic of interest</a:t>
            </a:r>
            <a:r>
              <a:rPr lang="fr" sz="1800">
                <a:solidFill>
                  <a:srgbClr val="1A1A1A"/>
                </a:solidFill>
                <a:latin typeface="Lato"/>
                <a:ea typeface="Lato"/>
                <a:cs typeface="Lato"/>
                <a:sym typeface="Lato"/>
              </a:rPr>
              <a:t> since years, and </a:t>
            </a:r>
            <a:r>
              <a:rPr b="1" lang="fr" sz="1800">
                <a:solidFill>
                  <a:srgbClr val="FF0000"/>
                </a:solidFill>
                <a:latin typeface="Lato"/>
                <a:ea typeface="Lato"/>
                <a:cs typeface="Lato"/>
                <a:sym typeface="Lato"/>
              </a:rPr>
              <a:t>many approaches</a:t>
            </a:r>
            <a:r>
              <a:rPr lang="fr" sz="1800">
                <a:solidFill>
                  <a:srgbClr val="1A1A1A"/>
                </a:solidFill>
                <a:latin typeface="Lato"/>
                <a:ea typeface="Lato"/>
                <a:cs typeface="Lato"/>
                <a:sym typeface="Lato"/>
              </a:rPr>
              <a:t> tended to give it an answer.</a:t>
            </a:r>
            <a:endParaRPr sz="1800">
              <a:solidFill>
                <a:srgbClr val="1A1A1A"/>
              </a:solidFill>
              <a:latin typeface="Lato"/>
              <a:ea typeface="Lato"/>
              <a:cs typeface="Lato"/>
              <a:sym typeface="Lato"/>
            </a:endParaRPr>
          </a:p>
        </p:txBody>
      </p:sp>
      <p:sp>
        <p:nvSpPr>
          <p:cNvPr id="3814" name="Google Shape;3814;p297"/>
          <p:cNvSpPr/>
          <p:nvPr/>
        </p:nvSpPr>
        <p:spPr>
          <a:xfrm>
            <a:off x="6801625" y="4051825"/>
            <a:ext cx="679500" cy="429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5" name="Google Shape;3815;p29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77</a:t>
            </a:r>
            <a:endParaRPr>
              <a:solidFill>
                <a:srgbClr val="666666"/>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9" name="Shape 3819"/>
        <p:cNvGrpSpPr/>
        <p:nvPr/>
      </p:nvGrpSpPr>
      <p:grpSpPr>
        <a:xfrm>
          <a:off x="0" y="0"/>
          <a:ext cx="0" cy="0"/>
          <a:chOff x="0" y="0"/>
          <a:chExt cx="0" cy="0"/>
        </a:xfrm>
      </p:grpSpPr>
      <p:sp>
        <p:nvSpPr>
          <p:cNvPr id="3820" name="Google Shape;3820;p298"/>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21" name="Google Shape;3821;p298"/>
          <p:cNvSpPr txBox="1"/>
          <p:nvPr/>
        </p:nvSpPr>
        <p:spPr>
          <a:xfrm>
            <a:off x="522450" y="396425"/>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fr" sz="1800">
                <a:solidFill>
                  <a:srgbClr val="FF0000"/>
                </a:solidFill>
                <a:latin typeface="Lato"/>
                <a:ea typeface="Lato"/>
                <a:cs typeface="Lato"/>
                <a:sym typeface="Lato"/>
              </a:rPr>
              <a:t>Refactoring </a:t>
            </a:r>
            <a:r>
              <a:rPr lang="fr" sz="1800">
                <a:solidFill>
                  <a:srgbClr val="1A1A1A"/>
                </a:solidFill>
                <a:latin typeface="Lato"/>
                <a:ea typeface="Lato"/>
                <a:cs typeface="Lato"/>
                <a:sym typeface="Lato"/>
              </a:rPr>
              <a:t>as an </a:t>
            </a:r>
            <a:r>
              <a:rPr b="1" lang="fr" sz="1800">
                <a:solidFill>
                  <a:srgbClr val="FF0000"/>
                </a:solidFill>
                <a:latin typeface="Lato"/>
                <a:ea typeface="Lato"/>
                <a:cs typeface="Lato"/>
                <a:sym typeface="Lato"/>
              </a:rPr>
              <a:t>optimisation </a:t>
            </a:r>
            <a:r>
              <a:rPr lang="fr" sz="1800">
                <a:solidFill>
                  <a:srgbClr val="1A1A1A"/>
                </a:solidFill>
                <a:latin typeface="Lato"/>
                <a:ea typeface="Lato"/>
                <a:cs typeface="Lato"/>
                <a:sym typeface="Lato"/>
              </a:rPr>
              <a:t>technique is </a:t>
            </a:r>
            <a:r>
              <a:rPr b="1" lang="fr" sz="1800">
                <a:solidFill>
                  <a:srgbClr val="FF0000"/>
                </a:solidFill>
                <a:latin typeface="Lato"/>
                <a:ea typeface="Lato"/>
                <a:cs typeface="Lato"/>
                <a:sym typeface="Lato"/>
              </a:rPr>
              <a:t>less classical</a:t>
            </a:r>
            <a:r>
              <a:rPr lang="fr" sz="1800">
                <a:solidFill>
                  <a:srgbClr val="1A1A1A"/>
                </a:solidFill>
                <a:latin typeface="Lato"/>
                <a:ea typeface="Lato"/>
                <a:cs typeface="Lato"/>
                <a:sym typeface="Lato"/>
              </a:rPr>
              <a:t>, thus there is </a:t>
            </a:r>
            <a:r>
              <a:rPr b="1" lang="fr" sz="1800">
                <a:solidFill>
                  <a:srgbClr val="FF0000"/>
                </a:solidFill>
                <a:latin typeface="Lato"/>
                <a:ea typeface="Lato"/>
                <a:cs typeface="Lato"/>
                <a:sym typeface="Lato"/>
              </a:rPr>
              <a:t>no </a:t>
            </a:r>
            <a:r>
              <a:rPr lang="fr" sz="1800">
                <a:solidFill>
                  <a:srgbClr val="1A1A1A"/>
                </a:solidFill>
                <a:latin typeface="Lato"/>
                <a:ea typeface="Lato"/>
                <a:cs typeface="Lato"/>
                <a:sym typeface="Lato"/>
              </a:rPr>
              <a:t>strictly identical </a:t>
            </a:r>
            <a:r>
              <a:rPr b="1" lang="fr" sz="1800">
                <a:solidFill>
                  <a:srgbClr val="FF0000"/>
                </a:solidFill>
                <a:latin typeface="Lato"/>
                <a:ea typeface="Lato"/>
                <a:cs typeface="Lato"/>
                <a:sym typeface="Lato"/>
              </a:rPr>
              <a:t>approaches </a:t>
            </a:r>
            <a:r>
              <a:rPr lang="fr" sz="1800">
                <a:solidFill>
                  <a:srgbClr val="1A1A1A"/>
                </a:solidFill>
                <a:latin typeface="Lato"/>
                <a:ea typeface="Lato"/>
                <a:cs typeface="Lato"/>
                <a:sym typeface="Lato"/>
              </a:rPr>
              <a:t>in the </a:t>
            </a:r>
            <a:r>
              <a:rPr b="1" lang="fr" sz="1800">
                <a:solidFill>
                  <a:srgbClr val="FF0000"/>
                </a:solidFill>
                <a:latin typeface="Lato"/>
                <a:ea typeface="Lato"/>
                <a:cs typeface="Lato"/>
                <a:sym typeface="Lato"/>
              </a:rPr>
              <a:t>literature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22" name="Google Shape;3822;p29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78</a:t>
            </a:r>
            <a:endParaRPr>
              <a:solidFill>
                <a:srgbClr val="666666"/>
              </a:solidFill>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6" name="Shape 3826"/>
        <p:cNvGrpSpPr/>
        <p:nvPr/>
      </p:nvGrpSpPr>
      <p:grpSpPr>
        <a:xfrm>
          <a:off x="0" y="0"/>
          <a:ext cx="0" cy="0"/>
          <a:chOff x="0" y="0"/>
          <a:chExt cx="0" cy="0"/>
        </a:xfrm>
      </p:grpSpPr>
      <p:sp>
        <p:nvSpPr>
          <p:cNvPr id="3827" name="Google Shape;3827;p299"/>
          <p:cNvSpPr/>
          <p:nvPr/>
        </p:nvSpPr>
        <p:spPr>
          <a:xfrm>
            <a:off x="546350" y="1758350"/>
            <a:ext cx="2811600" cy="1778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28" name="Google Shape;3828;p299"/>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29" name="Google Shape;3829;p299"/>
          <p:cNvSpPr txBox="1"/>
          <p:nvPr/>
        </p:nvSpPr>
        <p:spPr>
          <a:xfrm>
            <a:off x="879500" y="2337013"/>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[SM07]</a:t>
            </a:r>
            <a:endParaRPr sz="1800">
              <a:solidFill>
                <a:schemeClr val="dk1"/>
              </a:solidFill>
            </a:endParaRPr>
          </a:p>
        </p:txBody>
      </p:sp>
      <p:sp>
        <p:nvSpPr>
          <p:cNvPr id="3830" name="Google Shape;3830;p299"/>
          <p:cNvSpPr txBox="1"/>
          <p:nvPr/>
        </p:nvSpPr>
        <p:spPr>
          <a:xfrm>
            <a:off x="1451650" y="291025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[DGKV11]</a:t>
            </a:r>
            <a:endParaRPr sz="1800">
              <a:solidFill>
                <a:schemeClr val="dk1"/>
              </a:solidFill>
            </a:endParaRPr>
          </a:p>
        </p:txBody>
      </p:sp>
      <p:sp>
        <p:nvSpPr>
          <p:cNvPr id="3831" name="Google Shape;3831;p299"/>
          <p:cNvSpPr txBox="1"/>
          <p:nvPr/>
        </p:nvSpPr>
        <p:spPr>
          <a:xfrm>
            <a:off x="1698225" y="198420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[FRPCP13]</a:t>
            </a:r>
            <a:endParaRPr sz="1800">
              <a:solidFill>
                <a:schemeClr val="dk1"/>
              </a:solidFill>
            </a:endParaRPr>
          </a:p>
        </p:txBody>
      </p:sp>
      <p:sp>
        <p:nvSpPr>
          <p:cNvPr id="3832" name="Google Shape;3832;p299"/>
          <p:cNvSpPr txBox="1"/>
          <p:nvPr/>
        </p:nvSpPr>
        <p:spPr>
          <a:xfrm rot="-1147640">
            <a:off x="478028" y="1336934"/>
            <a:ext cx="1366014" cy="48747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Syntactic Refactoring</a:t>
            </a:r>
            <a:endParaRPr sz="1800">
              <a:solidFill>
                <a:schemeClr val="dk1"/>
              </a:solidFill>
            </a:endParaRPr>
          </a:p>
        </p:txBody>
      </p:sp>
      <p:sp>
        <p:nvSpPr>
          <p:cNvPr id="3833" name="Google Shape;3833;p299"/>
          <p:cNvSpPr txBox="1"/>
          <p:nvPr/>
        </p:nvSpPr>
        <p:spPr>
          <a:xfrm>
            <a:off x="522450" y="396425"/>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fr" sz="1800">
                <a:solidFill>
                  <a:srgbClr val="FF0000"/>
                </a:solidFill>
                <a:latin typeface="Lato"/>
                <a:ea typeface="Lato"/>
                <a:cs typeface="Lato"/>
                <a:sym typeface="Lato"/>
              </a:rPr>
              <a:t>Refactoring </a:t>
            </a:r>
            <a:r>
              <a:rPr lang="fr" sz="1800">
                <a:solidFill>
                  <a:srgbClr val="1A1A1A"/>
                </a:solidFill>
                <a:latin typeface="Lato"/>
                <a:ea typeface="Lato"/>
                <a:cs typeface="Lato"/>
                <a:sym typeface="Lato"/>
              </a:rPr>
              <a:t>as an </a:t>
            </a:r>
            <a:r>
              <a:rPr b="1" lang="fr" sz="1800">
                <a:solidFill>
                  <a:srgbClr val="FF0000"/>
                </a:solidFill>
                <a:latin typeface="Lato"/>
                <a:ea typeface="Lato"/>
                <a:cs typeface="Lato"/>
                <a:sym typeface="Lato"/>
              </a:rPr>
              <a:t>optimisation </a:t>
            </a:r>
            <a:r>
              <a:rPr lang="fr" sz="1800">
                <a:solidFill>
                  <a:srgbClr val="1A1A1A"/>
                </a:solidFill>
                <a:latin typeface="Lato"/>
                <a:ea typeface="Lato"/>
                <a:cs typeface="Lato"/>
                <a:sym typeface="Lato"/>
              </a:rPr>
              <a:t>technique is </a:t>
            </a:r>
            <a:r>
              <a:rPr b="1" lang="fr" sz="1800">
                <a:solidFill>
                  <a:srgbClr val="FF0000"/>
                </a:solidFill>
                <a:latin typeface="Lato"/>
                <a:ea typeface="Lato"/>
                <a:cs typeface="Lato"/>
                <a:sym typeface="Lato"/>
              </a:rPr>
              <a:t>less classical</a:t>
            </a:r>
            <a:r>
              <a:rPr lang="fr" sz="1800">
                <a:solidFill>
                  <a:srgbClr val="1A1A1A"/>
                </a:solidFill>
                <a:latin typeface="Lato"/>
                <a:ea typeface="Lato"/>
                <a:cs typeface="Lato"/>
                <a:sym typeface="Lato"/>
              </a:rPr>
              <a:t>, thus there is </a:t>
            </a:r>
            <a:r>
              <a:rPr b="1" lang="fr" sz="1800">
                <a:solidFill>
                  <a:srgbClr val="FF0000"/>
                </a:solidFill>
                <a:latin typeface="Lato"/>
                <a:ea typeface="Lato"/>
                <a:cs typeface="Lato"/>
                <a:sym typeface="Lato"/>
              </a:rPr>
              <a:t>no </a:t>
            </a:r>
            <a:r>
              <a:rPr lang="fr" sz="1800">
                <a:solidFill>
                  <a:srgbClr val="1A1A1A"/>
                </a:solidFill>
                <a:latin typeface="Lato"/>
                <a:ea typeface="Lato"/>
                <a:cs typeface="Lato"/>
                <a:sym typeface="Lato"/>
              </a:rPr>
              <a:t>strictly identical </a:t>
            </a:r>
            <a:r>
              <a:rPr b="1" lang="fr" sz="1800">
                <a:solidFill>
                  <a:srgbClr val="FF0000"/>
                </a:solidFill>
                <a:latin typeface="Lato"/>
                <a:ea typeface="Lato"/>
                <a:cs typeface="Lato"/>
                <a:sym typeface="Lato"/>
              </a:rPr>
              <a:t>approaches </a:t>
            </a:r>
            <a:r>
              <a:rPr lang="fr" sz="1800">
                <a:solidFill>
                  <a:srgbClr val="1A1A1A"/>
                </a:solidFill>
                <a:latin typeface="Lato"/>
                <a:ea typeface="Lato"/>
                <a:cs typeface="Lato"/>
                <a:sym typeface="Lato"/>
              </a:rPr>
              <a:t>in the </a:t>
            </a:r>
            <a:r>
              <a:rPr b="1" lang="fr" sz="1800">
                <a:solidFill>
                  <a:srgbClr val="FF0000"/>
                </a:solidFill>
                <a:latin typeface="Lato"/>
                <a:ea typeface="Lato"/>
                <a:cs typeface="Lato"/>
                <a:sym typeface="Lato"/>
              </a:rPr>
              <a:t>literature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34" name="Google Shape;3834;p29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78</a:t>
            </a:r>
            <a:endParaRPr>
              <a:solidFill>
                <a:srgbClr val="666666"/>
              </a:solidFill>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38" name="Shape 3838"/>
        <p:cNvGrpSpPr/>
        <p:nvPr/>
      </p:nvGrpSpPr>
      <p:grpSpPr>
        <a:xfrm>
          <a:off x="0" y="0"/>
          <a:ext cx="0" cy="0"/>
          <a:chOff x="0" y="0"/>
          <a:chExt cx="0" cy="0"/>
        </a:xfrm>
      </p:grpSpPr>
      <p:sp>
        <p:nvSpPr>
          <p:cNvPr id="3839" name="Google Shape;3839;p300"/>
          <p:cNvSpPr/>
          <p:nvPr/>
        </p:nvSpPr>
        <p:spPr>
          <a:xfrm>
            <a:off x="546350" y="1758350"/>
            <a:ext cx="2811600" cy="1778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0" name="Google Shape;3840;p300"/>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41" name="Google Shape;3841;p300"/>
          <p:cNvSpPr txBox="1"/>
          <p:nvPr/>
        </p:nvSpPr>
        <p:spPr>
          <a:xfrm>
            <a:off x="879500" y="2337013"/>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[SM07]</a:t>
            </a:r>
            <a:endParaRPr sz="1800">
              <a:solidFill>
                <a:schemeClr val="dk1"/>
              </a:solidFill>
            </a:endParaRPr>
          </a:p>
        </p:txBody>
      </p:sp>
      <p:sp>
        <p:nvSpPr>
          <p:cNvPr id="3842" name="Google Shape;3842;p300"/>
          <p:cNvSpPr txBox="1"/>
          <p:nvPr/>
        </p:nvSpPr>
        <p:spPr>
          <a:xfrm>
            <a:off x="1451650" y="291025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[DGKV11]</a:t>
            </a:r>
            <a:endParaRPr sz="1800">
              <a:solidFill>
                <a:schemeClr val="dk1"/>
              </a:solidFill>
            </a:endParaRPr>
          </a:p>
        </p:txBody>
      </p:sp>
      <p:sp>
        <p:nvSpPr>
          <p:cNvPr id="3843" name="Google Shape;3843;p300"/>
          <p:cNvSpPr txBox="1"/>
          <p:nvPr/>
        </p:nvSpPr>
        <p:spPr>
          <a:xfrm>
            <a:off x="1698225" y="198420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[FRPCP13]</a:t>
            </a:r>
            <a:endParaRPr sz="1800">
              <a:solidFill>
                <a:schemeClr val="dk1"/>
              </a:solidFill>
            </a:endParaRPr>
          </a:p>
        </p:txBody>
      </p:sp>
      <p:sp>
        <p:nvSpPr>
          <p:cNvPr id="3844" name="Google Shape;3844;p300"/>
          <p:cNvSpPr txBox="1"/>
          <p:nvPr/>
        </p:nvSpPr>
        <p:spPr>
          <a:xfrm rot="-1147640">
            <a:off x="478028" y="1336934"/>
            <a:ext cx="1366014" cy="48747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Syntactic Refactoring</a:t>
            </a:r>
            <a:endParaRPr sz="1800">
              <a:solidFill>
                <a:schemeClr val="dk1"/>
              </a:solidFill>
            </a:endParaRPr>
          </a:p>
        </p:txBody>
      </p:sp>
      <p:sp>
        <p:nvSpPr>
          <p:cNvPr id="3845" name="Google Shape;3845;p300"/>
          <p:cNvSpPr txBox="1"/>
          <p:nvPr/>
        </p:nvSpPr>
        <p:spPr>
          <a:xfrm>
            <a:off x="522450" y="396425"/>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fr" sz="1800">
                <a:solidFill>
                  <a:srgbClr val="FF0000"/>
                </a:solidFill>
                <a:latin typeface="Lato"/>
                <a:ea typeface="Lato"/>
                <a:cs typeface="Lato"/>
                <a:sym typeface="Lato"/>
              </a:rPr>
              <a:t>Refactoring </a:t>
            </a:r>
            <a:r>
              <a:rPr lang="fr" sz="1800">
                <a:solidFill>
                  <a:srgbClr val="1A1A1A"/>
                </a:solidFill>
                <a:latin typeface="Lato"/>
                <a:ea typeface="Lato"/>
                <a:cs typeface="Lato"/>
                <a:sym typeface="Lato"/>
              </a:rPr>
              <a:t>as an </a:t>
            </a:r>
            <a:r>
              <a:rPr b="1" lang="fr" sz="1800">
                <a:solidFill>
                  <a:srgbClr val="FF0000"/>
                </a:solidFill>
                <a:latin typeface="Lato"/>
                <a:ea typeface="Lato"/>
                <a:cs typeface="Lato"/>
                <a:sym typeface="Lato"/>
              </a:rPr>
              <a:t>optimisation </a:t>
            </a:r>
            <a:r>
              <a:rPr lang="fr" sz="1800">
                <a:solidFill>
                  <a:srgbClr val="1A1A1A"/>
                </a:solidFill>
                <a:latin typeface="Lato"/>
                <a:ea typeface="Lato"/>
                <a:cs typeface="Lato"/>
                <a:sym typeface="Lato"/>
              </a:rPr>
              <a:t>technique is </a:t>
            </a:r>
            <a:r>
              <a:rPr b="1" lang="fr" sz="1800">
                <a:solidFill>
                  <a:srgbClr val="FF0000"/>
                </a:solidFill>
                <a:latin typeface="Lato"/>
                <a:ea typeface="Lato"/>
                <a:cs typeface="Lato"/>
                <a:sym typeface="Lato"/>
              </a:rPr>
              <a:t>less classical</a:t>
            </a:r>
            <a:r>
              <a:rPr lang="fr" sz="1800">
                <a:solidFill>
                  <a:srgbClr val="1A1A1A"/>
                </a:solidFill>
                <a:latin typeface="Lato"/>
                <a:ea typeface="Lato"/>
                <a:cs typeface="Lato"/>
                <a:sym typeface="Lato"/>
              </a:rPr>
              <a:t>, thus there is </a:t>
            </a:r>
            <a:r>
              <a:rPr b="1" lang="fr" sz="1800">
                <a:solidFill>
                  <a:srgbClr val="FF0000"/>
                </a:solidFill>
                <a:latin typeface="Lato"/>
                <a:ea typeface="Lato"/>
                <a:cs typeface="Lato"/>
                <a:sym typeface="Lato"/>
              </a:rPr>
              <a:t>no </a:t>
            </a:r>
            <a:r>
              <a:rPr lang="fr" sz="1800">
                <a:solidFill>
                  <a:srgbClr val="1A1A1A"/>
                </a:solidFill>
                <a:latin typeface="Lato"/>
                <a:ea typeface="Lato"/>
                <a:cs typeface="Lato"/>
                <a:sym typeface="Lato"/>
              </a:rPr>
              <a:t>strictly identical </a:t>
            </a:r>
            <a:r>
              <a:rPr b="1" lang="fr" sz="1800">
                <a:solidFill>
                  <a:srgbClr val="FF0000"/>
                </a:solidFill>
                <a:latin typeface="Lato"/>
                <a:ea typeface="Lato"/>
                <a:cs typeface="Lato"/>
                <a:sym typeface="Lato"/>
              </a:rPr>
              <a:t>approaches </a:t>
            </a:r>
            <a:r>
              <a:rPr lang="fr" sz="1800">
                <a:solidFill>
                  <a:srgbClr val="1A1A1A"/>
                </a:solidFill>
                <a:latin typeface="Lato"/>
                <a:ea typeface="Lato"/>
                <a:cs typeface="Lato"/>
                <a:sym typeface="Lato"/>
              </a:rPr>
              <a:t>in the </a:t>
            </a:r>
            <a:r>
              <a:rPr b="1" lang="fr" sz="1800">
                <a:solidFill>
                  <a:srgbClr val="FF0000"/>
                </a:solidFill>
                <a:latin typeface="Lato"/>
                <a:ea typeface="Lato"/>
                <a:cs typeface="Lato"/>
                <a:sym typeface="Lato"/>
              </a:rPr>
              <a:t>literature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46" name="Google Shape;3846;p300"/>
          <p:cNvSpPr/>
          <p:nvPr/>
        </p:nvSpPr>
        <p:spPr>
          <a:xfrm>
            <a:off x="5539175" y="1466475"/>
            <a:ext cx="3244800" cy="17055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7" name="Google Shape;3847;p300"/>
          <p:cNvSpPr txBox="1"/>
          <p:nvPr/>
        </p:nvSpPr>
        <p:spPr>
          <a:xfrm>
            <a:off x="5932275" y="1872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[DRS19]</a:t>
            </a:r>
            <a:endParaRPr sz="1800">
              <a:solidFill>
                <a:schemeClr val="dk1"/>
              </a:solidFill>
            </a:endParaRPr>
          </a:p>
        </p:txBody>
      </p:sp>
      <p:sp>
        <p:nvSpPr>
          <p:cNvPr id="3848" name="Google Shape;3848;p300"/>
          <p:cNvSpPr txBox="1"/>
          <p:nvPr/>
        </p:nvSpPr>
        <p:spPr>
          <a:xfrm>
            <a:off x="6637650" y="2498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[FSZ24]</a:t>
            </a:r>
            <a:endParaRPr sz="1800">
              <a:solidFill>
                <a:schemeClr val="dk1"/>
              </a:solidFill>
            </a:endParaRPr>
          </a:p>
        </p:txBody>
      </p:sp>
      <p:sp>
        <p:nvSpPr>
          <p:cNvPr id="3849" name="Google Shape;3849;p300"/>
          <p:cNvSpPr txBox="1"/>
          <p:nvPr/>
        </p:nvSpPr>
        <p:spPr>
          <a:xfrm>
            <a:off x="7298175" y="1872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[DRS21]</a:t>
            </a:r>
            <a:endParaRPr sz="1800">
              <a:solidFill>
                <a:schemeClr val="dk1"/>
              </a:solidFill>
            </a:endParaRPr>
          </a:p>
        </p:txBody>
      </p:sp>
      <p:sp>
        <p:nvSpPr>
          <p:cNvPr id="3850" name="Google Shape;3850;p300"/>
          <p:cNvSpPr txBox="1"/>
          <p:nvPr/>
        </p:nvSpPr>
        <p:spPr>
          <a:xfrm rot="-1147378">
            <a:off x="4928985" y="1232984"/>
            <a:ext cx="1674926" cy="48747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Resources</a:t>
            </a:r>
            <a:endParaRPr sz="1800">
              <a:solidFill>
                <a:schemeClr val="dk1"/>
              </a:solidFill>
            </a:endParaRPr>
          </a:p>
          <a:p>
            <a:pPr indent="0" lvl="0" marL="0" rtl="0" algn="ctr">
              <a:spcBef>
                <a:spcPts val="0"/>
              </a:spcBef>
              <a:spcAft>
                <a:spcPts val="0"/>
              </a:spcAft>
              <a:buNone/>
            </a:pPr>
            <a:r>
              <a:rPr lang="fr" sz="1800">
                <a:solidFill>
                  <a:schemeClr val="dk1"/>
                </a:solidFill>
              </a:rPr>
              <a:t>Balancement</a:t>
            </a:r>
            <a:endParaRPr sz="1800">
              <a:solidFill>
                <a:schemeClr val="dk1"/>
              </a:solidFill>
            </a:endParaRPr>
          </a:p>
        </p:txBody>
      </p:sp>
      <p:sp>
        <p:nvSpPr>
          <p:cNvPr id="3851" name="Google Shape;3851;p30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78</a:t>
            </a:r>
            <a:endParaRPr>
              <a:solidFill>
                <a:srgbClr val="666666"/>
              </a:solidFill>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5" name="Shape 3855"/>
        <p:cNvGrpSpPr/>
        <p:nvPr/>
      </p:nvGrpSpPr>
      <p:grpSpPr>
        <a:xfrm>
          <a:off x="0" y="0"/>
          <a:ext cx="0" cy="0"/>
          <a:chOff x="0" y="0"/>
          <a:chExt cx="0" cy="0"/>
        </a:xfrm>
      </p:grpSpPr>
      <p:sp>
        <p:nvSpPr>
          <p:cNvPr id="3856" name="Google Shape;3856;p301"/>
          <p:cNvSpPr/>
          <p:nvPr/>
        </p:nvSpPr>
        <p:spPr>
          <a:xfrm>
            <a:off x="546350" y="1758350"/>
            <a:ext cx="2811600" cy="17787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7" name="Google Shape;3857;p301"/>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Related Work – Refactoring</a:t>
            </a:r>
            <a:endParaRPr sz="2020"/>
          </a:p>
        </p:txBody>
      </p:sp>
      <p:sp>
        <p:nvSpPr>
          <p:cNvPr id="3858" name="Google Shape;3858;p301"/>
          <p:cNvSpPr txBox="1"/>
          <p:nvPr/>
        </p:nvSpPr>
        <p:spPr>
          <a:xfrm>
            <a:off x="879500" y="2337013"/>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[SM07]</a:t>
            </a:r>
            <a:endParaRPr sz="1800">
              <a:solidFill>
                <a:schemeClr val="dk1"/>
              </a:solidFill>
            </a:endParaRPr>
          </a:p>
        </p:txBody>
      </p:sp>
      <p:sp>
        <p:nvSpPr>
          <p:cNvPr id="3859" name="Google Shape;3859;p301"/>
          <p:cNvSpPr txBox="1"/>
          <p:nvPr/>
        </p:nvSpPr>
        <p:spPr>
          <a:xfrm>
            <a:off x="1451650" y="291025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[DGKV11]</a:t>
            </a:r>
            <a:endParaRPr sz="1800">
              <a:solidFill>
                <a:schemeClr val="dk1"/>
              </a:solidFill>
            </a:endParaRPr>
          </a:p>
        </p:txBody>
      </p:sp>
      <p:sp>
        <p:nvSpPr>
          <p:cNvPr id="3860" name="Google Shape;3860;p301"/>
          <p:cNvSpPr txBox="1"/>
          <p:nvPr/>
        </p:nvSpPr>
        <p:spPr>
          <a:xfrm>
            <a:off x="1698225" y="198420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[FRPCP13]</a:t>
            </a:r>
            <a:endParaRPr sz="1800">
              <a:solidFill>
                <a:schemeClr val="dk1"/>
              </a:solidFill>
            </a:endParaRPr>
          </a:p>
        </p:txBody>
      </p:sp>
      <p:sp>
        <p:nvSpPr>
          <p:cNvPr id="3861" name="Google Shape;3861;p301"/>
          <p:cNvSpPr txBox="1"/>
          <p:nvPr/>
        </p:nvSpPr>
        <p:spPr>
          <a:xfrm rot="-1147640">
            <a:off x="478028" y="1336934"/>
            <a:ext cx="1366014" cy="48747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Syntactic Refactoring</a:t>
            </a:r>
            <a:endParaRPr sz="1800">
              <a:solidFill>
                <a:schemeClr val="dk1"/>
              </a:solidFill>
            </a:endParaRPr>
          </a:p>
        </p:txBody>
      </p:sp>
      <p:sp>
        <p:nvSpPr>
          <p:cNvPr id="3862" name="Google Shape;3862;p301"/>
          <p:cNvSpPr txBox="1"/>
          <p:nvPr/>
        </p:nvSpPr>
        <p:spPr>
          <a:xfrm>
            <a:off x="522450" y="396425"/>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b="1" lang="fr" sz="1800">
                <a:solidFill>
                  <a:srgbClr val="FF0000"/>
                </a:solidFill>
                <a:latin typeface="Lato"/>
                <a:ea typeface="Lato"/>
                <a:cs typeface="Lato"/>
                <a:sym typeface="Lato"/>
              </a:rPr>
              <a:t>Refactoring </a:t>
            </a:r>
            <a:r>
              <a:rPr lang="fr" sz="1800">
                <a:solidFill>
                  <a:srgbClr val="1A1A1A"/>
                </a:solidFill>
                <a:latin typeface="Lato"/>
                <a:ea typeface="Lato"/>
                <a:cs typeface="Lato"/>
                <a:sym typeface="Lato"/>
              </a:rPr>
              <a:t>as an </a:t>
            </a:r>
            <a:r>
              <a:rPr b="1" lang="fr" sz="1800">
                <a:solidFill>
                  <a:srgbClr val="FF0000"/>
                </a:solidFill>
                <a:latin typeface="Lato"/>
                <a:ea typeface="Lato"/>
                <a:cs typeface="Lato"/>
                <a:sym typeface="Lato"/>
              </a:rPr>
              <a:t>optimisation </a:t>
            </a:r>
            <a:r>
              <a:rPr lang="fr" sz="1800">
                <a:solidFill>
                  <a:srgbClr val="1A1A1A"/>
                </a:solidFill>
                <a:latin typeface="Lato"/>
                <a:ea typeface="Lato"/>
                <a:cs typeface="Lato"/>
                <a:sym typeface="Lato"/>
              </a:rPr>
              <a:t>technique is </a:t>
            </a:r>
            <a:r>
              <a:rPr b="1" lang="fr" sz="1800">
                <a:solidFill>
                  <a:srgbClr val="FF0000"/>
                </a:solidFill>
                <a:latin typeface="Lato"/>
                <a:ea typeface="Lato"/>
                <a:cs typeface="Lato"/>
                <a:sym typeface="Lato"/>
              </a:rPr>
              <a:t>less classical</a:t>
            </a:r>
            <a:r>
              <a:rPr lang="fr" sz="1800">
                <a:solidFill>
                  <a:srgbClr val="1A1A1A"/>
                </a:solidFill>
                <a:latin typeface="Lato"/>
                <a:ea typeface="Lato"/>
                <a:cs typeface="Lato"/>
                <a:sym typeface="Lato"/>
              </a:rPr>
              <a:t>, thus there is </a:t>
            </a:r>
            <a:r>
              <a:rPr b="1" lang="fr" sz="1800">
                <a:solidFill>
                  <a:srgbClr val="FF0000"/>
                </a:solidFill>
                <a:latin typeface="Lato"/>
                <a:ea typeface="Lato"/>
                <a:cs typeface="Lato"/>
                <a:sym typeface="Lato"/>
              </a:rPr>
              <a:t>no </a:t>
            </a:r>
            <a:r>
              <a:rPr lang="fr" sz="1800">
                <a:solidFill>
                  <a:srgbClr val="1A1A1A"/>
                </a:solidFill>
                <a:latin typeface="Lato"/>
                <a:ea typeface="Lato"/>
                <a:cs typeface="Lato"/>
                <a:sym typeface="Lato"/>
              </a:rPr>
              <a:t>strictly identical </a:t>
            </a:r>
            <a:r>
              <a:rPr b="1" lang="fr" sz="1800">
                <a:solidFill>
                  <a:srgbClr val="FF0000"/>
                </a:solidFill>
                <a:latin typeface="Lato"/>
                <a:ea typeface="Lato"/>
                <a:cs typeface="Lato"/>
                <a:sym typeface="Lato"/>
              </a:rPr>
              <a:t>approaches </a:t>
            </a:r>
            <a:r>
              <a:rPr lang="fr" sz="1800">
                <a:solidFill>
                  <a:srgbClr val="1A1A1A"/>
                </a:solidFill>
                <a:latin typeface="Lato"/>
                <a:ea typeface="Lato"/>
                <a:cs typeface="Lato"/>
                <a:sym typeface="Lato"/>
              </a:rPr>
              <a:t>in the </a:t>
            </a:r>
            <a:r>
              <a:rPr b="1" lang="fr" sz="1800">
                <a:solidFill>
                  <a:srgbClr val="FF0000"/>
                </a:solidFill>
                <a:latin typeface="Lato"/>
                <a:ea typeface="Lato"/>
                <a:cs typeface="Lato"/>
                <a:sym typeface="Lato"/>
              </a:rPr>
              <a:t>literature</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63" name="Google Shape;3863;p301"/>
          <p:cNvSpPr/>
          <p:nvPr/>
        </p:nvSpPr>
        <p:spPr>
          <a:xfrm>
            <a:off x="5539175" y="1466475"/>
            <a:ext cx="3244800" cy="17055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4" name="Google Shape;3864;p301"/>
          <p:cNvSpPr txBox="1"/>
          <p:nvPr/>
        </p:nvSpPr>
        <p:spPr>
          <a:xfrm>
            <a:off x="5932275" y="1872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[DRS19]</a:t>
            </a:r>
            <a:endParaRPr sz="1800">
              <a:solidFill>
                <a:schemeClr val="dk1"/>
              </a:solidFill>
            </a:endParaRPr>
          </a:p>
        </p:txBody>
      </p:sp>
      <p:sp>
        <p:nvSpPr>
          <p:cNvPr id="3865" name="Google Shape;3865;p301"/>
          <p:cNvSpPr txBox="1"/>
          <p:nvPr/>
        </p:nvSpPr>
        <p:spPr>
          <a:xfrm>
            <a:off x="6637650" y="2498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[FSZ24]</a:t>
            </a:r>
            <a:endParaRPr sz="1800">
              <a:solidFill>
                <a:schemeClr val="dk1"/>
              </a:solidFill>
            </a:endParaRPr>
          </a:p>
        </p:txBody>
      </p:sp>
      <p:sp>
        <p:nvSpPr>
          <p:cNvPr id="3866" name="Google Shape;3866;p301"/>
          <p:cNvSpPr txBox="1"/>
          <p:nvPr/>
        </p:nvSpPr>
        <p:spPr>
          <a:xfrm>
            <a:off x="7298175" y="1872325"/>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[DRS21]</a:t>
            </a:r>
            <a:endParaRPr sz="1800">
              <a:solidFill>
                <a:schemeClr val="dk1"/>
              </a:solidFill>
            </a:endParaRPr>
          </a:p>
        </p:txBody>
      </p:sp>
      <p:sp>
        <p:nvSpPr>
          <p:cNvPr id="3867" name="Google Shape;3867;p301"/>
          <p:cNvSpPr/>
          <p:nvPr/>
        </p:nvSpPr>
        <p:spPr>
          <a:xfrm>
            <a:off x="3449550" y="3211350"/>
            <a:ext cx="2811600" cy="15189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8" name="Google Shape;3868;p301"/>
          <p:cNvSpPr txBox="1"/>
          <p:nvPr/>
        </p:nvSpPr>
        <p:spPr>
          <a:xfrm>
            <a:off x="3657475" y="367005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[RM05]</a:t>
            </a:r>
            <a:endParaRPr sz="1800">
              <a:solidFill>
                <a:schemeClr val="dk1"/>
              </a:solidFill>
            </a:endParaRPr>
          </a:p>
        </p:txBody>
      </p:sp>
      <p:sp>
        <p:nvSpPr>
          <p:cNvPr id="3869" name="Google Shape;3869;p301"/>
          <p:cNvSpPr txBox="1"/>
          <p:nvPr/>
        </p:nvSpPr>
        <p:spPr>
          <a:xfrm>
            <a:off x="4467675" y="416860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[DS22]</a:t>
            </a:r>
            <a:endParaRPr sz="1800">
              <a:solidFill>
                <a:schemeClr val="dk1"/>
              </a:solidFill>
            </a:endParaRPr>
          </a:p>
        </p:txBody>
      </p:sp>
      <p:sp>
        <p:nvSpPr>
          <p:cNvPr id="3870" name="Google Shape;3870;p301"/>
          <p:cNvSpPr txBox="1"/>
          <p:nvPr/>
        </p:nvSpPr>
        <p:spPr>
          <a:xfrm>
            <a:off x="4895250" y="3537050"/>
            <a:ext cx="1365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rPr>
              <a:t>[KL22]</a:t>
            </a:r>
            <a:endParaRPr sz="1800">
              <a:solidFill>
                <a:schemeClr val="dk1"/>
              </a:solidFill>
            </a:endParaRPr>
          </a:p>
        </p:txBody>
      </p:sp>
      <p:sp>
        <p:nvSpPr>
          <p:cNvPr id="3871" name="Google Shape;3871;p301"/>
          <p:cNvSpPr txBox="1"/>
          <p:nvPr/>
        </p:nvSpPr>
        <p:spPr>
          <a:xfrm rot="-1147378">
            <a:off x="4928985" y="1232984"/>
            <a:ext cx="1674926" cy="48747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Resources</a:t>
            </a:r>
            <a:endParaRPr sz="1800">
              <a:solidFill>
                <a:schemeClr val="dk1"/>
              </a:solidFill>
            </a:endParaRPr>
          </a:p>
          <a:p>
            <a:pPr indent="0" lvl="0" marL="0" rtl="0" algn="ctr">
              <a:spcBef>
                <a:spcPts val="0"/>
              </a:spcBef>
              <a:spcAft>
                <a:spcPts val="0"/>
              </a:spcAft>
              <a:buNone/>
            </a:pPr>
            <a:r>
              <a:rPr lang="fr" sz="1800">
                <a:solidFill>
                  <a:schemeClr val="dk1"/>
                </a:solidFill>
              </a:rPr>
              <a:t>Balancement</a:t>
            </a:r>
            <a:endParaRPr sz="1800">
              <a:solidFill>
                <a:schemeClr val="dk1"/>
              </a:solidFill>
            </a:endParaRPr>
          </a:p>
        </p:txBody>
      </p:sp>
      <p:sp>
        <p:nvSpPr>
          <p:cNvPr id="3872" name="Google Shape;3872;p301"/>
          <p:cNvSpPr txBox="1"/>
          <p:nvPr/>
        </p:nvSpPr>
        <p:spPr>
          <a:xfrm rot="-1147560">
            <a:off x="3244462" y="2597827"/>
            <a:ext cx="1691151" cy="70245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Quantitative Refactoring</a:t>
            </a:r>
            <a:endParaRPr sz="1800">
              <a:solidFill>
                <a:schemeClr val="dk1"/>
              </a:solidFill>
            </a:endParaRPr>
          </a:p>
        </p:txBody>
      </p:sp>
      <p:sp>
        <p:nvSpPr>
          <p:cNvPr id="3873" name="Google Shape;3873;p30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78</a:t>
            </a:r>
            <a:endParaRPr>
              <a:solidFill>
                <a:srgbClr val="66666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0" name="Shape 470"/>
        <p:cNvGrpSpPr/>
        <p:nvPr/>
      </p:nvGrpSpPr>
      <p:grpSpPr>
        <a:xfrm>
          <a:off x="0" y="0"/>
          <a:ext cx="0" cy="0"/>
          <a:chOff x="0" y="0"/>
          <a:chExt cx="0" cy="0"/>
        </a:xfrm>
      </p:grpSpPr>
      <p:sp>
        <p:nvSpPr>
          <p:cNvPr id="471" name="Google Shape;471;p41"/>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other notations emerged, such as the </a:t>
            </a:r>
            <a:r>
              <a:rPr b="1" lang="fr" sz="1800">
                <a:solidFill>
                  <a:srgbClr val="FF0000"/>
                </a:solidFill>
              </a:rPr>
              <a:t>Unified Modelling Language (UML)</a:t>
            </a:r>
            <a:r>
              <a:rPr lang="fr" sz="1800"/>
              <a:t> [BRJ2000] and the </a:t>
            </a:r>
            <a:r>
              <a:rPr b="1" lang="fr" sz="1800">
                <a:solidFill>
                  <a:srgbClr val="FF0000"/>
                </a:solidFill>
              </a:rPr>
              <a:t>Business Process Management Notation (BPMN)</a:t>
            </a:r>
            <a:r>
              <a:rPr lang="fr" sz="1800"/>
              <a:t> [OMG2011].</a:t>
            </a:r>
            <a:endParaRPr sz="1800"/>
          </a:p>
        </p:txBody>
      </p:sp>
      <p:sp>
        <p:nvSpPr>
          <p:cNvPr id="472" name="Google Shape;472;p41"/>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473" name="Google Shape;473;p4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7" name="Shape 3877"/>
        <p:cNvGrpSpPr/>
        <p:nvPr/>
      </p:nvGrpSpPr>
      <p:grpSpPr>
        <a:xfrm>
          <a:off x="0" y="0"/>
          <a:ext cx="0" cy="0"/>
          <a:chOff x="0" y="0"/>
          <a:chExt cx="0" cy="0"/>
        </a:xfrm>
      </p:grpSpPr>
      <p:sp>
        <p:nvSpPr>
          <p:cNvPr id="3878" name="Google Shape;3878;p302"/>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3879" name="Google Shape;3879;p302"/>
          <p:cNvSpPr txBox="1"/>
          <p:nvPr/>
        </p:nvSpPr>
        <p:spPr>
          <a:xfrm>
            <a:off x="587844" y="499525"/>
            <a:ext cx="3984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 Introduction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solidFill>
                  <a:schemeClr val="dk1"/>
                </a:solidFill>
              </a:rPr>
              <a:t>II/ Modelling BPMN Processes</a:t>
            </a:r>
            <a:endParaRPr sz="1800">
              <a:solidFill>
                <a:schemeClr val="dk1"/>
              </a:solidFill>
            </a:endParaRPr>
          </a:p>
          <a:p>
            <a:pPr indent="0" lvl="0" marL="0" rtl="0" algn="l">
              <a:spcBef>
                <a:spcPts val="0"/>
              </a:spcBef>
              <a:spcAft>
                <a:spcPts val="0"/>
              </a:spcAft>
              <a:buNone/>
            </a:pPr>
            <a:r>
              <a:rPr lang="fr" sz="1800"/>
              <a:t>	II.1/ Introduction</a:t>
            </a:r>
            <a:endParaRPr sz="1800"/>
          </a:p>
          <a:p>
            <a:pPr indent="0" lvl="0" marL="0" rtl="0" algn="l">
              <a:spcBef>
                <a:spcPts val="0"/>
              </a:spcBef>
              <a:spcAft>
                <a:spcPts val="0"/>
              </a:spcAft>
              <a:buNone/>
            </a:pPr>
            <a:r>
              <a:rPr lang="fr" sz="1800">
                <a:solidFill>
                  <a:schemeClr val="dk1"/>
                </a:solidFill>
              </a:rPr>
              <a:t>	II.2/ Textual Description</a:t>
            </a:r>
            <a:endParaRPr sz="1800">
              <a:solidFill>
                <a:schemeClr val="dk1"/>
              </a:solidFill>
            </a:endParaRPr>
          </a:p>
          <a:p>
            <a:pPr indent="0" lvl="0" marL="0" rtl="0" algn="l">
              <a:spcBef>
                <a:spcPts val="0"/>
              </a:spcBef>
              <a:spcAft>
                <a:spcPts val="0"/>
              </a:spcAft>
              <a:buNone/>
            </a:pPr>
            <a:r>
              <a:rPr lang="fr" sz="1800">
                <a:solidFill>
                  <a:schemeClr val="dk1"/>
                </a:solidFill>
              </a:rPr>
              <a:t>	II.3/ LLM Prompting</a:t>
            </a:r>
            <a:endParaRPr sz="1800">
              <a:solidFill>
                <a:schemeClr val="dk1"/>
              </a:solidFill>
            </a:endParaRPr>
          </a:p>
          <a:p>
            <a:pPr indent="0" lvl="0" marL="0" rtl="0" algn="l">
              <a:spcBef>
                <a:spcPts val="0"/>
              </a:spcBef>
              <a:spcAft>
                <a:spcPts val="0"/>
              </a:spcAft>
              <a:buNone/>
            </a:pPr>
            <a:r>
              <a:rPr lang="fr" sz="1800">
                <a:solidFill>
                  <a:schemeClr val="dk1"/>
                </a:solidFill>
              </a:rPr>
              <a:t>	II.4/ Expressions</a:t>
            </a:r>
            <a:endParaRPr sz="1800">
              <a:solidFill>
                <a:schemeClr val="dk1"/>
              </a:solidFill>
            </a:endParaRPr>
          </a:p>
          <a:p>
            <a:pPr indent="0" lvl="0" marL="0" rtl="0" algn="l">
              <a:spcBef>
                <a:spcPts val="0"/>
              </a:spcBef>
              <a:spcAft>
                <a:spcPts val="0"/>
              </a:spcAft>
              <a:buNone/>
            </a:pPr>
            <a:r>
              <a:rPr lang="fr" sz="1800">
                <a:solidFill>
                  <a:schemeClr val="dk1"/>
                </a:solidFill>
              </a:rPr>
              <a:t>	II.5/ Mapping to ASTs</a:t>
            </a:r>
            <a:endParaRPr sz="1800">
              <a:solidFill>
                <a:schemeClr val="dk1"/>
              </a:solidFill>
            </a:endParaRPr>
          </a:p>
          <a:p>
            <a:pPr indent="0" lvl="0" marL="0" rtl="0" algn="l">
              <a:spcBef>
                <a:spcPts val="0"/>
              </a:spcBef>
              <a:spcAft>
                <a:spcPts val="0"/>
              </a:spcAft>
              <a:buNone/>
            </a:pPr>
            <a:r>
              <a:rPr lang="fr" sz="1800">
                <a:solidFill>
                  <a:schemeClr val="dk1"/>
                </a:solidFill>
              </a:rPr>
              <a:t>	II.6/ Dependency Graph</a:t>
            </a:r>
            <a:endParaRPr sz="1800">
              <a:solidFill>
                <a:schemeClr val="dk1"/>
              </a:solidFill>
            </a:endParaRPr>
          </a:p>
          <a:p>
            <a:pPr indent="457200" lvl="0" marL="457200" rtl="0" algn="l">
              <a:spcBef>
                <a:spcPts val="0"/>
              </a:spcBef>
              <a:spcAft>
                <a:spcPts val="0"/>
              </a:spcAft>
              <a:buNone/>
            </a:pPr>
            <a:r>
              <a:rPr lang="fr" sz="1800">
                <a:solidFill>
                  <a:schemeClr val="dk1"/>
                </a:solidFill>
              </a:rPr>
              <a:t>Construction</a:t>
            </a:r>
            <a:endParaRPr sz="1800">
              <a:solidFill>
                <a:schemeClr val="dk1"/>
              </a:solidFill>
            </a:endParaRPr>
          </a:p>
          <a:p>
            <a:pPr indent="0" lvl="0" marL="0" rtl="0" algn="l">
              <a:spcBef>
                <a:spcPts val="0"/>
              </a:spcBef>
              <a:spcAft>
                <a:spcPts val="0"/>
              </a:spcAft>
              <a:buNone/>
            </a:pPr>
            <a:r>
              <a:rPr lang="fr" sz="1800">
                <a:solidFill>
                  <a:schemeClr val="dk1"/>
                </a:solidFill>
              </a:rPr>
              <a:t>	II.7/ BPMN Process Construction</a:t>
            </a:r>
            <a:endParaRPr sz="1800">
              <a:solidFill>
                <a:schemeClr val="dk1"/>
              </a:solidFill>
            </a:endParaRPr>
          </a:p>
          <a:p>
            <a:pPr indent="0" lvl="0" marL="914400" rtl="0" algn="l">
              <a:spcBef>
                <a:spcPts val="0"/>
              </a:spcBef>
              <a:spcAft>
                <a:spcPts val="0"/>
              </a:spcAft>
              <a:buNone/>
            </a:pPr>
            <a:r>
              <a:rPr lang="fr" sz="1800">
                <a:solidFill>
                  <a:schemeClr val="dk1"/>
                </a:solidFill>
              </a:rPr>
              <a:t>&amp; Refinement</a:t>
            </a:r>
            <a:endParaRPr sz="1800">
              <a:solidFill>
                <a:schemeClr val="dk1"/>
              </a:solidFill>
            </a:endParaRPr>
          </a:p>
          <a:p>
            <a:pPr indent="0" lvl="0" marL="0" rtl="0" algn="l">
              <a:spcBef>
                <a:spcPts val="0"/>
              </a:spcBef>
              <a:spcAft>
                <a:spcPts val="0"/>
              </a:spcAft>
              <a:buNone/>
            </a:pPr>
            <a:r>
              <a:rPr lang="fr" sz="1800">
                <a:solidFill>
                  <a:schemeClr val="dk1"/>
                </a:solidFill>
              </a:rPr>
              <a:t>	II.8/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II.9/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3880" name="Google Shape;3880;p302"/>
          <p:cNvSpPr txBox="1"/>
          <p:nvPr/>
        </p:nvSpPr>
        <p:spPr>
          <a:xfrm>
            <a:off x="4611194" y="499525"/>
            <a:ext cx="3984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III/ Optimising BPMN Processes</a:t>
            </a:r>
            <a:endParaRPr sz="1800"/>
          </a:p>
          <a:p>
            <a:pPr indent="0" lvl="0" marL="0" rtl="0" algn="l">
              <a:spcBef>
                <a:spcPts val="0"/>
              </a:spcBef>
              <a:spcAft>
                <a:spcPts val="0"/>
              </a:spcAft>
              <a:buNone/>
            </a:pPr>
            <a:r>
              <a:rPr lang="fr" sz="1800"/>
              <a:t>	III.1/ Introduction</a:t>
            </a:r>
            <a:endParaRPr sz="1800"/>
          </a:p>
          <a:p>
            <a:pPr indent="0" lvl="0" marL="0" rtl="0" algn="l">
              <a:spcBef>
                <a:spcPts val="0"/>
              </a:spcBef>
              <a:spcAft>
                <a:spcPts val="0"/>
              </a:spcAft>
              <a:buNone/>
            </a:pPr>
            <a:r>
              <a:rPr lang="fr" sz="1800">
                <a:solidFill>
                  <a:schemeClr val="dk1"/>
                </a:solidFill>
              </a:rPr>
              <a:t>	III.2/ Selection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III.3/ Mutation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III.4/ Comparison of the</a:t>
            </a:r>
            <a:endParaRPr sz="1800">
              <a:solidFill>
                <a:schemeClr val="dk1"/>
              </a:solidFill>
            </a:endParaRPr>
          </a:p>
          <a:p>
            <a:pPr indent="457200" lvl="0" marL="457200" rtl="0" algn="l">
              <a:spcBef>
                <a:spcPts val="0"/>
              </a:spcBef>
              <a:spcAft>
                <a:spcPts val="0"/>
              </a:spcAft>
              <a:buNone/>
            </a:pPr>
            <a:r>
              <a:rPr lang="fr" sz="1800">
                <a:solidFill>
                  <a:schemeClr val="dk1"/>
                </a:solidFill>
              </a:rPr>
              <a:t> Processes</a:t>
            </a:r>
            <a:endParaRPr sz="1800">
              <a:solidFill>
                <a:schemeClr val="dk1"/>
              </a:solidFill>
            </a:endParaRPr>
          </a:p>
          <a:p>
            <a:pPr indent="0" lvl="0" marL="0" rtl="0" algn="l">
              <a:spcBef>
                <a:spcPts val="0"/>
              </a:spcBef>
              <a:spcAft>
                <a:spcPts val="0"/>
              </a:spcAft>
              <a:buNone/>
            </a:pPr>
            <a:r>
              <a:rPr lang="fr" sz="1800">
                <a:solidFill>
                  <a:schemeClr val="dk1"/>
                </a:solidFill>
              </a:rPr>
              <a:t>	III.5/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III.6/ Conclusion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fr" sz="1800"/>
              <a:t>IV/ Related Work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solidFill>
                  <a:schemeClr val="accent1"/>
                </a:solidFill>
              </a:rPr>
              <a:t>V/ General Conclusion</a:t>
            </a:r>
            <a:endParaRPr sz="1800">
              <a:solidFill>
                <a:schemeClr val="accent1"/>
              </a:solidFill>
            </a:endParaRPr>
          </a:p>
          <a:p>
            <a:pPr indent="0" lvl="0" marL="0" rtl="0" algn="l">
              <a:spcBef>
                <a:spcPts val="0"/>
              </a:spcBef>
              <a:spcAft>
                <a:spcPts val="0"/>
              </a:spcAft>
              <a:buNone/>
            </a:pPr>
            <a:r>
              <a:t/>
            </a:r>
            <a:endParaRPr sz="1800"/>
          </a:p>
          <a:p>
            <a:pPr indent="0" lvl="0" marL="0" rtl="0" algn="l">
              <a:spcBef>
                <a:spcPts val="0"/>
              </a:spcBef>
              <a:spcAft>
                <a:spcPts val="0"/>
              </a:spcAft>
              <a:buNone/>
            </a:pPr>
            <a:r>
              <a:rPr lang="fr" sz="1800"/>
              <a:t>VI/ References</a:t>
            </a:r>
            <a:endParaRPr sz="1800"/>
          </a:p>
        </p:txBody>
      </p:sp>
      <p:sp>
        <p:nvSpPr>
          <p:cNvPr id="3881" name="Google Shape;3881;p30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79</a:t>
            </a:r>
            <a:endParaRPr>
              <a:solidFill>
                <a:srgbClr val="666666"/>
              </a:solidFill>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5" name="Shape 3885"/>
        <p:cNvGrpSpPr/>
        <p:nvPr/>
      </p:nvGrpSpPr>
      <p:grpSpPr>
        <a:xfrm>
          <a:off x="0" y="0"/>
          <a:ext cx="0" cy="0"/>
          <a:chOff x="0" y="0"/>
          <a:chExt cx="0" cy="0"/>
        </a:xfrm>
      </p:grpSpPr>
      <p:sp>
        <p:nvSpPr>
          <p:cNvPr id="3886" name="Google Shape;3886;p303"/>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General </a:t>
            </a:r>
            <a:r>
              <a:rPr lang="fr" sz="2020"/>
              <a:t>Conclusion</a:t>
            </a:r>
            <a:endParaRPr sz="2020"/>
          </a:p>
        </p:txBody>
      </p:sp>
      <p:sp>
        <p:nvSpPr>
          <p:cNvPr id="3887" name="Google Shape;3887;p303"/>
          <p:cNvSpPr txBox="1"/>
          <p:nvPr/>
        </p:nvSpPr>
        <p:spPr>
          <a:xfrm>
            <a:off x="522450" y="4993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t>
            </a:r>
            <a:r>
              <a:rPr b="1" lang="fr" sz="1800">
                <a:solidFill>
                  <a:srgbClr val="FF0000"/>
                </a:solidFill>
                <a:latin typeface="Lato"/>
                <a:ea typeface="Lato"/>
                <a:cs typeface="Lato"/>
                <a:sym typeface="Lato"/>
              </a:rPr>
              <a:t>thesis</a:t>
            </a:r>
            <a:r>
              <a:rPr lang="fr" sz="1800">
                <a:solidFill>
                  <a:srgbClr val="1A1A1A"/>
                </a:solidFill>
                <a:latin typeface="Lato"/>
                <a:ea typeface="Lato"/>
                <a:cs typeface="Lato"/>
                <a:sym typeface="Lato"/>
              </a:rPr>
              <a:t>, we have proposed to dive into </a:t>
            </a:r>
            <a:r>
              <a:rPr b="1" lang="fr" sz="1800">
                <a:solidFill>
                  <a:srgbClr val="FF0000"/>
                </a:solidFill>
                <a:latin typeface="Lato"/>
                <a:ea typeface="Lato"/>
                <a:cs typeface="Lato"/>
                <a:sym typeface="Lato"/>
              </a:rPr>
              <a:t>two important topics</a:t>
            </a:r>
            <a:r>
              <a:rPr lang="fr" sz="1800">
                <a:solidFill>
                  <a:srgbClr val="1A1A1A"/>
                </a:solidFill>
                <a:latin typeface="Lato"/>
                <a:ea typeface="Lato"/>
                <a:cs typeface="Lato"/>
                <a:sym typeface="Lato"/>
              </a:rPr>
              <a:t> of business process management: </a:t>
            </a:r>
            <a:r>
              <a:rPr b="1" lang="fr" sz="1800">
                <a:solidFill>
                  <a:srgbClr val="FF0000"/>
                </a:solidFill>
                <a:latin typeface="Lato"/>
                <a:ea typeface="Lato"/>
                <a:cs typeface="Lato"/>
                <a:sym typeface="Lato"/>
              </a:rPr>
              <a:t>modelling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optimisation</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88" name="Google Shape;3888;p30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80</a:t>
            </a:r>
            <a:endParaRPr>
              <a:solidFill>
                <a:srgbClr val="666666"/>
              </a:solidFill>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2" name="Shape 3892"/>
        <p:cNvGrpSpPr/>
        <p:nvPr/>
      </p:nvGrpSpPr>
      <p:grpSpPr>
        <a:xfrm>
          <a:off x="0" y="0"/>
          <a:ext cx="0" cy="0"/>
          <a:chOff x="0" y="0"/>
          <a:chExt cx="0" cy="0"/>
        </a:xfrm>
      </p:grpSpPr>
      <p:sp>
        <p:nvSpPr>
          <p:cNvPr id="3893" name="Google Shape;3893;p304"/>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General Conclusion</a:t>
            </a:r>
            <a:endParaRPr sz="2020"/>
          </a:p>
        </p:txBody>
      </p:sp>
      <p:sp>
        <p:nvSpPr>
          <p:cNvPr id="3894" name="Google Shape;3894;p304"/>
          <p:cNvSpPr txBox="1"/>
          <p:nvPr/>
        </p:nvSpPr>
        <p:spPr>
          <a:xfrm>
            <a:off x="522450" y="4993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t>
            </a:r>
            <a:r>
              <a:rPr b="1" lang="fr" sz="1800">
                <a:solidFill>
                  <a:srgbClr val="FF0000"/>
                </a:solidFill>
                <a:latin typeface="Lato"/>
                <a:ea typeface="Lato"/>
                <a:cs typeface="Lato"/>
                <a:sym typeface="Lato"/>
              </a:rPr>
              <a:t>thesis</a:t>
            </a:r>
            <a:r>
              <a:rPr lang="fr" sz="1800">
                <a:solidFill>
                  <a:srgbClr val="1A1A1A"/>
                </a:solidFill>
                <a:latin typeface="Lato"/>
                <a:ea typeface="Lato"/>
                <a:cs typeface="Lato"/>
                <a:sym typeface="Lato"/>
              </a:rPr>
              <a:t>, we have proposed to dive into </a:t>
            </a:r>
            <a:r>
              <a:rPr b="1" lang="fr" sz="1800">
                <a:solidFill>
                  <a:srgbClr val="FF0000"/>
                </a:solidFill>
                <a:latin typeface="Lato"/>
                <a:ea typeface="Lato"/>
                <a:cs typeface="Lato"/>
                <a:sym typeface="Lato"/>
              </a:rPr>
              <a:t>two important topics</a:t>
            </a:r>
            <a:r>
              <a:rPr lang="fr" sz="1800">
                <a:solidFill>
                  <a:srgbClr val="1A1A1A"/>
                </a:solidFill>
                <a:latin typeface="Lato"/>
                <a:ea typeface="Lato"/>
                <a:cs typeface="Lato"/>
                <a:sym typeface="Lato"/>
              </a:rPr>
              <a:t> of business process management: </a:t>
            </a:r>
            <a:r>
              <a:rPr b="1" lang="fr" sz="1800">
                <a:solidFill>
                  <a:srgbClr val="FF0000"/>
                </a:solidFill>
                <a:latin typeface="Lato"/>
                <a:ea typeface="Lato"/>
                <a:cs typeface="Lato"/>
                <a:sym typeface="Lato"/>
              </a:rPr>
              <a:t>modelling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optimisation</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895" name="Google Shape;3895;p304"/>
          <p:cNvSpPr txBox="1"/>
          <p:nvPr/>
        </p:nvSpPr>
        <p:spPr>
          <a:xfrm>
            <a:off x="522450" y="1279650"/>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an approach to </a:t>
            </a:r>
            <a:r>
              <a:rPr b="1" lang="fr" sz="1800">
                <a:solidFill>
                  <a:srgbClr val="FF0000"/>
                </a:solidFill>
                <a:latin typeface="Lato"/>
                <a:ea typeface="Lato"/>
                <a:cs typeface="Lato"/>
                <a:sym typeface="Lato"/>
              </a:rPr>
              <a:t>formally model BPMN processes</a:t>
            </a:r>
            <a:r>
              <a:rPr lang="fr" sz="1800">
                <a:solidFill>
                  <a:srgbClr val="1A1A1A"/>
                </a:solidFill>
                <a:latin typeface="Lato"/>
                <a:ea typeface="Lato"/>
                <a:cs typeface="Lato"/>
                <a:sym typeface="Lato"/>
              </a:rPr>
              <a:t> from their textual representation, and </a:t>
            </a:r>
            <a:r>
              <a:rPr b="1" lang="fr" sz="1800">
                <a:solidFill>
                  <a:srgbClr val="FF0000"/>
                </a:solidFill>
                <a:latin typeface="Lato"/>
                <a:ea typeface="Lato"/>
                <a:cs typeface="Lato"/>
                <a:sym typeface="Lato"/>
              </a:rPr>
              <a:t>several approaches aiming at optimising</a:t>
            </a:r>
            <a:r>
              <a:rPr lang="fr" sz="1800">
                <a:solidFill>
                  <a:srgbClr val="1A1A1A"/>
                </a:solidFill>
                <a:latin typeface="Lato"/>
                <a:ea typeface="Lato"/>
                <a:cs typeface="Lato"/>
                <a:sym typeface="Lato"/>
              </a:rPr>
              <a:t> such processes.</a:t>
            </a:r>
            <a:endParaRPr sz="1800">
              <a:solidFill>
                <a:srgbClr val="1A1A1A"/>
              </a:solidFill>
              <a:latin typeface="Lato"/>
              <a:ea typeface="Lato"/>
              <a:cs typeface="Lato"/>
              <a:sym typeface="Lato"/>
            </a:endParaRPr>
          </a:p>
        </p:txBody>
      </p:sp>
      <p:sp>
        <p:nvSpPr>
          <p:cNvPr id="3896" name="Google Shape;3896;p30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80</a:t>
            </a:r>
            <a:endParaRPr>
              <a:solidFill>
                <a:srgbClr val="666666"/>
              </a:solidFill>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0" name="Shape 3900"/>
        <p:cNvGrpSpPr/>
        <p:nvPr/>
      </p:nvGrpSpPr>
      <p:grpSpPr>
        <a:xfrm>
          <a:off x="0" y="0"/>
          <a:ext cx="0" cy="0"/>
          <a:chOff x="0" y="0"/>
          <a:chExt cx="0" cy="0"/>
        </a:xfrm>
      </p:grpSpPr>
      <p:sp>
        <p:nvSpPr>
          <p:cNvPr id="3901" name="Google Shape;3901;p305"/>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General Conclusion</a:t>
            </a:r>
            <a:endParaRPr sz="2020"/>
          </a:p>
        </p:txBody>
      </p:sp>
      <p:sp>
        <p:nvSpPr>
          <p:cNvPr id="3902" name="Google Shape;3902;p305"/>
          <p:cNvSpPr txBox="1"/>
          <p:nvPr/>
        </p:nvSpPr>
        <p:spPr>
          <a:xfrm>
            <a:off x="522450" y="4993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t>
            </a:r>
            <a:r>
              <a:rPr b="1" lang="fr" sz="1800">
                <a:solidFill>
                  <a:srgbClr val="FF0000"/>
                </a:solidFill>
                <a:latin typeface="Lato"/>
                <a:ea typeface="Lato"/>
                <a:cs typeface="Lato"/>
                <a:sym typeface="Lato"/>
              </a:rPr>
              <a:t>thesis</a:t>
            </a:r>
            <a:r>
              <a:rPr lang="fr" sz="1800">
                <a:solidFill>
                  <a:srgbClr val="1A1A1A"/>
                </a:solidFill>
                <a:latin typeface="Lato"/>
                <a:ea typeface="Lato"/>
                <a:cs typeface="Lato"/>
                <a:sym typeface="Lato"/>
              </a:rPr>
              <a:t>, we have proposed to dive into </a:t>
            </a:r>
            <a:r>
              <a:rPr b="1" lang="fr" sz="1800">
                <a:solidFill>
                  <a:srgbClr val="FF0000"/>
                </a:solidFill>
                <a:latin typeface="Lato"/>
                <a:ea typeface="Lato"/>
                <a:cs typeface="Lato"/>
                <a:sym typeface="Lato"/>
              </a:rPr>
              <a:t>two important topics</a:t>
            </a:r>
            <a:r>
              <a:rPr lang="fr" sz="1800">
                <a:solidFill>
                  <a:srgbClr val="1A1A1A"/>
                </a:solidFill>
                <a:latin typeface="Lato"/>
                <a:ea typeface="Lato"/>
                <a:cs typeface="Lato"/>
                <a:sym typeface="Lato"/>
              </a:rPr>
              <a:t> of business process management: </a:t>
            </a:r>
            <a:r>
              <a:rPr b="1" lang="fr" sz="1800">
                <a:solidFill>
                  <a:srgbClr val="FF0000"/>
                </a:solidFill>
                <a:latin typeface="Lato"/>
                <a:ea typeface="Lato"/>
                <a:cs typeface="Lato"/>
                <a:sym typeface="Lato"/>
              </a:rPr>
              <a:t>modelling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optimisation</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903" name="Google Shape;3903;p305"/>
          <p:cNvSpPr txBox="1"/>
          <p:nvPr/>
        </p:nvSpPr>
        <p:spPr>
          <a:xfrm>
            <a:off x="522450" y="1279650"/>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an approach to </a:t>
            </a:r>
            <a:r>
              <a:rPr b="1" lang="fr" sz="1800">
                <a:solidFill>
                  <a:srgbClr val="FF0000"/>
                </a:solidFill>
                <a:latin typeface="Lato"/>
                <a:ea typeface="Lato"/>
                <a:cs typeface="Lato"/>
                <a:sym typeface="Lato"/>
              </a:rPr>
              <a:t>formally model BPMN processes</a:t>
            </a:r>
            <a:r>
              <a:rPr lang="fr" sz="1800">
                <a:solidFill>
                  <a:srgbClr val="1A1A1A"/>
                </a:solidFill>
                <a:latin typeface="Lato"/>
                <a:ea typeface="Lato"/>
                <a:cs typeface="Lato"/>
                <a:sym typeface="Lato"/>
              </a:rPr>
              <a:t> from their textual representation, and </a:t>
            </a:r>
            <a:r>
              <a:rPr b="1" lang="fr" sz="1800">
                <a:solidFill>
                  <a:srgbClr val="FF0000"/>
                </a:solidFill>
                <a:latin typeface="Lato"/>
                <a:ea typeface="Lato"/>
                <a:cs typeface="Lato"/>
                <a:sym typeface="Lato"/>
              </a:rPr>
              <a:t>several approaches aiming at optimising</a:t>
            </a:r>
            <a:r>
              <a:rPr lang="fr" sz="1800">
                <a:solidFill>
                  <a:srgbClr val="1A1A1A"/>
                </a:solidFill>
                <a:latin typeface="Lato"/>
                <a:ea typeface="Lato"/>
                <a:cs typeface="Lato"/>
                <a:sym typeface="Lato"/>
              </a:rPr>
              <a:t> such processes.</a:t>
            </a:r>
            <a:endParaRPr sz="1800">
              <a:solidFill>
                <a:srgbClr val="1A1A1A"/>
              </a:solidFill>
              <a:latin typeface="Lato"/>
              <a:ea typeface="Lato"/>
              <a:cs typeface="Lato"/>
              <a:sym typeface="Lato"/>
            </a:endParaRPr>
          </a:p>
        </p:txBody>
      </p:sp>
      <p:sp>
        <p:nvSpPr>
          <p:cNvPr id="3904" name="Google Shape;3904;p305"/>
          <p:cNvSpPr txBox="1"/>
          <p:nvPr/>
        </p:nvSpPr>
        <p:spPr>
          <a:xfrm>
            <a:off x="522450" y="2291500"/>
            <a:ext cx="3894600" cy="2445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800">
                <a:solidFill>
                  <a:schemeClr val="dk1"/>
                </a:solidFill>
                <a:latin typeface="Lato"/>
                <a:ea typeface="Lato"/>
                <a:cs typeface="Lato"/>
                <a:sym typeface="Lato"/>
              </a:rPr>
              <a:t>Perspectives on modelling:</a:t>
            </a:r>
            <a:endParaRPr b="1" sz="1800">
              <a:solidFill>
                <a:srgbClr val="FF0000"/>
              </a:solidFill>
              <a:latin typeface="Lato"/>
              <a:ea typeface="Lato"/>
              <a:cs typeface="Lato"/>
              <a:sym typeface="Lato"/>
            </a:endParaRPr>
          </a:p>
          <a:p>
            <a:pPr indent="-342900" lvl="0" marL="457200" rtl="0" algn="just">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Cross-checking</a:t>
            </a:r>
            <a:r>
              <a:rPr lang="fr" sz="1800">
                <a:solidFill>
                  <a:srgbClr val="1A1A1A"/>
                </a:solidFill>
                <a:latin typeface="Lato"/>
                <a:ea typeface="Lato"/>
                <a:cs typeface="Lato"/>
                <a:sym typeface="Lato"/>
              </a:rPr>
              <a:t> the generated expressions </a:t>
            </a:r>
            <a:r>
              <a:rPr b="1" lang="fr" sz="1800">
                <a:solidFill>
                  <a:srgbClr val="FF0000"/>
                </a:solidFill>
                <a:latin typeface="Lato"/>
                <a:ea typeface="Lato"/>
                <a:cs typeface="Lato"/>
                <a:sym typeface="Lato"/>
              </a:rPr>
              <a:t>with </a:t>
            </a:r>
            <a:r>
              <a:rPr lang="fr" sz="1800">
                <a:solidFill>
                  <a:srgbClr val="1A1A1A"/>
                </a:solidFill>
                <a:latin typeface="Lato"/>
                <a:ea typeface="Lato"/>
                <a:cs typeface="Lato"/>
                <a:sym typeface="Lato"/>
              </a:rPr>
              <a:t>other </a:t>
            </a:r>
            <a:r>
              <a:rPr b="1" lang="fr" sz="1800">
                <a:solidFill>
                  <a:srgbClr val="FF0000"/>
                </a:solidFill>
                <a:latin typeface="Lato"/>
                <a:ea typeface="Lato"/>
                <a:cs typeface="Lato"/>
                <a:sym typeface="Lato"/>
              </a:rPr>
              <a:t>LLMs</a:t>
            </a:r>
            <a:r>
              <a:rPr lang="fr" sz="1800">
                <a:latin typeface="Lato"/>
                <a:ea typeface="Lato"/>
                <a:cs typeface="Lato"/>
                <a:sym typeface="Lato"/>
              </a:rPr>
              <a:t>;</a:t>
            </a:r>
            <a:endParaRPr sz="1800">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Enlarging </a:t>
            </a:r>
            <a:r>
              <a:rPr lang="fr" sz="1800">
                <a:solidFill>
                  <a:srgbClr val="1A1A1A"/>
                </a:solidFill>
                <a:latin typeface="Lato"/>
                <a:ea typeface="Lato"/>
                <a:cs typeface="Lato"/>
                <a:sym typeface="Lato"/>
              </a:rPr>
              <a:t>the supported BPMN </a:t>
            </a:r>
            <a:r>
              <a:rPr b="1" lang="fr" sz="1800">
                <a:solidFill>
                  <a:srgbClr val="FF0000"/>
                </a:solidFill>
                <a:latin typeface="Lato"/>
                <a:ea typeface="Lato"/>
                <a:cs typeface="Lato"/>
                <a:sym typeface="Lato"/>
              </a:rPr>
              <a:t>syntax</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Enlarging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improving </a:t>
            </a: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datasets </a:t>
            </a:r>
            <a:r>
              <a:rPr lang="fr" sz="1800">
                <a:solidFill>
                  <a:srgbClr val="1A1A1A"/>
                </a:solidFill>
                <a:latin typeface="Lato"/>
                <a:ea typeface="Lato"/>
                <a:cs typeface="Lato"/>
                <a:sym typeface="Lato"/>
              </a:rPr>
              <a:t>used for fine-tuning.</a:t>
            </a:r>
            <a:endParaRPr sz="1800">
              <a:solidFill>
                <a:srgbClr val="1A1A1A"/>
              </a:solidFill>
              <a:latin typeface="Lato"/>
              <a:ea typeface="Lato"/>
              <a:cs typeface="Lato"/>
              <a:sym typeface="Lato"/>
            </a:endParaRPr>
          </a:p>
        </p:txBody>
      </p:sp>
      <p:sp>
        <p:nvSpPr>
          <p:cNvPr id="3905" name="Google Shape;3905;p30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80</a:t>
            </a:r>
            <a:endParaRPr>
              <a:solidFill>
                <a:srgbClr val="666666"/>
              </a:solidFill>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9" name="Shape 3909"/>
        <p:cNvGrpSpPr/>
        <p:nvPr/>
      </p:nvGrpSpPr>
      <p:grpSpPr>
        <a:xfrm>
          <a:off x="0" y="0"/>
          <a:ext cx="0" cy="0"/>
          <a:chOff x="0" y="0"/>
          <a:chExt cx="0" cy="0"/>
        </a:xfrm>
      </p:grpSpPr>
      <p:sp>
        <p:nvSpPr>
          <p:cNvPr id="3910" name="Google Shape;3910;p306"/>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General Conclusion</a:t>
            </a:r>
            <a:endParaRPr sz="2020"/>
          </a:p>
        </p:txBody>
      </p:sp>
      <p:sp>
        <p:nvSpPr>
          <p:cNvPr id="3911" name="Google Shape;3911;p306"/>
          <p:cNvSpPr txBox="1"/>
          <p:nvPr/>
        </p:nvSpPr>
        <p:spPr>
          <a:xfrm>
            <a:off x="522450" y="499350"/>
            <a:ext cx="8099100" cy="78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In this </a:t>
            </a:r>
            <a:r>
              <a:rPr b="1" lang="fr" sz="1800">
                <a:solidFill>
                  <a:srgbClr val="FF0000"/>
                </a:solidFill>
                <a:latin typeface="Lato"/>
                <a:ea typeface="Lato"/>
                <a:cs typeface="Lato"/>
                <a:sym typeface="Lato"/>
              </a:rPr>
              <a:t>thesis</a:t>
            </a:r>
            <a:r>
              <a:rPr lang="fr" sz="1800">
                <a:solidFill>
                  <a:srgbClr val="1A1A1A"/>
                </a:solidFill>
                <a:latin typeface="Lato"/>
                <a:ea typeface="Lato"/>
                <a:cs typeface="Lato"/>
                <a:sym typeface="Lato"/>
              </a:rPr>
              <a:t>, we have proposed to dive into </a:t>
            </a:r>
            <a:r>
              <a:rPr b="1" lang="fr" sz="1800">
                <a:solidFill>
                  <a:srgbClr val="FF0000"/>
                </a:solidFill>
                <a:latin typeface="Lato"/>
                <a:ea typeface="Lato"/>
                <a:cs typeface="Lato"/>
                <a:sym typeface="Lato"/>
              </a:rPr>
              <a:t>two important topics</a:t>
            </a:r>
            <a:r>
              <a:rPr lang="fr" sz="1800">
                <a:solidFill>
                  <a:srgbClr val="1A1A1A"/>
                </a:solidFill>
                <a:latin typeface="Lato"/>
                <a:ea typeface="Lato"/>
                <a:cs typeface="Lato"/>
                <a:sym typeface="Lato"/>
              </a:rPr>
              <a:t> of business process management: </a:t>
            </a:r>
            <a:r>
              <a:rPr b="1" lang="fr" sz="1800">
                <a:solidFill>
                  <a:srgbClr val="FF0000"/>
                </a:solidFill>
                <a:latin typeface="Lato"/>
                <a:ea typeface="Lato"/>
                <a:cs typeface="Lato"/>
                <a:sym typeface="Lato"/>
              </a:rPr>
              <a:t>modelling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optimisation</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p:txBody>
      </p:sp>
      <p:sp>
        <p:nvSpPr>
          <p:cNvPr id="3912" name="Google Shape;3912;p306"/>
          <p:cNvSpPr txBox="1"/>
          <p:nvPr/>
        </p:nvSpPr>
        <p:spPr>
          <a:xfrm>
            <a:off x="522450" y="1279650"/>
            <a:ext cx="8099100" cy="1098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fr" sz="1800">
                <a:solidFill>
                  <a:srgbClr val="1A1A1A"/>
                </a:solidFill>
                <a:latin typeface="Lato"/>
                <a:ea typeface="Lato"/>
                <a:cs typeface="Lato"/>
                <a:sym typeface="Lato"/>
              </a:rPr>
              <a:t>We proposed an approach to </a:t>
            </a:r>
            <a:r>
              <a:rPr b="1" lang="fr" sz="1800">
                <a:solidFill>
                  <a:srgbClr val="FF0000"/>
                </a:solidFill>
                <a:latin typeface="Lato"/>
                <a:ea typeface="Lato"/>
                <a:cs typeface="Lato"/>
                <a:sym typeface="Lato"/>
              </a:rPr>
              <a:t>formally model BPMN processes</a:t>
            </a:r>
            <a:r>
              <a:rPr lang="fr" sz="1800">
                <a:solidFill>
                  <a:srgbClr val="1A1A1A"/>
                </a:solidFill>
                <a:latin typeface="Lato"/>
                <a:ea typeface="Lato"/>
                <a:cs typeface="Lato"/>
                <a:sym typeface="Lato"/>
              </a:rPr>
              <a:t> from their textual representation, and </a:t>
            </a:r>
            <a:r>
              <a:rPr b="1" lang="fr" sz="1800">
                <a:solidFill>
                  <a:srgbClr val="FF0000"/>
                </a:solidFill>
                <a:latin typeface="Lato"/>
                <a:ea typeface="Lato"/>
                <a:cs typeface="Lato"/>
                <a:sym typeface="Lato"/>
              </a:rPr>
              <a:t>several approaches aiming at optimising</a:t>
            </a:r>
            <a:r>
              <a:rPr lang="fr" sz="1800">
                <a:solidFill>
                  <a:srgbClr val="1A1A1A"/>
                </a:solidFill>
                <a:latin typeface="Lato"/>
                <a:ea typeface="Lato"/>
                <a:cs typeface="Lato"/>
                <a:sym typeface="Lato"/>
              </a:rPr>
              <a:t> such processes.</a:t>
            </a:r>
            <a:endParaRPr sz="1800">
              <a:solidFill>
                <a:srgbClr val="1A1A1A"/>
              </a:solidFill>
              <a:latin typeface="Lato"/>
              <a:ea typeface="Lato"/>
              <a:cs typeface="Lato"/>
              <a:sym typeface="Lato"/>
            </a:endParaRPr>
          </a:p>
        </p:txBody>
      </p:sp>
      <p:sp>
        <p:nvSpPr>
          <p:cNvPr id="3913" name="Google Shape;3913;p306"/>
          <p:cNvSpPr txBox="1"/>
          <p:nvPr/>
        </p:nvSpPr>
        <p:spPr>
          <a:xfrm>
            <a:off x="522450" y="2291500"/>
            <a:ext cx="3894600" cy="2445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800">
                <a:solidFill>
                  <a:schemeClr val="dk1"/>
                </a:solidFill>
                <a:latin typeface="Lato"/>
                <a:ea typeface="Lato"/>
                <a:cs typeface="Lato"/>
                <a:sym typeface="Lato"/>
              </a:rPr>
              <a:t>Perspectives on modelling:</a:t>
            </a:r>
            <a:endParaRPr b="1" sz="1800">
              <a:solidFill>
                <a:srgbClr val="FF0000"/>
              </a:solidFill>
              <a:latin typeface="Lato"/>
              <a:ea typeface="Lato"/>
              <a:cs typeface="Lato"/>
              <a:sym typeface="Lato"/>
            </a:endParaRPr>
          </a:p>
          <a:p>
            <a:pPr indent="-342900" lvl="0" marL="457200" rtl="0" algn="just">
              <a:lnSpc>
                <a:spcPct val="115000"/>
              </a:lnSpc>
              <a:spcBef>
                <a:spcPts val="1200"/>
              </a:spcBef>
              <a:spcAft>
                <a:spcPts val="0"/>
              </a:spcAft>
              <a:buClr>
                <a:srgbClr val="1A1A1A"/>
              </a:buClr>
              <a:buSzPts val="1800"/>
              <a:buFont typeface="Lato"/>
              <a:buChar char="➢"/>
            </a:pPr>
            <a:r>
              <a:rPr b="1" lang="fr" sz="1800">
                <a:solidFill>
                  <a:srgbClr val="FF0000"/>
                </a:solidFill>
                <a:latin typeface="Lato"/>
                <a:ea typeface="Lato"/>
                <a:cs typeface="Lato"/>
                <a:sym typeface="Lato"/>
              </a:rPr>
              <a:t>Cross-checking</a:t>
            </a:r>
            <a:r>
              <a:rPr lang="fr" sz="1800">
                <a:solidFill>
                  <a:srgbClr val="1A1A1A"/>
                </a:solidFill>
                <a:latin typeface="Lato"/>
                <a:ea typeface="Lato"/>
                <a:cs typeface="Lato"/>
                <a:sym typeface="Lato"/>
              </a:rPr>
              <a:t> the generated expressions </a:t>
            </a:r>
            <a:r>
              <a:rPr b="1" lang="fr" sz="1800">
                <a:solidFill>
                  <a:srgbClr val="FF0000"/>
                </a:solidFill>
                <a:latin typeface="Lato"/>
                <a:ea typeface="Lato"/>
                <a:cs typeface="Lato"/>
                <a:sym typeface="Lato"/>
              </a:rPr>
              <a:t>with </a:t>
            </a:r>
            <a:r>
              <a:rPr lang="fr" sz="1800">
                <a:solidFill>
                  <a:srgbClr val="1A1A1A"/>
                </a:solidFill>
                <a:latin typeface="Lato"/>
                <a:ea typeface="Lato"/>
                <a:cs typeface="Lato"/>
                <a:sym typeface="Lato"/>
              </a:rPr>
              <a:t>other </a:t>
            </a:r>
            <a:r>
              <a:rPr b="1" lang="fr" sz="1800">
                <a:solidFill>
                  <a:srgbClr val="FF0000"/>
                </a:solidFill>
                <a:latin typeface="Lato"/>
                <a:ea typeface="Lato"/>
                <a:cs typeface="Lato"/>
                <a:sym typeface="Lato"/>
              </a:rPr>
              <a:t>LLMs</a:t>
            </a:r>
            <a:r>
              <a:rPr lang="fr" sz="1800">
                <a:latin typeface="Lato"/>
                <a:ea typeface="Lato"/>
                <a:cs typeface="Lato"/>
                <a:sym typeface="Lato"/>
              </a:rPr>
              <a:t>;</a:t>
            </a:r>
            <a:endParaRPr sz="1800">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Enlarging </a:t>
            </a:r>
            <a:r>
              <a:rPr lang="fr" sz="1800">
                <a:solidFill>
                  <a:srgbClr val="1A1A1A"/>
                </a:solidFill>
                <a:latin typeface="Lato"/>
                <a:ea typeface="Lato"/>
                <a:cs typeface="Lato"/>
                <a:sym typeface="Lato"/>
              </a:rPr>
              <a:t>the supported BPMN </a:t>
            </a:r>
            <a:r>
              <a:rPr b="1" lang="fr" sz="1800">
                <a:solidFill>
                  <a:srgbClr val="FF0000"/>
                </a:solidFill>
                <a:latin typeface="Lato"/>
                <a:ea typeface="Lato"/>
                <a:cs typeface="Lato"/>
                <a:sym typeface="Lato"/>
              </a:rPr>
              <a:t>syntax</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Enlarging </a:t>
            </a:r>
            <a:r>
              <a:rPr lang="fr" sz="1800">
                <a:solidFill>
                  <a:srgbClr val="1A1A1A"/>
                </a:solidFill>
                <a:latin typeface="Lato"/>
                <a:ea typeface="Lato"/>
                <a:cs typeface="Lato"/>
                <a:sym typeface="Lato"/>
              </a:rPr>
              <a:t>and </a:t>
            </a:r>
            <a:r>
              <a:rPr b="1" lang="fr" sz="1800">
                <a:solidFill>
                  <a:srgbClr val="FF0000"/>
                </a:solidFill>
                <a:latin typeface="Lato"/>
                <a:ea typeface="Lato"/>
                <a:cs typeface="Lato"/>
                <a:sym typeface="Lato"/>
              </a:rPr>
              <a:t>improving </a:t>
            </a:r>
            <a:r>
              <a:rPr lang="fr" sz="1800">
                <a:solidFill>
                  <a:srgbClr val="1A1A1A"/>
                </a:solidFill>
                <a:latin typeface="Lato"/>
                <a:ea typeface="Lato"/>
                <a:cs typeface="Lato"/>
                <a:sym typeface="Lato"/>
              </a:rPr>
              <a:t>the </a:t>
            </a:r>
            <a:r>
              <a:rPr b="1" lang="fr" sz="1800">
                <a:solidFill>
                  <a:srgbClr val="FF0000"/>
                </a:solidFill>
                <a:latin typeface="Lato"/>
                <a:ea typeface="Lato"/>
                <a:cs typeface="Lato"/>
                <a:sym typeface="Lato"/>
              </a:rPr>
              <a:t>datasets </a:t>
            </a:r>
            <a:r>
              <a:rPr lang="fr" sz="1800">
                <a:solidFill>
                  <a:srgbClr val="1A1A1A"/>
                </a:solidFill>
                <a:latin typeface="Lato"/>
                <a:ea typeface="Lato"/>
                <a:cs typeface="Lato"/>
                <a:sym typeface="Lato"/>
              </a:rPr>
              <a:t>used for fine-tuning.</a:t>
            </a:r>
            <a:endParaRPr sz="1800">
              <a:solidFill>
                <a:srgbClr val="1A1A1A"/>
              </a:solidFill>
              <a:latin typeface="Lato"/>
              <a:ea typeface="Lato"/>
              <a:cs typeface="Lato"/>
              <a:sym typeface="Lato"/>
            </a:endParaRPr>
          </a:p>
        </p:txBody>
      </p:sp>
      <p:sp>
        <p:nvSpPr>
          <p:cNvPr id="3914" name="Google Shape;3914;p306"/>
          <p:cNvSpPr txBox="1"/>
          <p:nvPr/>
        </p:nvSpPr>
        <p:spPr>
          <a:xfrm>
            <a:off x="4726950" y="2291500"/>
            <a:ext cx="3894600" cy="2445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800">
                <a:solidFill>
                  <a:schemeClr val="dk1"/>
                </a:solidFill>
                <a:latin typeface="Lato"/>
                <a:ea typeface="Lato"/>
                <a:cs typeface="Lato"/>
                <a:sym typeface="Lato"/>
              </a:rPr>
              <a:t>Perspectives on refactoring:</a:t>
            </a:r>
            <a:endParaRPr sz="1800">
              <a:solidFill>
                <a:srgbClr val="1A1A1A"/>
              </a:solidFill>
              <a:latin typeface="Lato"/>
              <a:ea typeface="Lato"/>
              <a:cs typeface="Lato"/>
              <a:sym typeface="Lato"/>
            </a:endParaRPr>
          </a:p>
          <a:p>
            <a:pPr indent="-342900" lvl="0" marL="457200" rtl="0" algn="just">
              <a:lnSpc>
                <a:spcPct val="115000"/>
              </a:lnSpc>
              <a:spcBef>
                <a:spcPts val="1200"/>
              </a:spcBef>
              <a:spcAft>
                <a:spcPts val="0"/>
              </a:spcAft>
              <a:buClr>
                <a:srgbClr val="1A1A1A"/>
              </a:buClr>
              <a:buSzPts val="1800"/>
              <a:buFont typeface="Lato"/>
              <a:buChar char="➢"/>
            </a:pPr>
            <a:r>
              <a:rPr lang="fr" sz="1800">
                <a:solidFill>
                  <a:srgbClr val="1A1A1A"/>
                </a:solidFill>
                <a:latin typeface="Lato"/>
                <a:ea typeface="Lato"/>
                <a:cs typeface="Lato"/>
                <a:sym typeface="Lato"/>
              </a:rPr>
              <a:t>Getting </a:t>
            </a:r>
            <a:r>
              <a:rPr b="1" lang="fr" sz="1800">
                <a:solidFill>
                  <a:srgbClr val="FF0000"/>
                </a:solidFill>
                <a:latin typeface="Lato"/>
                <a:ea typeface="Lato"/>
                <a:cs typeface="Lato"/>
                <a:sym typeface="Lato"/>
              </a:rPr>
              <a:t>rid of sequence graphs</a:t>
            </a:r>
            <a:r>
              <a:rPr lang="fr" sz="1800">
                <a:solidFill>
                  <a:srgbClr val="1A1A1A"/>
                </a:solidFill>
                <a:latin typeface="Lato"/>
                <a:ea typeface="Lato"/>
                <a:cs typeface="Lato"/>
                <a:sym typeface="Lato"/>
              </a:rPr>
              <a:t> structures;</a:t>
            </a:r>
            <a:endParaRPr sz="1800">
              <a:solidFill>
                <a:srgbClr val="1A1A1A"/>
              </a:solidFill>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b="1" lang="fr" sz="1800">
                <a:solidFill>
                  <a:srgbClr val="FF0000"/>
                </a:solidFill>
                <a:latin typeface="Lato"/>
                <a:ea typeface="Lato"/>
                <a:cs typeface="Lato"/>
                <a:sym typeface="Lato"/>
              </a:rPr>
              <a:t>Removing </a:t>
            </a:r>
            <a:r>
              <a:rPr lang="fr" sz="1800">
                <a:solidFill>
                  <a:srgbClr val="1A1A1A"/>
                </a:solidFill>
                <a:latin typeface="Lato"/>
                <a:ea typeface="Lato"/>
                <a:cs typeface="Lato"/>
                <a:sym typeface="Lato"/>
              </a:rPr>
              <a:t>or </a:t>
            </a:r>
            <a:r>
              <a:rPr b="1" lang="fr" sz="1800">
                <a:solidFill>
                  <a:srgbClr val="FF0000"/>
                </a:solidFill>
                <a:latin typeface="Lato"/>
                <a:ea typeface="Lato"/>
                <a:cs typeface="Lato"/>
                <a:sym typeface="Lato"/>
              </a:rPr>
              <a:t>limiting </a:t>
            </a:r>
            <a:r>
              <a:rPr lang="fr" sz="1800">
                <a:solidFill>
                  <a:srgbClr val="1A1A1A"/>
                </a:solidFill>
                <a:latin typeface="Lato"/>
                <a:ea typeface="Lato"/>
                <a:cs typeface="Lato"/>
                <a:sym typeface="Lato"/>
              </a:rPr>
              <a:t>the use of </a:t>
            </a:r>
            <a:r>
              <a:rPr b="1" lang="fr" sz="1800">
                <a:solidFill>
                  <a:srgbClr val="FF0000"/>
                </a:solidFill>
                <a:latin typeface="Lato"/>
                <a:ea typeface="Lato"/>
                <a:cs typeface="Lato"/>
                <a:sym typeface="Lato"/>
              </a:rPr>
              <a:t>simulation</a:t>
            </a:r>
            <a:r>
              <a:rPr lang="fr" sz="1800">
                <a:solidFill>
                  <a:srgbClr val="1A1A1A"/>
                </a:solidFill>
                <a:latin typeface="Lato"/>
                <a:ea typeface="Lato"/>
                <a:cs typeface="Lato"/>
                <a:sym typeface="Lato"/>
              </a:rPr>
              <a:t>;</a:t>
            </a:r>
            <a:endParaRPr sz="1800">
              <a:solidFill>
                <a:srgbClr val="1A1A1A"/>
              </a:solidFill>
              <a:latin typeface="Lato"/>
              <a:ea typeface="Lato"/>
              <a:cs typeface="Lato"/>
              <a:sym typeface="Lato"/>
            </a:endParaRPr>
          </a:p>
          <a:p>
            <a:pPr indent="-342900" lvl="0" marL="457200" rtl="0" algn="just">
              <a:lnSpc>
                <a:spcPct val="115000"/>
              </a:lnSpc>
              <a:spcBef>
                <a:spcPts val="0"/>
              </a:spcBef>
              <a:spcAft>
                <a:spcPts val="0"/>
              </a:spcAft>
              <a:buClr>
                <a:srgbClr val="1A1A1A"/>
              </a:buClr>
              <a:buSzPts val="1800"/>
              <a:buFont typeface="Lato"/>
              <a:buChar char="➢"/>
            </a:pPr>
            <a:r>
              <a:rPr lang="fr" sz="1800">
                <a:solidFill>
                  <a:srgbClr val="1A1A1A"/>
                </a:solidFill>
                <a:latin typeface="Lato"/>
                <a:ea typeface="Lato"/>
                <a:cs typeface="Lato"/>
                <a:sym typeface="Lato"/>
              </a:rPr>
              <a:t>Finding </a:t>
            </a:r>
            <a:r>
              <a:rPr b="1" lang="fr" sz="1800">
                <a:solidFill>
                  <a:srgbClr val="FF0000"/>
                </a:solidFill>
                <a:latin typeface="Lato"/>
                <a:ea typeface="Lato"/>
                <a:cs typeface="Lato"/>
                <a:sym typeface="Lato"/>
              </a:rPr>
              <a:t>better optimisation algorithms</a:t>
            </a:r>
            <a:r>
              <a:rPr lang="fr" sz="1800">
                <a:latin typeface="Lato"/>
                <a:ea typeface="Lato"/>
                <a:cs typeface="Lato"/>
                <a:sym typeface="Lato"/>
              </a:rPr>
              <a:t>.</a:t>
            </a:r>
            <a:endParaRPr sz="1800">
              <a:latin typeface="Lato"/>
              <a:ea typeface="Lato"/>
              <a:cs typeface="Lato"/>
              <a:sym typeface="Lato"/>
            </a:endParaRPr>
          </a:p>
        </p:txBody>
      </p:sp>
      <p:sp>
        <p:nvSpPr>
          <p:cNvPr id="3915" name="Google Shape;3915;p30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80</a:t>
            </a:r>
            <a:endParaRPr>
              <a:solidFill>
                <a:srgbClr val="666666"/>
              </a:solidFill>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9" name="Shape 3919"/>
        <p:cNvGrpSpPr/>
        <p:nvPr/>
      </p:nvGrpSpPr>
      <p:grpSpPr>
        <a:xfrm>
          <a:off x="0" y="0"/>
          <a:ext cx="0" cy="0"/>
          <a:chOff x="0" y="0"/>
          <a:chExt cx="0" cy="0"/>
        </a:xfrm>
      </p:grpSpPr>
      <p:sp>
        <p:nvSpPr>
          <p:cNvPr id="3920" name="Google Shape;3920;p307"/>
          <p:cNvSpPr txBox="1"/>
          <p:nvPr>
            <p:ph type="title"/>
          </p:nvPr>
        </p:nvSpPr>
        <p:spPr>
          <a:xfrm>
            <a:off x="3205200" y="0"/>
            <a:ext cx="1366800" cy="349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49009"/>
              <a:buNone/>
            </a:pPr>
            <a:r>
              <a:rPr lang="fr" sz="2020"/>
              <a:t>References</a:t>
            </a:r>
            <a:endParaRPr sz="2020"/>
          </a:p>
        </p:txBody>
      </p:sp>
      <p:sp>
        <p:nvSpPr>
          <p:cNvPr id="3921" name="Google Shape;3921;p307"/>
          <p:cNvSpPr txBox="1"/>
          <p:nvPr/>
        </p:nvSpPr>
        <p:spPr>
          <a:xfrm>
            <a:off x="352025" y="349800"/>
            <a:ext cx="8449200" cy="4360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[BKO2010]: </a:t>
            </a:r>
            <a:r>
              <a:rPr i="1" lang="fr" sz="1700">
                <a:solidFill>
                  <a:schemeClr val="dk1"/>
                </a:solidFill>
              </a:rPr>
              <a:t>An Empirical Comparison of the Usability of BPMN and UML Activity Diagrams for Business Users</a:t>
            </a:r>
            <a:r>
              <a:rPr lang="fr" sz="1700">
                <a:solidFill>
                  <a:schemeClr val="dk1"/>
                </a:solidFill>
              </a:rPr>
              <a:t>, </a:t>
            </a:r>
            <a:r>
              <a:rPr lang="fr" sz="1700">
                <a:solidFill>
                  <a:schemeClr val="dk1"/>
                </a:solidFill>
              </a:rPr>
              <a:t>Dominik Q. Birkmeier, Sebastian Klöckner, and Sven Overhage, 2010.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[BRJ2000]: </a:t>
            </a:r>
            <a:r>
              <a:rPr i="1" lang="fr" sz="1700">
                <a:solidFill>
                  <a:schemeClr val="dk1"/>
                </a:solidFill>
              </a:rPr>
              <a:t>The UML User Guide</a:t>
            </a:r>
            <a:r>
              <a:rPr lang="fr" sz="1700">
                <a:solidFill>
                  <a:schemeClr val="dk1"/>
                </a:solidFill>
              </a:rPr>
              <a:t>, </a:t>
            </a:r>
            <a:r>
              <a:rPr lang="fr" sz="1700">
                <a:solidFill>
                  <a:schemeClr val="dk1"/>
                </a:solidFill>
              </a:rPr>
              <a:t>Grady Booch, James Rumbaugh, and Ivar Jacobson, 2000.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[Davenport1993]: </a:t>
            </a:r>
            <a:r>
              <a:rPr i="1" lang="fr" sz="1700">
                <a:solidFill>
                  <a:schemeClr val="dk1"/>
                </a:solidFill>
              </a:rPr>
              <a:t>Process innovation: reengineering work through information technology</a:t>
            </a:r>
            <a:r>
              <a:rPr lang="fr" sz="1700">
                <a:solidFill>
                  <a:schemeClr val="dk1"/>
                </a:solidFill>
              </a:rPr>
              <a:t>, </a:t>
            </a:r>
            <a:r>
              <a:rPr lang="fr" sz="1700">
                <a:solidFill>
                  <a:schemeClr val="dk1"/>
                </a:solidFill>
              </a:rPr>
              <a:t>Thomas Hayes Davenport,</a:t>
            </a:r>
            <a:r>
              <a:rPr lang="fr" sz="1700">
                <a:solidFill>
                  <a:schemeClr val="dk1"/>
                </a:solidFill>
              </a:rPr>
              <a:t>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[DN2011]: </a:t>
            </a:r>
            <a:r>
              <a:rPr i="1" lang="fr" sz="1700">
                <a:solidFill>
                  <a:schemeClr val="dk1"/>
                </a:solidFill>
              </a:rPr>
              <a:t>jMetal: A Java Framework for Multi-objective Optimization</a:t>
            </a:r>
            <a:r>
              <a:rPr lang="fr" sz="1700">
                <a:solidFill>
                  <a:schemeClr val="dk1"/>
                </a:solidFill>
              </a:rPr>
              <a:t>, Juan José Durillon, Antonio Jesus Nebro, 2011.</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[Geambasu2012]: </a:t>
            </a:r>
            <a:r>
              <a:rPr i="1" lang="fr" sz="1700">
                <a:solidFill>
                  <a:schemeClr val="dk1"/>
                </a:solidFill>
              </a:rPr>
              <a:t>BPMN vs. UML Activity Diagram for Business Process Modeling</a:t>
            </a:r>
            <a:r>
              <a:rPr lang="fr" sz="1700">
                <a:solidFill>
                  <a:schemeClr val="dk1"/>
                </a:solidFill>
              </a:rPr>
              <a:t>, </a:t>
            </a:r>
            <a:r>
              <a:rPr lang="fr" sz="1700">
                <a:solidFill>
                  <a:schemeClr val="dk1"/>
                </a:solidFill>
              </a:rPr>
              <a:t>Cristina Venera Geambasu, 2012.</a:t>
            </a:r>
            <a:endParaRPr sz="1700"/>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5" name="Shape 3925"/>
        <p:cNvGrpSpPr/>
        <p:nvPr/>
      </p:nvGrpSpPr>
      <p:grpSpPr>
        <a:xfrm>
          <a:off x="0" y="0"/>
          <a:ext cx="0" cy="0"/>
          <a:chOff x="0" y="0"/>
          <a:chExt cx="0" cy="0"/>
        </a:xfrm>
      </p:grpSpPr>
      <p:sp>
        <p:nvSpPr>
          <p:cNvPr id="3926" name="Google Shape;3926;p308"/>
          <p:cNvSpPr txBox="1"/>
          <p:nvPr/>
        </p:nvSpPr>
        <p:spPr>
          <a:xfrm>
            <a:off x="352025" y="349800"/>
            <a:ext cx="8449200" cy="4360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[HC1993]: </a:t>
            </a:r>
            <a:r>
              <a:rPr i="1" lang="fr" sz="1700">
                <a:solidFill>
                  <a:schemeClr val="dk1"/>
                </a:solidFill>
              </a:rPr>
              <a:t>Reengineering the Corporation: A Manifesto for Business Revolution</a:t>
            </a:r>
            <a:r>
              <a:rPr lang="fr" sz="1700">
                <a:solidFill>
                  <a:schemeClr val="dk1"/>
                </a:solidFill>
              </a:rPr>
              <a:t>, Michael Hammer and James Champy,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[Jackson2020]: </a:t>
            </a:r>
            <a:r>
              <a:rPr i="1" lang="fr" sz="1700">
                <a:solidFill>
                  <a:schemeClr val="dk1"/>
                </a:solidFill>
              </a:rPr>
              <a:t>Understanding understanding and ambiguity in natural language</a:t>
            </a:r>
            <a:r>
              <a:rPr lang="fr" sz="1700">
                <a:solidFill>
                  <a:schemeClr val="dk1"/>
                </a:solidFill>
              </a:rPr>
              <a:t>, Philip Jackson, 2020.</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[JMP1993]: </a:t>
            </a:r>
            <a:r>
              <a:rPr i="1" lang="fr" sz="1700">
                <a:solidFill>
                  <a:schemeClr val="dk1"/>
                </a:solidFill>
              </a:rPr>
              <a:t>Business Process Reengineering: BreakPoint Strategies for Market Dominance</a:t>
            </a:r>
            <a:r>
              <a:rPr lang="fr" sz="1700">
                <a:solidFill>
                  <a:schemeClr val="dk1"/>
                </a:solidFill>
              </a:rPr>
              <a:t>, Henry J. Johansson, Patrick McHugh, and A. John Pendlebury, 1993.</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[Lin1996]: </a:t>
            </a:r>
            <a:r>
              <a:rPr i="1" lang="fr" sz="1700">
                <a:solidFill>
                  <a:schemeClr val="dk1"/>
                </a:solidFill>
              </a:rPr>
              <a:t>On the Structural Complexity of Natural Language Sentences</a:t>
            </a:r>
            <a:r>
              <a:rPr lang="fr" sz="1700">
                <a:solidFill>
                  <a:schemeClr val="dk1"/>
                </a:solidFill>
              </a:rPr>
              <a:t>, Dekang Lin, 1996.</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[NK2006]: </a:t>
            </a:r>
            <a:r>
              <a:rPr i="1" lang="fr" sz="1700">
                <a:solidFill>
                  <a:schemeClr val="dk1"/>
                </a:solidFill>
              </a:rPr>
              <a:t>Assessing Business Process Modeling Languages Using a Generic Quality Framework</a:t>
            </a:r>
            <a:r>
              <a:rPr lang="fr" sz="1700">
                <a:solidFill>
                  <a:schemeClr val="dk1"/>
                </a:solidFill>
              </a:rPr>
              <a:t>, Anna Gunhild Nysetvold and John Krogstie, 2006.</a:t>
            </a:r>
            <a:endParaRPr sz="1700">
              <a:solidFill>
                <a:schemeClr val="dk1"/>
              </a:solidFill>
            </a:endParaRPr>
          </a:p>
        </p:txBody>
      </p:sp>
      <p:sp>
        <p:nvSpPr>
          <p:cNvPr id="3927" name="Google Shape;3927;p308"/>
          <p:cNvSpPr txBox="1"/>
          <p:nvPr>
            <p:ph type="title"/>
          </p:nvPr>
        </p:nvSpPr>
        <p:spPr>
          <a:xfrm>
            <a:off x="3205200" y="0"/>
            <a:ext cx="1366800" cy="349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49009"/>
              <a:buNone/>
            </a:pPr>
            <a:r>
              <a:rPr lang="fr" sz="2020"/>
              <a:t>References</a:t>
            </a:r>
            <a:endParaRPr sz="2020"/>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1" name="Shape 3931"/>
        <p:cNvGrpSpPr/>
        <p:nvPr/>
      </p:nvGrpSpPr>
      <p:grpSpPr>
        <a:xfrm>
          <a:off x="0" y="0"/>
          <a:ext cx="0" cy="0"/>
          <a:chOff x="0" y="0"/>
          <a:chExt cx="0" cy="0"/>
        </a:xfrm>
      </p:grpSpPr>
      <p:sp>
        <p:nvSpPr>
          <p:cNvPr id="3932" name="Google Shape;3932;p309"/>
          <p:cNvSpPr txBox="1"/>
          <p:nvPr/>
        </p:nvSpPr>
        <p:spPr>
          <a:xfrm>
            <a:off x="352025" y="349800"/>
            <a:ext cx="8449200" cy="4380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fr" sz="1700">
                <a:solidFill>
                  <a:schemeClr val="dk1"/>
                </a:solidFill>
              </a:rPr>
              <a:t>[OMG2011]: </a:t>
            </a:r>
            <a:r>
              <a:rPr i="1" lang="fr" sz="1700">
                <a:solidFill>
                  <a:schemeClr val="dk1"/>
                </a:solidFill>
              </a:rPr>
              <a:t>Business Process Model and Notation (BPMN)</a:t>
            </a:r>
            <a:r>
              <a:rPr lang="fr" sz="1700">
                <a:solidFill>
                  <a:schemeClr val="dk1"/>
                </a:solidFill>
              </a:rPr>
              <a:t>, OMG, 2011.</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[RB1990]: </a:t>
            </a:r>
            <a:r>
              <a:rPr i="1" lang="fr" sz="1700">
                <a:solidFill>
                  <a:schemeClr val="dk1"/>
                </a:solidFill>
              </a:rPr>
              <a:t>Improving Performance: How to Manage the White Space on the Organization Chart</a:t>
            </a:r>
            <a:r>
              <a:rPr lang="fr" sz="1700">
                <a:solidFill>
                  <a:schemeClr val="dk1"/>
                </a:solidFill>
              </a:rPr>
              <a:t>, Geary A. Rummler and Alan P. Brache, 1990.</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[Smith1776]: </a:t>
            </a:r>
            <a:r>
              <a:rPr i="1" lang="fr" sz="1700">
                <a:solidFill>
                  <a:schemeClr val="dk1"/>
                </a:solidFill>
              </a:rPr>
              <a:t>An Inquiry into the Nature and Causes of the Wealth of Nations</a:t>
            </a:r>
            <a:r>
              <a:rPr lang="fr" sz="1700">
                <a:solidFill>
                  <a:schemeClr val="dk1"/>
                </a:solidFill>
              </a:rPr>
              <a:t>, Adam Smith, 1776.</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[Taylor1911]: </a:t>
            </a:r>
            <a:r>
              <a:rPr i="1" lang="fr" sz="1700">
                <a:solidFill>
                  <a:schemeClr val="dk1"/>
                </a:solidFill>
              </a:rPr>
              <a:t>The Principles of Scientific Management</a:t>
            </a:r>
            <a:r>
              <a:rPr lang="fr" sz="1700">
                <a:solidFill>
                  <a:schemeClr val="dk1"/>
                </a:solidFill>
              </a:rPr>
              <a:t>, Frederick Winslow Taylor, 1911.</a:t>
            </a:r>
            <a:br>
              <a:rPr lang="fr" sz="1700">
                <a:solidFill>
                  <a:schemeClr val="dk1"/>
                </a:solidFill>
              </a:rPr>
            </a:b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[Weske2007]: </a:t>
            </a:r>
            <a:r>
              <a:rPr i="1" lang="fr" sz="1700">
                <a:solidFill>
                  <a:schemeClr val="dk1"/>
                </a:solidFill>
              </a:rPr>
              <a:t>Business Process Management: Concepts, Languages, Architectures</a:t>
            </a:r>
            <a:r>
              <a:rPr lang="fr" sz="1700">
                <a:solidFill>
                  <a:schemeClr val="dk1"/>
                </a:solidFill>
              </a:rPr>
              <a:t>, Mathias Weske, 2007.</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fr" sz="1700">
                <a:solidFill>
                  <a:schemeClr val="dk1"/>
                </a:solidFill>
              </a:rPr>
              <a:t>[White2004]: </a:t>
            </a:r>
            <a:r>
              <a:rPr i="1" lang="fr" sz="1700">
                <a:solidFill>
                  <a:schemeClr val="dk1"/>
                </a:solidFill>
              </a:rPr>
              <a:t>Process Modeling Notations and Workflow Patterns</a:t>
            </a:r>
            <a:r>
              <a:rPr lang="fr" sz="1700">
                <a:solidFill>
                  <a:schemeClr val="dk1"/>
                </a:solidFill>
              </a:rPr>
              <a:t>, Stephen White, 2004.</a:t>
            </a:r>
            <a:endParaRPr sz="1700">
              <a:solidFill>
                <a:schemeClr val="dk1"/>
              </a:solidFill>
            </a:endParaRPr>
          </a:p>
        </p:txBody>
      </p:sp>
      <p:sp>
        <p:nvSpPr>
          <p:cNvPr id="3933" name="Google Shape;3933;p309"/>
          <p:cNvSpPr txBox="1"/>
          <p:nvPr>
            <p:ph type="title"/>
          </p:nvPr>
        </p:nvSpPr>
        <p:spPr>
          <a:xfrm>
            <a:off x="3205200" y="0"/>
            <a:ext cx="1366800" cy="349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49009"/>
              <a:buNone/>
            </a:pPr>
            <a:r>
              <a:rPr lang="fr" sz="2020"/>
              <a:t>References</a:t>
            </a:r>
            <a:endParaRPr sz="202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nvSpPr>
        <p:spPr>
          <a:xfrm>
            <a:off x="1049425" y="848625"/>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BPMN stands for </a:t>
            </a:r>
            <a:r>
              <a:rPr b="1" lang="fr" sz="1800">
                <a:solidFill>
                  <a:srgbClr val="FF0000"/>
                </a:solidFill>
              </a:rPr>
              <a:t>Business Process Model and Notation</a:t>
            </a:r>
            <a:r>
              <a:rPr lang="fr" sz="1800">
                <a:solidFill>
                  <a:schemeClr val="dk1"/>
                </a:solidFill>
              </a:rPr>
              <a:t>.</a:t>
            </a:r>
            <a:endParaRPr sz="1800">
              <a:solidFill>
                <a:schemeClr val="dk1"/>
              </a:solidFill>
            </a:endParaRPr>
          </a:p>
          <a:p>
            <a:pPr indent="0" lvl="0" marL="0" rtl="0" algn="l">
              <a:spcBef>
                <a:spcPts val="0"/>
              </a:spcBef>
              <a:spcAft>
                <a:spcPts val="0"/>
              </a:spcAft>
              <a:buNone/>
            </a:pPr>
            <a:r>
              <a:rPr lang="fr" sz="1800">
                <a:solidFill>
                  <a:schemeClr val="dk1"/>
                </a:solidFill>
              </a:rPr>
              <a:t>But what is a business process?</a:t>
            </a:r>
            <a:endParaRPr sz="1800">
              <a:solidFill>
                <a:schemeClr val="dk1"/>
              </a:solidFill>
            </a:endParaRPr>
          </a:p>
        </p:txBody>
      </p:sp>
      <p:sp>
        <p:nvSpPr>
          <p:cNvPr id="68" name="Google Shape;68;p15"/>
          <p:cNvSpPr txBox="1"/>
          <p:nvPr/>
        </p:nvSpPr>
        <p:spPr>
          <a:xfrm>
            <a:off x="906900" y="2293200"/>
            <a:ext cx="7223100" cy="1742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800">
                <a:solidFill>
                  <a:schemeClr val="dk1"/>
                </a:solidFill>
              </a:rPr>
              <a:t>“</a:t>
            </a:r>
            <a:r>
              <a:rPr i="1" lang="fr" sz="1800"/>
              <a:t>A business process [...] is a collection of related, structured activities or</a:t>
            </a:r>
            <a:r>
              <a:rPr i="1" lang="fr" sz="1800">
                <a:solidFill>
                  <a:schemeClr val="hlink"/>
                </a:solidFill>
                <a:uFill>
                  <a:noFill/>
                </a:uFill>
                <a:hlinkClick r:id="rId4"/>
              </a:rPr>
              <a:t> </a:t>
            </a:r>
            <a:r>
              <a:rPr i="1" lang="fr" sz="1800"/>
              <a:t>tasks performed by people or equipment in which a specific sequence produces a service or product (that serves a particular business goal) for a particular customer or customers</a:t>
            </a:r>
            <a:r>
              <a:rPr lang="fr" sz="1800"/>
              <a:t>”</a:t>
            </a:r>
            <a:endParaRPr sz="1800"/>
          </a:p>
        </p:txBody>
      </p:sp>
      <p:pic>
        <p:nvPicPr>
          <p:cNvPr id="69" name="Google Shape;69;p15"/>
          <p:cNvPicPr preferRelativeResize="0"/>
          <p:nvPr/>
        </p:nvPicPr>
        <p:blipFill rotWithShape="1">
          <a:blip r:embed="rId5">
            <a:alphaModFix/>
          </a:blip>
          <a:srcRect b="0" l="18456" r="20672" t="0"/>
          <a:stretch/>
        </p:blipFill>
        <p:spPr>
          <a:xfrm>
            <a:off x="6642575" y="3432775"/>
            <a:ext cx="966077" cy="892774"/>
          </a:xfrm>
          <a:prstGeom prst="rect">
            <a:avLst/>
          </a:prstGeom>
          <a:noFill/>
          <a:ln>
            <a:noFill/>
          </a:ln>
        </p:spPr>
      </p:pic>
      <p:sp>
        <p:nvSpPr>
          <p:cNvPr id="70" name="Google Shape;70;p15"/>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BPMN</a:t>
            </a:r>
            <a:endParaRPr sz="2020"/>
          </a:p>
        </p:txBody>
      </p:sp>
      <p:sp>
        <p:nvSpPr>
          <p:cNvPr id="71" name="Google Shape;71;p1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a:t>
            </a:r>
            <a:endParaRPr>
              <a:solidFill>
                <a:srgbClr val="6666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42"/>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other notations emerged, such as the </a:t>
            </a:r>
            <a:r>
              <a:rPr b="1" lang="fr" sz="1800">
                <a:solidFill>
                  <a:srgbClr val="FF0000"/>
                </a:solidFill>
              </a:rPr>
              <a:t>Unified Modelling Language (UML)</a:t>
            </a:r>
            <a:r>
              <a:rPr lang="fr" sz="1800"/>
              <a:t> [BRJ2000] and the </a:t>
            </a:r>
            <a:r>
              <a:rPr b="1" lang="fr" sz="1800">
                <a:solidFill>
                  <a:srgbClr val="FF0000"/>
                </a:solidFill>
              </a:rPr>
              <a:t>Business Process Management Notation (BPMN)</a:t>
            </a:r>
            <a:r>
              <a:rPr lang="fr" sz="1800"/>
              <a:t> [OMG2011].</a:t>
            </a:r>
            <a:endParaRPr sz="1800"/>
          </a:p>
        </p:txBody>
      </p:sp>
      <p:pic>
        <p:nvPicPr>
          <p:cNvPr id="479" name="Google Shape;479;p42"/>
          <p:cNvPicPr preferRelativeResize="0"/>
          <p:nvPr/>
        </p:nvPicPr>
        <p:blipFill>
          <a:blip r:embed="rId4">
            <a:alphaModFix/>
          </a:blip>
          <a:stretch>
            <a:fillRect/>
          </a:stretch>
        </p:blipFill>
        <p:spPr>
          <a:xfrm>
            <a:off x="780375" y="1405262"/>
            <a:ext cx="1180125" cy="859275"/>
          </a:xfrm>
          <a:prstGeom prst="rect">
            <a:avLst/>
          </a:prstGeom>
          <a:noFill/>
          <a:ln>
            <a:noFill/>
          </a:ln>
        </p:spPr>
      </p:pic>
      <p:pic>
        <p:nvPicPr>
          <p:cNvPr id="480" name="Google Shape;480;p42"/>
          <p:cNvPicPr preferRelativeResize="0"/>
          <p:nvPr/>
        </p:nvPicPr>
        <p:blipFill>
          <a:blip r:embed="rId5">
            <a:alphaModFix/>
          </a:blip>
          <a:stretch>
            <a:fillRect/>
          </a:stretch>
        </p:blipFill>
        <p:spPr>
          <a:xfrm>
            <a:off x="579650" y="2388950"/>
            <a:ext cx="3622200" cy="1372474"/>
          </a:xfrm>
          <a:prstGeom prst="rect">
            <a:avLst/>
          </a:prstGeom>
          <a:noFill/>
          <a:ln>
            <a:noFill/>
          </a:ln>
        </p:spPr>
      </p:pic>
      <p:sp>
        <p:nvSpPr>
          <p:cNvPr id="481" name="Google Shape;481;p42"/>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482" name="Google Shape;482;p42"/>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6" name="Shape 486"/>
        <p:cNvGrpSpPr/>
        <p:nvPr/>
      </p:nvGrpSpPr>
      <p:grpSpPr>
        <a:xfrm>
          <a:off x="0" y="0"/>
          <a:ext cx="0" cy="0"/>
          <a:chOff x="0" y="0"/>
          <a:chExt cx="0" cy="0"/>
        </a:xfrm>
      </p:grpSpPr>
      <p:sp>
        <p:nvSpPr>
          <p:cNvPr id="487" name="Google Shape;487;p43"/>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other notations emerged, such as the </a:t>
            </a:r>
            <a:r>
              <a:rPr b="1" lang="fr" sz="1800">
                <a:solidFill>
                  <a:srgbClr val="FF0000"/>
                </a:solidFill>
              </a:rPr>
              <a:t>Unified Modelling Language (UML)</a:t>
            </a:r>
            <a:r>
              <a:rPr lang="fr" sz="1800"/>
              <a:t> [BRJ2000] and the </a:t>
            </a:r>
            <a:r>
              <a:rPr b="1" lang="fr" sz="1800">
                <a:solidFill>
                  <a:srgbClr val="FF0000"/>
                </a:solidFill>
              </a:rPr>
              <a:t>Business Process Management Notation (BPMN)</a:t>
            </a:r>
            <a:r>
              <a:rPr lang="fr" sz="1800"/>
              <a:t> [OMG2011].</a:t>
            </a:r>
            <a:endParaRPr sz="1800"/>
          </a:p>
        </p:txBody>
      </p:sp>
      <p:pic>
        <p:nvPicPr>
          <p:cNvPr id="488" name="Google Shape;488;p43"/>
          <p:cNvPicPr preferRelativeResize="0"/>
          <p:nvPr/>
        </p:nvPicPr>
        <p:blipFill>
          <a:blip r:embed="rId4">
            <a:alphaModFix/>
          </a:blip>
          <a:stretch>
            <a:fillRect/>
          </a:stretch>
        </p:blipFill>
        <p:spPr>
          <a:xfrm>
            <a:off x="780375" y="1405262"/>
            <a:ext cx="1180125" cy="859275"/>
          </a:xfrm>
          <a:prstGeom prst="rect">
            <a:avLst/>
          </a:prstGeom>
          <a:noFill/>
          <a:ln>
            <a:noFill/>
          </a:ln>
        </p:spPr>
      </p:pic>
      <p:pic>
        <p:nvPicPr>
          <p:cNvPr id="489" name="Google Shape;489;p43"/>
          <p:cNvPicPr preferRelativeResize="0"/>
          <p:nvPr/>
        </p:nvPicPr>
        <p:blipFill>
          <a:blip r:embed="rId5">
            <a:alphaModFix/>
          </a:blip>
          <a:stretch>
            <a:fillRect/>
          </a:stretch>
        </p:blipFill>
        <p:spPr>
          <a:xfrm>
            <a:off x="579650" y="2388950"/>
            <a:ext cx="3622200" cy="1372474"/>
          </a:xfrm>
          <a:prstGeom prst="rect">
            <a:avLst/>
          </a:prstGeom>
          <a:noFill/>
          <a:ln>
            <a:noFill/>
          </a:ln>
        </p:spPr>
      </p:pic>
      <p:pic>
        <p:nvPicPr>
          <p:cNvPr id="490" name="Google Shape;490;p43" title="BPMN-logo.png"/>
          <p:cNvPicPr preferRelativeResize="0"/>
          <p:nvPr/>
        </p:nvPicPr>
        <p:blipFill>
          <a:blip r:embed="rId6">
            <a:alphaModFix/>
          </a:blip>
          <a:stretch>
            <a:fillRect/>
          </a:stretch>
        </p:blipFill>
        <p:spPr>
          <a:xfrm>
            <a:off x="7247900" y="1331151"/>
            <a:ext cx="1180126" cy="911912"/>
          </a:xfrm>
          <a:prstGeom prst="rect">
            <a:avLst/>
          </a:prstGeom>
          <a:noFill/>
          <a:ln>
            <a:noFill/>
          </a:ln>
        </p:spPr>
      </p:pic>
      <p:pic>
        <p:nvPicPr>
          <p:cNvPr id="491" name="Google Shape;491;p43"/>
          <p:cNvPicPr preferRelativeResize="0"/>
          <p:nvPr/>
        </p:nvPicPr>
        <p:blipFill>
          <a:blip r:embed="rId7">
            <a:alphaModFix/>
          </a:blip>
          <a:stretch>
            <a:fillRect/>
          </a:stretch>
        </p:blipFill>
        <p:spPr>
          <a:xfrm>
            <a:off x="5265654" y="2242462"/>
            <a:ext cx="3282285" cy="1569900"/>
          </a:xfrm>
          <a:prstGeom prst="rect">
            <a:avLst/>
          </a:prstGeom>
          <a:noFill/>
          <a:ln>
            <a:noFill/>
          </a:ln>
        </p:spPr>
      </p:pic>
      <p:sp>
        <p:nvSpPr>
          <p:cNvPr id="492" name="Google Shape;492;p43"/>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493" name="Google Shape;493;p43"/>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7" name="Shape 497"/>
        <p:cNvGrpSpPr/>
        <p:nvPr/>
      </p:nvGrpSpPr>
      <p:grpSpPr>
        <a:xfrm>
          <a:off x="0" y="0"/>
          <a:ext cx="0" cy="0"/>
          <a:chOff x="0" y="0"/>
          <a:chExt cx="0" cy="0"/>
        </a:xfrm>
      </p:grpSpPr>
      <p:sp>
        <p:nvSpPr>
          <p:cNvPr id="498" name="Google Shape;498;p44"/>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other notations emerged, such as the </a:t>
            </a:r>
            <a:r>
              <a:rPr b="1" lang="fr" sz="1800">
                <a:solidFill>
                  <a:srgbClr val="FF0000"/>
                </a:solidFill>
              </a:rPr>
              <a:t>Unified Modelling Language (UML)</a:t>
            </a:r>
            <a:r>
              <a:rPr lang="fr" sz="1800"/>
              <a:t> [BRJ2000] and the </a:t>
            </a:r>
            <a:r>
              <a:rPr b="1" lang="fr" sz="1800">
                <a:solidFill>
                  <a:srgbClr val="FF0000"/>
                </a:solidFill>
              </a:rPr>
              <a:t>Business Process Management Notation (BPMN)</a:t>
            </a:r>
            <a:r>
              <a:rPr lang="fr" sz="1800"/>
              <a:t> [OMG2011].</a:t>
            </a:r>
            <a:endParaRPr sz="1800"/>
          </a:p>
        </p:txBody>
      </p:sp>
      <p:pic>
        <p:nvPicPr>
          <p:cNvPr id="499" name="Google Shape;499;p44"/>
          <p:cNvPicPr preferRelativeResize="0"/>
          <p:nvPr/>
        </p:nvPicPr>
        <p:blipFill>
          <a:blip r:embed="rId4">
            <a:alphaModFix/>
          </a:blip>
          <a:stretch>
            <a:fillRect/>
          </a:stretch>
        </p:blipFill>
        <p:spPr>
          <a:xfrm>
            <a:off x="780375" y="1405262"/>
            <a:ext cx="1180125" cy="859275"/>
          </a:xfrm>
          <a:prstGeom prst="rect">
            <a:avLst/>
          </a:prstGeom>
          <a:noFill/>
          <a:ln>
            <a:noFill/>
          </a:ln>
        </p:spPr>
      </p:pic>
      <p:pic>
        <p:nvPicPr>
          <p:cNvPr id="500" name="Google Shape;500;p44"/>
          <p:cNvPicPr preferRelativeResize="0"/>
          <p:nvPr/>
        </p:nvPicPr>
        <p:blipFill>
          <a:blip r:embed="rId5">
            <a:alphaModFix/>
          </a:blip>
          <a:stretch>
            <a:fillRect/>
          </a:stretch>
        </p:blipFill>
        <p:spPr>
          <a:xfrm>
            <a:off x="579650" y="2388950"/>
            <a:ext cx="3622200" cy="1372474"/>
          </a:xfrm>
          <a:prstGeom prst="rect">
            <a:avLst/>
          </a:prstGeom>
          <a:noFill/>
          <a:ln>
            <a:noFill/>
          </a:ln>
        </p:spPr>
      </p:pic>
      <p:pic>
        <p:nvPicPr>
          <p:cNvPr id="501" name="Google Shape;501;p44" title="BPMN-logo.png"/>
          <p:cNvPicPr preferRelativeResize="0"/>
          <p:nvPr/>
        </p:nvPicPr>
        <p:blipFill>
          <a:blip r:embed="rId6">
            <a:alphaModFix/>
          </a:blip>
          <a:stretch>
            <a:fillRect/>
          </a:stretch>
        </p:blipFill>
        <p:spPr>
          <a:xfrm>
            <a:off x="7247900" y="1331151"/>
            <a:ext cx="1180126" cy="911912"/>
          </a:xfrm>
          <a:prstGeom prst="rect">
            <a:avLst/>
          </a:prstGeom>
          <a:noFill/>
          <a:ln>
            <a:noFill/>
          </a:ln>
        </p:spPr>
      </p:pic>
      <p:pic>
        <p:nvPicPr>
          <p:cNvPr id="502" name="Google Shape;502;p44"/>
          <p:cNvPicPr preferRelativeResize="0"/>
          <p:nvPr/>
        </p:nvPicPr>
        <p:blipFill>
          <a:blip r:embed="rId7">
            <a:alphaModFix/>
          </a:blip>
          <a:stretch>
            <a:fillRect/>
          </a:stretch>
        </p:blipFill>
        <p:spPr>
          <a:xfrm>
            <a:off x="5265654" y="2242462"/>
            <a:ext cx="3282285" cy="1569900"/>
          </a:xfrm>
          <a:prstGeom prst="rect">
            <a:avLst/>
          </a:prstGeom>
          <a:noFill/>
          <a:ln>
            <a:noFill/>
          </a:ln>
        </p:spPr>
      </p:pic>
      <p:sp>
        <p:nvSpPr>
          <p:cNvPr id="503" name="Google Shape;503;p44"/>
          <p:cNvSpPr txBox="1"/>
          <p:nvPr/>
        </p:nvSpPr>
        <p:spPr>
          <a:xfrm>
            <a:off x="587850" y="388585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Due to their </a:t>
            </a:r>
            <a:r>
              <a:rPr b="1" lang="fr" sz="1800">
                <a:solidFill>
                  <a:srgbClr val="FF0000"/>
                </a:solidFill>
              </a:rPr>
              <a:t>completeness</a:t>
            </a:r>
            <a:r>
              <a:rPr lang="fr" sz="1800">
                <a:solidFill>
                  <a:schemeClr val="dk1"/>
                </a:solidFill>
              </a:rPr>
              <a:t> and </a:t>
            </a:r>
            <a:r>
              <a:rPr b="1" lang="fr" sz="1800">
                <a:solidFill>
                  <a:srgbClr val="FF0000"/>
                </a:solidFill>
              </a:rPr>
              <a:t>understandability</a:t>
            </a:r>
            <a:r>
              <a:rPr lang="fr" sz="1800">
                <a:solidFill>
                  <a:schemeClr val="dk1"/>
                </a:solidFill>
              </a:rPr>
              <a:t>, both notations rapidly became widely used </a:t>
            </a:r>
            <a:r>
              <a:rPr b="1" lang="fr" sz="1800">
                <a:solidFill>
                  <a:srgbClr val="FF0000"/>
                </a:solidFill>
              </a:rPr>
              <a:t>worldwide standards</a:t>
            </a:r>
            <a:r>
              <a:rPr lang="fr" sz="1800">
                <a:solidFill>
                  <a:schemeClr val="dk1"/>
                </a:solidFill>
              </a:rPr>
              <a:t>.</a:t>
            </a:r>
            <a:endParaRPr/>
          </a:p>
        </p:txBody>
      </p:sp>
      <p:sp>
        <p:nvSpPr>
          <p:cNvPr id="504" name="Google Shape;504;p44"/>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505" name="Google Shape;505;p44"/>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9" name="Shape 509"/>
        <p:cNvGrpSpPr/>
        <p:nvPr/>
      </p:nvGrpSpPr>
      <p:grpSpPr>
        <a:xfrm>
          <a:off x="0" y="0"/>
          <a:ext cx="0" cy="0"/>
          <a:chOff x="0" y="0"/>
          <a:chExt cx="0" cy="0"/>
        </a:xfrm>
      </p:grpSpPr>
      <p:pic>
        <p:nvPicPr>
          <p:cNvPr id="510" name="Google Shape;510;p45"/>
          <p:cNvPicPr preferRelativeResize="0"/>
          <p:nvPr/>
        </p:nvPicPr>
        <p:blipFill>
          <a:blip r:embed="rId4">
            <a:alphaModFix/>
          </a:blip>
          <a:stretch>
            <a:fillRect/>
          </a:stretch>
        </p:blipFill>
        <p:spPr>
          <a:xfrm>
            <a:off x="3587175" y="1405250"/>
            <a:ext cx="2239450" cy="2239450"/>
          </a:xfrm>
          <a:prstGeom prst="rect">
            <a:avLst/>
          </a:prstGeom>
          <a:noFill/>
          <a:ln>
            <a:noFill/>
          </a:ln>
        </p:spPr>
      </p:pic>
      <p:sp>
        <p:nvSpPr>
          <p:cNvPr id="511" name="Google Shape;511;p45"/>
          <p:cNvSpPr txBox="1"/>
          <p:nvPr/>
        </p:nvSpPr>
        <p:spPr>
          <a:xfrm>
            <a:off x="579650" y="400100"/>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More recently, other notations emerged, such as the </a:t>
            </a:r>
            <a:r>
              <a:rPr b="1" lang="fr" sz="1800">
                <a:solidFill>
                  <a:srgbClr val="FF0000"/>
                </a:solidFill>
              </a:rPr>
              <a:t>Unified Modelling Language (UML)</a:t>
            </a:r>
            <a:r>
              <a:rPr lang="fr" sz="1800"/>
              <a:t> [BRJ2000] and the </a:t>
            </a:r>
            <a:r>
              <a:rPr b="1" lang="fr" sz="1800">
                <a:solidFill>
                  <a:srgbClr val="FF0000"/>
                </a:solidFill>
              </a:rPr>
              <a:t>Business Process Management Notation (BPMN)</a:t>
            </a:r>
            <a:r>
              <a:rPr lang="fr" sz="1800"/>
              <a:t> [OMG2011].</a:t>
            </a:r>
            <a:endParaRPr sz="1800"/>
          </a:p>
        </p:txBody>
      </p:sp>
      <p:pic>
        <p:nvPicPr>
          <p:cNvPr id="512" name="Google Shape;512;p45"/>
          <p:cNvPicPr preferRelativeResize="0"/>
          <p:nvPr/>
        </p:nvPicPr>
        <p:blipFill>
          <a:blip r:embed="rId5">
            <a:alphaModFix/>
          </a:blip>
          <a:stretch>
            <a:fillRect/>
          </a:stretch>
        </p:blipFill>
        <p:spPr>
          <a:xfrm>
            <a:off x="780375" y="1405262"/>
            <a:ext cx="1180125" cy="859275"/>
          </a:xfrm>
          <a:prstGeom prst="rect">
            <a:avLst/>
          </a:prstGeom>
          <a:noFill/>
          <a:ln>
            <a:noFill/>
          </a:ln>
        </p:spPr>
      </p:pic>
      <p:pic>
        <p:nvPicPr>
          <p:cNvPr id="513" name="Google Shape;513;p45"/>
          <p:cNvPicPr preferRelativeResize="0"/>
          <p:nvPr/>
        </p:nvPicPr>
        <p:blipFill>
          <a:blip r:embed="rId6">
            <a:alphaModFix/>
          </a:blip>
          <a:stretch>
            <a:fillRect/>
          </a:stretch>
        </p:blipFill>
        <p:spPr>
          <a:xfrm>
            <a:off x="579650" y="2388950"/>
            <a:ext cx="3622200" cy="1372474"/>
          </a:xfrm>
          <a:prstGeom prst="rect">
            <a:avLst/>
          </a:prstGeom>
          <a:noFill/>
          <a:ln>
            <a:noFill/>
          </a:ln>
        </p:spPr>
      </p:pic>
      <p:pic>
        <p:nvPicPr>
          <p:cNvPr id="514" name="Google Shape;514;p45" title="BPMN-logo.png"/>
          <p:cNvPicPr preferRelativeResize="0"/>
          <p:nvPr/>
        </p:nvPicPr>
        <p:blipFill>
          <a:blip r:embed="rId7">
            <a:alphaModFix/>
          </a:blip>
          <a:stretch>
            <a:fillRect/>
          </a:stretch>
        </p:blipFill>
        <p:spPr>
          <a:xfrm>
            <a:off x="7247900" y="1331151"/>
            <a:ext cx="1180126" cy="911912"/>
          </a:xfrm>
          <a:prstGeom prst="rect">
            <a:avLst/>
          </a:prstGeom>
          <a:noFill/>
          <a:ln>
            <a:noFill/>
          </a:ln>
        </p:spPr>
      </p:pic>
      <p:pic>
        <p:nvPicPr>
          <p:cNvPr id="515" name="Google Shape;515;p45"/>
          <p:cNvPicPr preferRelativeResize="0"/>
          <p:nvPr/>
        </p:nvPicPr>
        <p:blipFill>
          <a:blip r:embed="rId8">
            <a:alphaModFix/>
          </a:blip>
          <a:stretch>
            <a:fillRect/>
          </a:stretch>
        </p:blipFill>
        <p:spPr>
          <a:xfrm>
            <a:off x="5265654" y="2242462"/>
            <a:ext cx="3282285" cy="1569900"/>
          </a:xfrm>
          <a:prstGeom prst="rect">
            <a:avLst/>
          </a:prstGeom>
          <a:noFill/>
          <a:ln>
            <a:noFill/>
          </a:ln>
        </p:spPr>
      </p:pic>
      <p:sp>
        <p:nvSpPr>
          <p:cNvPr id="516" name="Google Shape;516;p45"/>
          <p:cNvSpPr txBox="1"/>
          <p:nvPr/>
        </p:nvSpPr>
        <p:spPr>
          <a:xfrm>
            <a:off x="587850" y="388585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Due to their </a:t>
            </a:r>
            <a:r>
              <a:rPr b="1" lang="fr" sz="1800">
                <a:solidFill>
                  <a:srgbClr val="FF0000"/>
                </a:solidFill>
              </a:rPr>
              <a:t>completeness</a:t>
            </a:r>
            <a:r>
              <a:rPr lang="fr" sz="1800">
                <a:solidFill>
                  <a:schemeClr val="dk1"/>
                </a:solidFill>
              </a:rPr>
              <a:t> and </a:t>
            </a:r>
            <a:r>
              <a:rPr b="1" lang="fr" sz="1800">
                <a:solidFill>
                  <a:srgbClr val="FF0000"/>
                </a:solidFill>
              </a:rPr>
              <a:t>understandability</a:t>
            </a:r>
            <a:r>
              <a:rPr lang="fr" sz="1800">
                <a:solidFill>
                  <a:schemeClr val="dk1"/>
                </a:solidFill>
              </a:rPr>
              <a:t>, both notations rapidly became widely used </a:t>
            </a:r>
            <a:r>
              <a:rPr b="1" lang="fr" sz="1800">
                <a:solidFill>
                  <a:srgbClr val="FF0000"/>
                </a:solidFill>
              </a:rPr>
              <a:t>worldwide standards</a:t>
            </a:r>
            <a:r>
              <a:rPr lang="fr" sz="1800">
                <a:solidFill>
                  <a:schemeClr val="dk1"/>
                </a:solidFill>
              </a:rPr>
              <a:t>.</a:t>
            </a:r>
            <a:endParaRPr/>
          </a:p>
        </p:txBody>
      </p:sp>
      <p:sp>
        <p:nvSpPr>
          <p:cNvPr id="517" name="Google Shape;517;p45"/>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518" name="Google Shape;518;p45"/>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6</a:t>
            </a:r>
            <a:endParaRPr>
              <a:solidFill>
                <a:srgbClr val="66666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p46"/>
          <p:cNvSpPr txBox="1"/>
          <p:nvPr/>
        </p:nvSpPr>
        <p:spPr>
          <a:xfrm>
            <a:off x="587850" y="463050"/>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Some research suggested that </a:t>
            </a:r>
            <a:r>
              <a:rPr b="1" lang="fr" sz="1800">
                <a:solidFill>
                  <a:srgbClr val="FF0000"/>
                </a:solidFill>
              </a:rPr>
              <a:t>BPMN was more suitable</a:t>
            </a:r>
            <a:r>
              <a:rPr lang="fr" sz="1800"/>
              <a:t> than UML to represent business processes [White2004, NK2006, Weske2007].</a:t>
            </a:r>
            <a:endParaRPr sz="1800"/>
          </a:p>
        </p:txBody>
      </p:sp>
      <p:pic>
        <p:nvPicPr>
          <p:cNvPr id="524" name="Google Shape;524;p46"/>
          <p:cNvPicPr preferRelativeResize="0"/>
          <p:nvPr/>
        </p:nvPicPr>
        <p:blipFill rotWithShape="1">
          <a:blip r:embed="rId4">
            <a:alphaModFix/>
          </a:blip>
          <a:srcRect b="0" l="0" r="0" t="6384"/>
          <a:stretch/>
        </p:blipFill>
        <p:spPr>
          <a:xfrm>
            <a:off x="2368075" y="1492400"/>
            <a:ext cx="4324850" cy="2746325"/>
          </a:xfrm>
          <a:prstGeom prst="rect">
            <a:avLst/>
          </a:prstGeom>
          <a:noFill/>
          <a:ln>
            <a:noFill/>
          </a:ln>
        </p:spPr>
      </p:pic>
      <p:pic>
        <p:nvPicPr>
          <p:cNvPr id="525" name="Google Shape;525;p46" title="BPMN-logo.png"/>
          <p:cNvPicPr preferRelativeResize="0"/>
          <p:nvPr/>
        </p:nvPicPr>
        <p:blipFill>
          <a:blip r:embed="rId5">
            <a:alphaModFix/>
          </a:blip>
          <a:stretch>
            <a:fillRect/>
          </a:stretch>
        </p:blipFill>
        <p:spPr>
          <a:xfrm>
            <a:off x="5049275" y="2871573"/>
            <a:ext cx="956213" cy="738900"/>
          </a:xfrm>
          <a:prstGeom prst="rect">
            <a:avLst/>
          </a:prstGeom>
          <a:noFill/>
          <a:ln>
            <a:noFill/>
          </a:ln>
        </p:spPr>
      </p:pic>
      <p:pic>
        <p:nvPicPr>
          <p:cNvPr id="526" name="Google Shape;526;p46"/>
          <p:cNvPicPr preferRelativeResize="0"/>
          <p:nvPr/>
        </p:nvPicPr>
        <p:blipFill>
          <a:blip r:embed="rId6">
            <a:alphaModFix/>
          </a:blip>
          <a:stretch>
            <a:fillRect/>
          </a:stretch>
        </p:blipFill>
        <p:spPr>
          <a:xfrm>
            <a:off x="3025675" y="2158678"/>
            <a:ext cx="896750" cy="652925"/>
          </a:xfrm>
          <a:prstGeom prst="rect">
            <a:avLst/>
          </a:prstGeom>
          <a:noFill/>
          <a:ln>
            <a:noFill/>
          </a:ln>
        </p:spPr>
      </p:pic>
      <p:sp>
        <p:nvSpPr>
          <p:cNvPr id="527" name="Google Shape;527;p46"/>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528" name="Google Shape;528;p4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7</a:t>
            </a:r>
            <a:endParaRPr>
              <a:solidFill>
                <a:srgbClr val="66666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pic>
        <p:nvPicPr>
          <p:cNvPr id="533" name="Google Shape;533;p47"/>
          <p:cNvPicPr preferRelativeResize="0"/>
          <p:nvPr/>
        </p:nvPicPr>
        <p:blipFill>
          <a:blip r:embed="rId4">
            <a:alphaModFix/>
          </a:blip>
          <a:stretch>
            <a:fillRect/>
          </a:stretch>
        </p:blipFill>
        <p:spPr>
          <a:xfrm>
            <a:off x="4267363" y="4124126"/>
            <a:ext cx="609276" cy="473874"/>
          </a:xfrm>
          <a:prstGeom prst="rect">
            <a:avLst/>
          </a:prstGeom>
          <a:noFill/>
          <a:ln>
            <a:noFill/>
          </a:ln>
        </p:spPr>
      </p:pic>
      <p:sp>
        <p:nvSpPr>
          <p:cNvPr id="534" name="Google Shape;534;p47"/>
          <p:cNvSpPr txBox="1"/>
          <p:nvPr/>
        </p:nvSpPr>
        <p:spPr>
          <a:xfrm>
            <a:off x="587863" y="406425"/>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Although being </a:t>
            </a:r>
            <a:r>
              <a:rPr b="1" lang="fr" sz="1800">
                <a:solidFill>
                  <a:srgbClr val="FF0000"/>
                </a:solidFill>
              </a:rPr>
              <a:t>refuted </a:t>
            </a:r>
            <a:r>
              <a:rPr lang="fr" sz="1800"/>
              <a:t>afterwards [BKO2010, </a:t>
            </a:r>
            <a:r>
              <a:rPr lang="fr" sz="1800">
                <a:solidFill>
                  <a:schemeClr val="dk1"/>
                </a:solidFill>
              </a:rPr>
              <a:t>Geambasu2012</a:t>
            </a:r>
            <a:r>
              <a:rPr lang="fr" sz="1800"/>
              <a:t>], the seed was planted, and </a:t>
            </a:r>
            <a:r>
              <a:rPr b="1" lang="fr" sz="1800">
                <a:solidFill>
                  <a:srgbClr val="FF0000"/>
                </a:solidFill>
              </a:rPr>
              <a:t>many companies</a:t>
            </a:r>
            <a:r>
              <a:rPr lang="fr" sz="1800"/>
              <a:t> and institutions started making </a:t>
            </a:r>
            <a:r>
              <a:rPr b="1" lang="fr" sz="1800">
                <a:solidFill>
                  <a:srgbClr val="FF0000"/>
                </a:solidFill>
              </a:rPr>
              <a:t>use</a:t>
            </a:r>
            <a:r>
              <a:rPr lang="fr" sz="1800"/>
              <a:t> of the </a:t>
            </a:r>
            <a:r>
              <a:rPr b="1" lang="fr" sz="1800">
                <a:solidFill>
                  <a:srgbClr val="FF0000"/>
                </a:solidFill>
              </a:rPr>
              <a:t>BPMN </a:t>
            </a:r>
            <a:r>
              <a:rPr lang="fr" sz="1800"/>
              <a:t>notation to represent their business processes.</a:t>
            </a:r>
            <a:endParaRPr sz="1800"/>
          </a:p>
        </p:txBody>
      </p:sp>
      <p:sp>
        <p:nvSpPr>
          <p:cNvPr id="535" name="Google Shape;535;p47"/>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536" name="Google Shape;536;p4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a:t>
            </a:r>
            <a:endParaRPr>
              <a:solidFill>
                <a:srgbClr val="66666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0" name="Shape 540"/>
        <p:cNvGrpSpPr/>
        <p:nvPr/>
      </p:nvGrpSpPr>
      <p:grpSpPr>
        <a:xfrm>
          <a:off x="0" y="0"/>
          <a:ext cx="0" cy="0"/>
          <a:chOff x="0" y="0"/>
          <a:chExt cx="0" cy="0"/>
        </a:xfrm>
      </p:grpSpPr>
      <p:sp>
        <p:nvSpPr>
          <p:cNvPr id="541" name="Google Shape;541;p48"/>
          <p:cNvSpPr txBox="1"/>
          <p:nvPr>
            <p:ph type="title"/>
          </p:nvPr>
        </p:nvSpPr>
        <p:spPr>
          <a:xfrm>
            <a:off x="320997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UML or BPMN?</a:t>
            </a:r>
            <a:endParaRPr sz="2020"/>
          </a:p>
        </p:txBody>
      </p:sp>
      <p:sp>
        <p:nvSpPr>
          <p:cNvPr id="542" name="Google Shape;542;p48"/>
          <p:cNvSpPr txBox="1"/>
          <p:nvPr/>
        </p:nvSpPr>
        <p:spPr>
          <a:xfrm>
            <a:off x="587863" y="406425"/>
            <a:ext cx="79683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Although being </a:t>
            </a:r>
            <a:r>
              <a:rPr b="1" lang="fr" sz="1800">
                <a:solidFill>
                  <a:srgbClr val="FF0000"/>
                </a:solidFill>
              </a:rPr>
              <a:t>refuted </a:t>
            </a:r>
            <a:r>
              <a:rPr lang="fr" sz="1800"/>
              <a:t>afterwards [BKO2010, </a:t>
            </a:r>
            <a:r>
              <a:rPr lang="fr" sz="1800">
                <a:solidFill>
                  <a:schemeClr val="dk1"/>
                </a:solidFill>
              </a:rPr>
              <a:t>Geambasu2012</a:t>
            </a:r>
            <a:r>
              <a:rPr lang="fr" sz="1800"/>
              <a:t>], the seed was planted, and </a:t>
            </a:r>
            <a:r>
              <a:rPr b="1" lang="fr" sz="1800">
                <a:solidFill>
                  <a:srgbClr val="FF0000"/>
                </a:solidFill>
              </a:rPr>
              <a:t>many companies</a:t>
            </a:r>
            <a:r>
              <a:rPr lang="fr" sz="1800"/>
              <a:t> and institutions started making </a:t>
            </a:r>
            <a:r>
              <a:rPr b="1" lang="fr" sz="1800">
                <a:solidFill>
                  <a:srgbClr val="FF0000"/>
                </a:solidFill>
              </a:rPr>
              <a:t>use</a:t>
            </a:r>
            <a:r>
              <a:rPr lang="fr" sz="1800"/>
              <a:t> of the </a:t>
            </a:r>
            <a:r>
              <a:rPr b="1" lang="fr" sz="1800">
                <a:solidFill>
                  <a:srgbClr val="FF0000"/>
                </a:solidFill>
              </a:rPr>
              <a:t>BPMN </a:t>
            </a:r>
            <a:r>
              <a:rPr lang="fr" sz="1800"/>
              <a:t>notation to represent their business processes.</a:t>
            </a:r>
            <a:endParaRPr sz="1800"/>
          </a:p>
        </p:txBody>
      </p:sp>
      <p:pic>
        <p:nvPicPr>
          <p:cNvPr id="543" name="Google Shape;543;p48"/>
          <p:cNvPicPr preferRelativeResize="0"/>
          <p:nvPr/>
        </p:nvPicPr>
        <p:blipFill>
          <a:blip r:embed="rId4">
            <a:alphaModFix/>
          </a:blip>
          <a:stretch>
            <a:fillRect/>
          </a:stretch>
        </p:blipFill>
        <p:spPr>
          <a:xfrm>
            <a:off x="4267363" y="4124126"/>
            <a:ext cx="609276" cy="473874"/>
          </a:xfrm>
          <a:prstGeom prst="rect">
            <a:avLst/>
          </a:prstGeom>
          <a:noFill/>
          <a:ln>
            <a:noFill/>
          </a:ln>
        </p:spPr>
      </p:pic>
      <p:pic>
        <p:nvPicPr>
          <p:cNvPr descr="Silhouette d'arbre Image abstraite d'un arbre sans feuilles | Vecteur  Premium" id="544" name="Google Shape;544;p48"/>
          <p:cNvPicPr preferRelativeResize="0"/>
          <p:nvPr/>
        </p:nvPicPr>
        <p:blipFill rotWithShape="1">
          <a:blip r:embed="rId5">
            <a:alphaModFix/>
          </a:blip>
          <a:srcRect b="20601" l="0" r="0" t="19754"/>
          <a:stretch/>
        </p:blipFill>
        <p:spPr>
          <a:xfrm>
            <a:off x="1976525" y="1478850"/>
            <a:ext cx="5190975" cy="3096125"/>
          </a:xfrm>
          <a:prstGeom prst="rect">
            <a:avLst/>
          </a:prstGeom>
          <a:noFill/>
          <a:ln>
            <a:noFill/>
          </a:ln>
        </p:spPr>
      </p:pic>
      <p:pic>
        <p:nvPicPr>
          <p:cNvPr id="545" name="Google Shape;545;p48"/>
          <p:cNvPicPr preferRelativeResize="0"/>
          <p:nvPr/>
        </p:nvPicPr>
        <p:blipFill>
          <a:blip r:embed="rId6">
            <a:alphaModFix/>
          </a:blip>
          <a:stretch>
            <a:fillRect/>
          </a:stretch>
        </p:blipFill>
        <p:spPr>
          <a:xfrm>
            <a:off x="1635875" y="3349800"/>
            <a:ext cx="294575" cy="294575"/>
          </a:xfrm>
          <a:prstGeom prst="rect">
            <a:avLst/>
          </a:prstGeom>
          <a:noFill/>
          <a:ln>
            <a:noFill/>
          </a:ln>
        </p:spPr>
      </p:pic>
      <p:pic>
        <p:nvPicPr>
          <p:cNvPr id="546" name="Google Shape;546;p48"/>
          <p:cNvPicPr preferRelativeResize="0"/>
          <p:nvPr/>
        </p:nvPicPr>
        <p:blipFill>
          <a:blip r:embed="rId7">
            <a:alphaModFix/>
          </a:blip>
          <a:stretch>
            <a:fillRect/>
          </a:stretch>
        </p:blipFill>
        <p:spPr>
          <a:xfrm>
            <a:off x="1227825" y="2823139"/>
            <a:ext cx="1110682" cy="349800"/>
          </a:xfrm>
          <a:prstGeom prst="rect">
            <a:avLst/>
          </a:prstGeom>
          <a:noFill/>
          <a:ln>
            <a:noFill/>
          </a:ln>
        </p:spPr>
      </p:pic>
      <p:pic>
        <p:nvPicPr>
          <p:cNvPr id="547" name="Google Shape;547;p48"/>
          <p:cNvPicPr preferRelativeResize="0"/>
          <p:nvPr/>
        </p:nvPicPr>
        <p:blipFill>
          <a:blip r:embed="rId8">
            <a:alphaModFix/>
          </a:blip>
          <a:stretch>
            <a:fillRect/>
          </a:stretch>
        </p:blipFill>
        <p:spPr>
          <a:xfrm>
            <a:off x="2124771" y="2424463"/>
            <a:ext cx="403500" cy="294575"/>
          </a:xfrm>
          <a:prstGeom prst="rect">
            <a:avLst/>
          </a:prstGeom>
          <a:noFill/>
          <a:ln>
            <a:noFill/>
          </a:ln>
        </p:spPr>
      </p:pic>
      <p:pic>
        <p:nvPicPr>
          <p:cNvPr id="548" name="Google Shape;548;p48"/>
          <p:cNvPicPr preferRelativeResize="0"/>
          <p:nvPr/>
        </p:nvPicPr>
        <p:blipFill rotWithShape="1">
          <a:blip r:embed="rId9">
            <a:alphaModFix/>
          </a:blip>
          <a:srcRect b="31654" l="10478" r="9290" t="29366"/>
          <a:stretch/>
        </p:blipFill>
        <p:spPr>
          <a:xfrm>
            <a:off x="2290125" y="2033162"/>
            <a:ext cx="979358" cy="235687"/>
          </a:xfrm>
          <a:prstGeom prst="rect">
            <a:avLst/>
          </a:prstGeom>
          <a:noFill/>
          <a:ln>
            <a:noFill/>
          </a:ln>
        </p:spPr>
      </p:pic>
      <p:pic>
        <p:nvPicPr>
          <p:cNvPr id="549" name="Google Shape;549;p48"/>
          <p:cNvPicPr preferRelativeResize="0"/>
          <p:nvPr/>
        </p:nvPicPr>
        <p:blipFill>
          <a:blip r:embed="rId10">
            <a:alphaModFix/>
          </a:blip>
          <a:stretch>
            <a:fillRect/>
          </a:stretch>
        </p:blipFill>
        <p:spPr>
          <a:xfrm>
            <a:off x="2844500" y="1643001"/>
            <a:ext cx="847949" cy="168925"/>
          </a:xfrm>
          <a:prstGeom prst="rect">
            <a:avLst/>
          </a:prstGeom>
          <a:noFill/>
          <a:ln>
            <a:noFill/>
          </a:ln>
        </p:spPr>
      </p:pic>
      <p:pic>
        <p:nvPicPr>
          <p:cNvPr id="550" name="Google Shape;550;p48"/>
          <p:cNvPicPr preferRelativeResize="0"/>
          <p:nvPr/>
        </p:nvPicPr>
        <p:blipFill>
          <a:blip r:embed="rId11">
            <a:alphaModFix/>
          </a:blip>
          <a:stretch>
            <a:fillRect/>
          </a:stretch>
        </p:blipFill>
        <p:spPr>
          <a:xfrm>
            <a:off x="5340475" y="1478850"/>
            <a:ext cx="800626" cy="400300"/>
          </a:xfrm>
          <a:prstGeom prst="rect">
            <a:avLst/>
          </a:prstGeom>
          <a:noFill/>
          <a:ln>
            <a:noFill/>
          </a:ln>
        </p:spPr>
      </p:pic>
      <p:pic>
        <p:nvPicPr>
          <p:cNvPr id="551" name="Google Shape;551;p48"/>
          <p:cNvPicPr preferRelativeResize="0"/>
          <p:nvPr/>
        </p:nvPicPr>
        <p:blipFill rotWithShape="1">
          <a:blip r:embed="rId12">
            <a:alphaModFix/>
          </a:blip>
          <a:srcRect b="0" l="12073" r="13355" t="12617"/>
          <a:stretch/>
        </p:blipFill>
        <p:spPr>
          <a:xfrm>
            <a:off x="6011550" y="1929650"/>
            <a:ext cx="466400" cy="349800"/>
          </a:xfrm>
          <a:prstGeom prst="rect">
            <a:avLst/>
          </a:prstGeom>
          <a:noFill/>
          <a:ln>
            <a:noFill/>
          </a:ln>
        </p:spPr>
      </p:pic>
      <p:pic>
        <p:nvPicPr>
          <p:cNvPr id="552" name="Google Shape;552;p48"/>
          <p:cNvPicPr preferRelativeResize="0"/>
          <p:nvPr/>
        </p:nvPicPr>
        <p:blipFill rotWithShape="1">
          <a:blip r:embed="rId13">
            <a:alphaModFix/>
          </a:blip>
          <a:srcRect b="34200" l="13785" r="17936" t="31578"/>
          <a:stretch/>
        </p:blipFill>
        <p:spPr>
          <a:xfrm>
            <a:off x="6503875" y="2360328"/>
            <a:ext cx="847949" cy="211420"/>
          </a:xfrm>
          <a:prstGeom prst="rect">
            <a:avLst/>
          </a:prstGeom>
          <a:noFill/>
          <a:ln>
            <a:noFill/>
          </a:ln>
        </p:spPr>
      </p:pic>
      <p:pic>
        <p:nvPicPr>
          <p:cNvPr id="553" name="Google Shape;553;p48"/>
          <p:cNvPicPr preferRelativeResize="0"/>
          <p:nvPr/>
        </p:nvPicPr>
        <p:blipFill>
          <a:blip r:embed="rId14">
            <a:alphaModFix/>
          </a:blip>
          <a:stretch>
            <a:fillRect/>
          </a:stretch>
        </p:blipFill>
        <p:spPr>
          <a:xfrm>
            <a:off x="6892350" y="2757925"/>
            <a:ext cx="349801" cy="349801"/>
          </a:xfrm>
          <a:prstGeom prst="rect">
            <a:avLst/>
          </a:prstGeom>
          <a:noFill/>
          <a:ln>
            <a:noFill/>
          </a:ln>
        </p:spPr>
      </p:pic>
      <p:pic>
        <p:nvPicPr>
          <p:cNvPr id="554" name="Google Shape;554;p48"/>
          <p:cNvPicPr preferRelativeResize="0"/>
          <p:nvPr/>
        </p:nvPicPr>
        <p:blipFill rotWithShape="1">
          <a:blip r:embed="rId15">
            <a:alphaModFix/>
          </a:blip>
          <a:srcRect b="27185" l="22971" r="25614" t="21110"/>
          <a:stretch/>
        </p:blipFill>
        <p:spPr>
          <a:xfrm>
            <a:off x="7167500" y="3293893"/>
            <a:ext cx="403500" cy="284057"/>
          </a:xfrm>
          <a:prstGeom prst="rect">
            <a:avLst/>
          </a:prstGeom>
          <a:noFill/>
          <a:ln>
            <a:noFill/>
          </a:ln>
        </p:spPr>
      </p:pic>
      <p:pic>
        <p:nvPicPr>
          <p:cNvPr id="555" name="Google Shape;555;p48"/>
          <p:cNvPicPr preferRelativeResize="0"/>
          <p:nvPr/>
        </p:nvPicPr>
        <p:blipFill>
          <a:blip r:embed="rId16">
            <a:alphaModFix/>
          </a:blip>
          <a:stretch>
            <a:fillRect/>
          </a:stretch>
        </p:blipFill>
        <p:spPr>
          <a:xfrm>
            <a:off x="7199250" y="3764125"/>
            <a:ext cx="439250" cy="439250"/>
          </a:xfrm>
          <a:prstGeom prst="rect">
            <a:avLst/>
          </a:prstGeom>
          <a:noFill/>
          <a:ln>
            <a:noFill/>
          </a:ln>
        </p:spPr>
      </p:pic>
      <p:pic>
        <p:nvPicPr>
          <p:cNvPr id="556" name="Google Shape;556;p48"/>
          <p:cNvPicPr preferRelativeResize="0"/>
          <p:nvPr/>
        </p:nvPicPr>
        <p:blipFill rotWithShape="1">
          <a:blip r:embed="rId17">
            <a:alphaModFix/>
          </a:blip>
          <a:srcRect b="28921" l="0" r="0" t="28572"/>
          <a:stretch/>
        </p:blipFill>
        <p:spPr>
          <a:xfrm>
            <a:off x="1068575" y="3821200"/>
            <a:ext cx="1056207" cy="235701"/>
          </a:xfrm>
          <a:prstGeom prst="rect">
            <a:avLst/>
          </a:prstGeom>
          <a:noFill/>
          <a:ln>
            <a:noFill/>
          </a:ln>
        </p:spPr>
      </p:pic>
      <p:sp>
        <p:nvSpPr>
          <p:cNvPr id="557" name="Google Shape;557;p4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8</a:t>
            </a:r>
            <a:endParaRPr>
              <a:solidFill>
                <a:srgbClr val="66666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49"/>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pic>
        <p:nvPicPr>
          <p:cNvPr id="563" name="Google Shape;563;p49"/>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564" name="Google Shape;564;p49"/>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sp>
        <p:nvSpPr>
          <p:cNvPr id="565" name="Google Shape;565;p4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9" name="Shape 569"/>
        <p:cNvGrpSpPr/>
        <p:nvPr/>
      </p:nvGrpSpPr>
      <p:grpSpPr>
        <a:xfrm>
          <a:off x="0" y="0"/>
          <a:ext cx="0" cy="0"/>
          <a:chOff x="0" y="0"/>
          <a:chExt cx="0" cy="0"/>
        </a:xfrm>
      </p:grpSpPr>
      <p:sp>
        <p:nvSpPr>
          <p:cNvPr id="570" name="Google Shape;570;p50"/>
          <p:cNvSpPr txBox="1"/>
          <p:nvPr/>
        </p:nvSpPr>
        <p:spPr>
          <a:xfrm>
            <a:off x="362825" y="2455200"/>
            <a:ext cx="7966800" cy="8115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It aims at </a:t>
            </a:r>
            <a:r>
              <a:rPr b="1" lang="fr" sz="1800">
                <a:solidFill>
                  <a:srgbClr val="FF0000"/>
                </a:solidFill>
                <a:latin typeface="Lato"/>
                <a:ea typeface="Lato"/>
                <a:cs typeface="Lato"/>
                <a:sym typeface="Lato"/>
              </a:rPr>
              <a:t>representing business processes</a:t>
            </a:r>
            <a:r>
              <a:rPr lang="fr" sz="1800">
                <a:solidFill>
                  <a:schemeClr val="dk1"/>
                </a:solidFill>
                <a:latin typeface="Lato"/>
                <a:ea typeface="Lato"/>
                <a:cs typeface="Lato"/>
                <a:sym typeface="Lato"/>
              </a:rPr>
              <a:t> in a way that is </a:t>
            </a:r>
            <a:r>
              <a:rPr b="1" lang="fr" sz="1800">
                <a:solidFill>
                  <a:srgbClr val="FF0000"/>
                </a:solidFill>
                <a:latin typeface="Lato"/>
                <a:ea typeface="Lato"/>
                <a:cs typeface="Lato"/>
                <a:sym typeface="Lato"/>
              </a:rPr>
              <a:t>understandable for both experienced and novice users.</a:t>
            </a:r>
            <a:endParaRPr sz="1800">
              <a:solidFill>
                <a:srgbClr val="1A1A1A"/>
              </a:solidFill>
              <a:latin typeface="Lato"/>
              <a:ea typeface="Lato"/>
              <a:cs typeface="Lato"/>
              <a:sym typeface="Lato"/>
            </a:endParaRPr>
          </a:p>
        </p:txBody>
      </p:sp>
      <p:sp>
        <p:nvSpPr>
          <p:cNvPr id="571" name="Google Shape;571;p50"/>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pic>
        <p:nvPicPr>
          <p:cNvPr id="572" name="Google Shape;572;p50"/>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573" name="Google Shape;573;p50"/>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sp>
        <p:nvSpPr>
          <p:cNvPr id="574" name="Google Shape;574;p5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8" name="Shape 578"/>
        <p:cNvGrpSpPr/>
        <p:nvPr/>
      </p:nvGrpSpPr>
      <p:grpSpPr>
        <a:xfrm>
          <a:off x="0" y="0"/>
          <a:ext cx="0" cy="0"/>
          <a:chOff x="0" y="0"/>
          <a:chExt cx="0" cy="0"/>
        </a:xfrm>
      </p:grpSpPr>
      <p:sp>
        <p:nvSpPr>
          <p:cNvPr id="579" name="Google Shape;579;p51"/>
          <p:cNvSpPr txBox="1"/>
          <p:nvPr>
            <p:ph type="title"/>
          </p:nvPr>
        </p:nvSpPr>
        <p:spPr>
          <a:xfrm>
            <a:off x="3209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But what is BPMN?</a:t>
            </a:r>
            <a:endParaRPr sz="2020"/>
          </a:p>
        </p:txBody>
      </p:sp>
      <p:pic>
        <p:nvPicPr>
          <p:cNvPr id="580" name="Google Shape;580;p51"/>
          <p:cNvPicPr preferRelativeResize="0"/>
          <p:nvPr/>
        </p:nvPicPr>
        <p:blipFill>
          <a:blip r:embed="rId4">
            <a:alphaModFix/>
          </a:blip>
          <a:stretch>
            <a:fillRect/>
          </a:stretch>
        </p:blipFill>
        <p:spPr>
          <a:xfrm>
            <a:off x="7336251" y="246225"/>
            <a:ext cx="1416850" cy="1094825"/>
          </a:xfrm>
          <a:prstGeom prst="rect">
            <a:avLst/>
          </a:prstGeom>
          <a:noFill/>
          <a:ln>
            <a:noFill/>
          </a:ln>
        </p:spPr>
      </p:pic>
      <p:sp>
        <p:nvSpPr>
          <p:cNvPr id="581" name="Google Shape;581;p51"/>
          <p:cNvSpPr txBox="1"/>
          <p:nvPr/>
        </p:nvSpPr>
        <p:spPr>
          <a:xfrm>
            <a:off x="362825" y="2455200"/>
            <a:ext cx="7966800" cy="8256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It aims at </a:t>
            </a:r>
            <a:r>
              <a:rPr b="1" lang="fr" sz="1800">
                <a:solidFill>
                  <a:srgbClr val="FF0000"/>
                </a:solidFill>
                <a:latin typeface="Lato"/>
                <a:ea typeface="Lato"/>
                <a:cs typeface="Lato"/>
                <a:sym typeface="Lato"/>
              </a:rPr>
              <a:t>representing business processes</a:t>
            </a:r>
            <a:r>
              <a:rPr lang="fr" sz="1800">
                <a:solidFill>
                  <a:schemeClr val="dk1"/>
                </a:solidFill>
                <a:latin typeface="Lato"/>
                <a:ea typeface="Lato"/>
                <a:cs typeface="Lato"/>
                <a:sym typeface="Lato"/>
              </a:rPr>
              <a:t> in a way that is </a:t>
            </a:r>
            <a:r>
              <a:rPr b="1" lang="fr" sz="1800">
                <a:solidFill>
                  <a:srgbClr val="FF0000"/>
                </a:solidFill>
                <a:latin typeface="Lato"/>
                <a:ea typeface="Lato"/>
                <a:cs typeface="Lato"/>
                <a:sym typeface="Lato"/>
              </a:rPr>
              <a:t>understandable for both experienced and novice users.</a:t>
            </a:r>
            <a:endParaRPr sz="1800">
              <a:solidFill>
                <a:srgbClr val="1A1A1A"/>
              </a:solidFill>
              <a:latin typeface="Lato"/>
              <a:ea typeface="Lato"/>
              <a:cs typeface="Lato"/>
              <a:sym typeface="Lato"/>
            </a:endParaRPr>
          </a:p>
        </p:txBody>
      </p:sp>
      <p:sp>
        <p:nvSpPr>
          <p:cNvPr id="582" name="Google Shape;582;p51"/>
          <p:cNvSpPr txBox="1"/>
          <p:nvPr/>
        </p:nvSpPr>
        <p:spPr>
          <a:xfrm>
            <a:off x="362825" y="3524875"/>
            <a:ext cx="7966800" cy="609600"/>
          </a:xfrm>
          <a:prstGeom prst="rect">
            <a:avLst/>
          </a:prstGeom>
          <a:noFill/>
          <a:ln>
            <a:noFill/>
          </a:ln>
        </p:spPr>
        <p:txBody>
          <a:bodyPr anchorCtr="0" anchor="t" bIns="91425" lIns="91425" spcFirstLastPara="1" rIns="91425" wrap="square" tIns="91425">
            <a:normAutofit/>
          </a:bodyPr>
          <a:lstStyle/>
          <a:p>
            <a:pPr indent="-342900" lvl="1" marL="914400" rtl="0" algn="l">
              <a:lnSpc>
                <a:spcPct val="115000"/>
              </a:lnSpc>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An </a:t>
            </a:r>
            <a:r>
              <a:rPr b="1" lang="fr" sz="1800">
                <a:solidFill>
                  <a:srgbClr val="FF0000"/>
                </a:solidFill>
                <a:latin typeface="Lato"/>
                <a:ea typeface="Lato"/>
                <a:cs typeface="Lato"/>
                <a:sym typeface="Lato"/>
              </a:rPr>
              <a:t>ISO/IEC standard</a:t>
            </a:r>
            <a:r>
              <a:rPr lang="fr" sz="1800">
                <a:solidFill>
                  <a:schemeClr val="dk1"/>
                </a:solidFill>
                <a:latin typeface="Lato"/>
                <a:ea typeface="Lato"/>
                <a:cs typeface="Lato"/>
                <a:sym typeface="Lato"/>
              </a:rPr>
              <a:t> since version 2.0 in 2013.</a:t>
            </a:r>
            <a:endParaRPr sz="1800">
              <a:solidFill>
                <a:schemeClr val="dk1"/>
              </a:solidFill>
              <a:latin typeface="Lato"/>
              <a:ea typeface="Lato"/>
              <a:cs typeface="Lato"/>
              <a:sym typeface="Lato"/>
            </a:endParaRPr>
          </a:p>
        </p:txBody>
      </p:sp>
      <p:sp>
        <p:nvSpPr>
          <p:cNvPr id="583" name="Google Shape;583;p51"/>
          <p:cNvSpPr txBox="1"/>
          <p:nvPr/>
        </p:nvSpPr>
        <p:spPr>
          <a:xfrm>
            <a:off x="362825" y="1141025"/>
            <a:ext cx="7966800" cy="1180200"/>
          </a:xfrm>
          <a:prstGeom prst="rect">
            <a:avLst/>
          </a:prstGeom>
          <a:noFill/>
          <a:ln>
            <a:noFill/>
          </a:ln>
        </p:spPr>
        <p:txBody>
          <a:bodyPr anchorCtr="0" anchor="t" bIns="91425" lIns="91425" spcFirstLastPara="1" rIns="91425" wrap="square" tIns="91425">
            <a:normAutofit/>
          </a:bodyPr>
          <a:lstStyle/>
          <a:p>
            <a:pPr indent="-342900" lvl="1" marL="914400" rtl="0" algn="just">
              <a:lnSpc>
                <a:spcPct val="115000"/>
              </a:lnSpc>
              <a:spcBef>
                <a:spcPts val="0"/>
              </a:spcBef>
              <a:spcAft>
                <a:spcPts val="0"/>
              </a:spcAft>
              <a:buClr>
                <a:srgbClr val="000000"/>
              </a:buClr>
              <a:buSzPts val="1800"/>
              <a:buFont typeface="Lato"/>
              <a:buChar char="➢"/>
            </a:pPr>
            <a:r>
              <a:rPr lang="fr" sz="1800">
                <a:latin typeface="Lato"/>
                <a:ea typeface="Lato"/>
                <a:cs typeface="Lato"/>
                <a:sym typeface="Lato"/>
              </a:rPr>
              <a:t>A </a:t>
            </a:r>
            <a:r>
              <a:rPr b="1" lang="fr" sz="1800">
                <a:solidFill>
                  <a:srgbClr val="FF0000"/>
                </a:solidFill>
                <a:latin typeface="Lato"/>
                <a:ea typeface="Lato"/>
                <a:cs typeface="Lato"/>
                <a:sym typeface="Lato"/>
              </a:rPr>
              <a:t>workflow-based notation</a:t>
            </a:r>
            <a:r>
              <a:rPr lang="fr" sz="1800">
                <a:latin typeface="Lato"/>
                <a:ea typeface="Lato"/>
                <a:cs typeface="Lato"/>
                <a:sym typeface="Lato"/>
              </a:rPr>
              <a:t> created in 2004 by the Business Process Management Initiative (BPMI) and the Object Management Group (OMG).</a:t>
            </a:r>
            <a:endParaRPr sz="1800">
              <a:solidFill>
                <a:srgbClr val="1A1A1A"/>
              </a:solidFill>
              <a:latin typeface="Lato"/>
              <a:ea typeface="Lato"/>
              <a:cs typeface="Lato"/>
              <a:sym typeface="Lato"/>
            </a:endParaRPr>
          </a:p>
        </p:txBody>
      </p:sp>
      <p:sp>
        <p:nvSpPr>
          <p:cNvPr id="584" name="Google Shape;584;p5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9</a:t>
            </a:r>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6"/>
          <p:cNvSpPr txBox="1"/>
          <p:nvPr/>
        </p:nvSpPr>
        <p:spPr>
          <a:xfrm>
            <a:off x="1031700" y="647800"/>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According to history, the </a:t>
            </a:r>
            <a:r>
              <a:rPr b="1" lang="fr" sz="1800">
                <a:solidFill>
                  <a:srgbClr val="FF0000"/>
                </a:solidFill>
              </a:rPr>
              <a:t>first</a:t>
            </a:r>
            <a:r>
              <a:rPr lang="fr" sz="1800"/>
              <a:t> man to have ever evokated the term “business process” is the </a:t>
            </a:r>
            <a:r>
              <a:rPr lang="fr" sz="1800"/>
              <a:t>scottish economist </a:t>
            </a:r>
            <a:r>
              <a:rPr lang="fr" sz="1800"/>
              <a:t>Adam Smith in 1776.</a:t>
            </a:r>
            <a:endParaRPr sz="1800">
              <a:solidFill>
                <a:schemeClr val="dk1"/>
              </a:solidFill>
            </a:endParaRPr>
          </a:p>
        </p:txBody>
      </p:sp>
      <p:pic>
        <p:nvPicPr>
          <p:cNvPr id="77" name="Google Shape;77;p16"/>
          <p:cNvPicPr preferRelativeResize="0"/>
          <p:nvPr/>
        </p:nvPicPr>
        <p:blipFill>
          <a:blip r:embed="rId4">
            <a:alphaModFix/>
          </a:blip>
          <a:stretch>
            <a:fillRect/>
          </a:stretch>
        </p:blipFill>
        <p:spPr>
          <a:xfrm>
            <a:off x="826100" y="1500575"/>
            <a:ext cx="2250924" cy="2742249"/>
          </a:xfrm>
          <a:prstGeom prst="rect">
            <a:avLst/>
          </a:prstGeom>
          <a:noFill/>
          <a:ln>
            <a:noFill/>
          </a:ln>
        </p:spPr>
      </p:pic>
      <p:sp>
        <p:nvSpPr>
          <p:cNvPr id="78" name="Google Shape;78;p16"/>
          <p:cNvSpPr txBox="1"/>
          <p:nvPr/>
        </p:nvSpPr>
        <p:spPr>
          <a:xfrm>
            <a:off x="826113" y="4242825"/>
            <a:ext cx="2250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Adam Smith</a:t>
            </a:r>
            <a:endParaRPr sz="1800">
              <a:solidFill>
                <a:schemeClr val="dk1"/>
              </a:solidFill>
            </a:endParaRPr>
          </a:p>
        </p:txBody>
      </p:sp>
      <p:sp>
        <p:nvSpPr>
          <p:cNvPr id="79" name="Google Shape;79;p16"/>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Adam Smith</a:t>
            </a:r>
            <a:endParaRPr sz="2020"/>
          </a:p>
        </p:txBody>
      </p:sp>
      <p:sp>
        <p:nvSpPr>
          <p:cNvPr id="80" name="Google Shape;80;p16"/>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a:t>
            </a:r>
            <a:endParaRPr>
              <a:solidFill>
                <a:srgbClr val="666666"/>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8" name="Shape 588"/>
        <p:cNvGrpSpPr/>
        <p:nvPr/>
      </p:nvGrpSpPr>
      <p:grpSpPr>
        <a:xfrm>
          <a:off x="0" y="0"/>
          <a:ext cx="0" cy="0"/>
          <a:chOff x="0" y="0"/>
          <a:chExt cx="0" cy="0"/>
        </a:xfrm>
      </p:grpSpPr>
      <p:sp>
        <p:nvSpPr>
          <p:cNvPr id="589" name="Google Shape;589;p52"/>
          <p:cNvSpPr txBox="1"/>
          <p:nvPr>
            <p:ph type="title"/>
          </p:nvPr>
        </p:nvSpPr>
        <p:spPr>
          <a:xfrm>
            <a:off x="3203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Excerpt of the BPMN Syntax</a:t>
            </a:r>
            <a:endParaRPr sz="2020"/>
          </a:p>
        </p:txBody>
      </p:sp>
      <p:pic>
        <p:nvPicPr>
          <p:cNvPr id="590" name="Google Shape;590;p52"/>
          <p:cNvPicPr preferRelativeResize="0"/>
          <p:nvPr/>
        </p:nvPicPr>
        <p:blipFill>
          <a:blip r:embed="rId4">
            <a:alphaModFix/>
          </a:blip>
          <a:stretch>
            <a:fillRect/>
          </a:stretch>
        </p:blipFill>
        <p:spPr>
          <a:xfrm>
            <a:off x="5810155" y="2688416"/>
            <a:ext cx="1521709" cy="1388085"/>
          </a:xfrm>
          <a:prstGeom prst="rect">
            <a:avLst/>
          </a:prstGeom>
          <a:noFill/>
          <a:ln>
            <a:noFill/>
          </a:ln>
        </p:spPr>
      </p:pic>
      <p:grpSp>
        <p:nvGrpSpPr>
          <p:cNvPr id="591" name="Google Shape;591;p52"/>
          <p:cNvGrpSpPr/>
          <p:nvPr/>
        </p:nvGrpSpPr>
        <p:grpSpPr>
          <a:xfrm>
            <a:off x="833913" y="889229"/>
            <a:ext cx="1245168" cy="946706"/>
            <a:chOff x="720551" y="1635262"/>
            <a:chExt cx="1307400" cy="1027688"/>
          </a:xfrm>
        </p:grpSpPr>
        <p:pic>
          <p:nvPicPr>
            <p:cNvPr id="592" name="Google Shape;592;p52"/>
            <p:cNvPicPr preferRelativeResize="0"/>
            <p:nvPr/>
          </p:nvPicPr>
          <p:blipFill>
            <a:blip r:embed="rId5">
              <a:alphaModFix/>
            </a:blip>
            <a:stretch>
              <a:fillRect/>
            </a:stretch>
          </p:blipFill>
          <p:spPr>
            <a:xfrm>
              <a:off x="873975" y="1635262"/>
              <a:ext cx="893425" cy="225800"/>
            </a:xfrm>
            <a:prstGeom prst="rect">
              <a:avLst/>
            </a:prstGeom>
            <a:noFill/>
            <a:ln>
              <a:noFill/>
            </a:ln>
          </p:spPr>
        </p:pic>
        <p:sp>
          <p:nvSpPr>
            <p:cNvPr id="593" name="Google Shape;593;p52"/>
            <p:cNvSpPr txBox="1"/>
            <p:nvPr/>
          </p:nvSpPr>
          <p:spPr>
            <a:xfrm>
              <a:off x="720551" y="1861050"/>
              <a:ext cx="13074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Sequence Flow</a:t>
              </a:r>
              <a:endParaRPr sz="1800">
                <a:latin typeface="Lato"/>
                <a:ea typeface="Lato"/>
                <a:cs typeface="Lato"/>
                <a:sym typeface="Lato"/>
              </a:endParaRPr>
            </a:p>
          </p:txBody>
        </p:sp>
      </p:grpSp>
      <p:grpSp>
        <p:nvGrpSpPr>
          <p:cNvPr id="594" name="Google Shape;594;p52"/>
          <p:cNvGrpSpPr/>
          <p:nvPr/>
        </p:nvGrpSpPr>
        <p:grpSpPr>
          <a:xfrm>
            <a:off x="955026" y="1826720"/>
            <a:ext cx="900875" cy="1016044"/>
            <a:chOff x="3325788" y="1579743"/>
            <a:chExt cx="945900" cy="1102957"/>
          </a:xfrm>
        </p:grpSpPr>
        <p:pic>
          <p:nvPicPr>
            <p:cNvPr id="595" name="Google Shape;595;p52"/>
            <p:cNvPicPr preferRelativeResize="0"/>
            <p:nvPr/>
          </p:nvPicPr>
          <p:blipFill>
            <a:blip r:embed="rId6">
              <a:alphaModFix/>
            </a:blip>
            <a:stretch>
              <a:fillRect/>
            </a:stretch>
          </p:blipFill>
          <p:spPr>
            <a:xfrm>
              <a:off x="3352015" y="1579743"/>
              <a:ext cx="893425" cy="384357"/>
            </a:xfrm>
            <a:prstGeom prst="rect">
              <a:avLst/>
            </a:prstGeom>
            <a:noFill/>
            <a:ln>
              <a:noFill/>
            </a:ln>
          </p:spPr>
        </p:pic>
        <p:sp>
          <p:nvSpPr>
            <p:cNvPr id="596" name="Google Shape;596;p52"/>
            <p:cNvSpPr txBox="1"/>
            <p:nvPr/>
          </p:nvSpPr>
          <p:spPr>
            <a:xfrm>
              <a:off x="3325788" y="1880800"/>
              <a:ext cx="9459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Initial Event</a:t>
              </a:r>
              <a:endParaRPr sz="1800">
                <a:latin typeface="Lato"/>
                <a:ea typeface="Lato"/>
                <a:cs typeface="Lato"/>
                <a:sym typeface="Lato"/>
              </a:endParaRPr>
            </a:p>
          </p:txBody>
        </p:sp>
      </p:grpSp>
      <p:grpSp>
        <p:nvGrpSpPr>
          <p:cNvPr id="597" name="Google Shape;597;p52"/>
          <p:cNvGrpSpPr/>
          <p:nvPr/>
        </p:nvGrpSpPr>
        <p:grpSpPr>
          <a:xfrm>
            <a:off x="2712943" y="1826571"/>
            <a:ext cx="913138" cy="1025991"/>
            <a:chOff x="4424400" y="1568945"/>
            <a:chExt cx="958775" cy="1113755"/>
          </a:xfrm>
        </p:grpSpPr>
        <p:pic>
          <p:nvPicPr>
            <p:cNvPr id="598" name="Google Shape;598;p52"/>
            <p:cNvPicPr preferRelativeResize="0"/>
            <p:nvPr/>
          </p:nvPicPr>
          <p:blipFill>
            <a:blip r:embed="rId7">
              <a:alphaModFix/>
            </a:blip>
            <a:stretch>
              <a:fillRect/>
            </a:stretch>
          </p:blipFill>
          <p:spPr>
            <a:xfrm>
              <a:off x="4424400" y="1568945"/>
              <a:ext cx="945900" cy="405955"/>
            </a:xfrm>
            <a:prstGeom prst="rect">
              <a:avLst/>
            </a:prstGeom>
            <a:noFill/>
            <a:ln>
              <a:noFill/>
            </a:ln>
          </p:spPr>
        </p:pic>
        <p:sp>
          <p:nvSpPr>
            <p:cNvPr id="599" name="Google Shape;599;p52"/>
            <p:cNvSpPr txBox="1"/>
            <p:nvPr/>
          </p:nvSpPr>
          <p:spPr>
            <a:xfrm>
              <a:off x="4437275" y="1880800"/>
              <a:ext cx="9459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End Event</a:t>
              </a:r>
              <a:endParaRPr sz="1800">
                <a:latin typeface="Lato"/>
                <a:ea typeface="Lato"/>
                <a:cs typeface="Lato"/>
                <a:sym typeface="Lato"/>
              </a:endParaRPr>
            </a:p>
          </p:txBody>
        </p:sp>
      </p:grpSp>
      <p:grpSp>
        <p:nvGrpSpPr>
          <p:cNvPr id="600" name="Google Shape;600;p52"/>
          <p:cNvGrpSpPr/>
          <p:nvPr/>
        </p:nvGrpSpPr>
        <p:grpSpPr>
          <a:xfrm>
            <a:off x="813102" y="2892678"/>
            <a:ext cx="1331169" cy="1187680"/>
            <a:chOff x="727650" y="2509275"/>
            <a:chExt cx="1397700" cy="1289275"/>
          </a:xfrm>
        </p:grpSpPr>
        <p:pic>
          <p:nvPicPr>
            <p:cNvPr id="601" name="Google Shape;601;p52"/>
            <p:cNvPicPr preferRelativeResize="0"/>
            <p:nvPr/>
          </p:nvPicPr>
          <p:blipFill>
            <a:blip r:embed="rId8">
              <a:alphaModFix/>
            </a:blip>
            <a:stretch>
              <a:fillRect/>
            </a:stretch>
          </p:blipFill>
          <p:spPr>
            <a:xfrm>
              <a:off x="772675" y="2509275"/>
              <a:ext cx="1307653" cy="535200"/>
            </a:xfrm>
            <a:prstGeom prst="rect">
              <a:avLst/>
            </a:prstGeom>
            <a:noFill/>
            <a:ln>
              <a:noFill/>
            </a:ln>
          </p:spPr>
        </p:pic>
        <p:sp>
          <p:nvSpPr>
            <p:cNvPr id="602" name="Google Shape;602;p52"/>
            <p:cNvSpPr txBox="1"/>
            <p:nvPr/>
          </p:nvSpPr>
          <p:spPr>
            <a:xfrm>
              <a:off x="727650" y="2996650"/>
              <a:ext cx="13977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Exclusive Gateway</a:t>
              </a:r>
              <a:endParaRPr sz="1800">
                <a:latin typeface="Lato"/>
                <a:ea typeface="Lato"/>
                <a:cs typeface="Lato"/>
                <a:sym typeface="Lato"/>
              </a:endParaRPr>
            </a:p>
          </p:txBody>
        </p:sp>
      </p:grpSp>
      <p:grpSp>
        <p:nvGrpSpPr>
          <p:cNvPr id="603" name="Google Shape;603;p52"/>
          <p:cNvGrpSpPr/>
          <p:nvPr/>
        </p:nvGrpSpPr>
        <p:grpSpPr>
          <a:xfrm>
            <a:off x="4194754" y="2910025"/>
            <a:ext cx="1331169" cy="1170327"/>
            <a:chOff x="1899550" y="2528113"/>
            <a:chExt cx="1397700" cy="1270438"/>
          </a:xfrm>
        </p:grpSpPr>
        <p:pic>
          <p:nvPicPr>
            <p:cNvPr id="604" name="Google Shape;604;p52"/>
            <p:cNvPicPr preferRelativeResize="0"/>
            <p:nvPr/>
          </p:nvPicPr>
          <p:blipFill>
            <a:blip r:embed="rId9">
              <a:alphaModFix/>
            </a:blip>
            <a:stretch>
              <a:fillRect/>
            </a:stretch>
          </p:blipFill>
          <p:spPr>
            <a:xfrm>
              <a:off x="2356541" y="2528113"/>
              <a:ext cx="483705" cy="497525"/>
            </a:xfrm>
            <a:prstGeom prst="rect">
              <a:avLst/>
            </a:prstGeom>
            <a:noFill/>
            <a:ln>
              <a:noFill/>
            </a:ln>
          </p:spPr>
        </p:pic>
        <p:sp>
          <p:nvSpPr>
            <p:cNvPr id="605" name="Google Shape;605;p52"/>
            <p:cNvSpPr txBox="1"/>
            <p:nvPr/>
          </p:nvSpPr>
          <p:spPr>
            <a:xfrm>
              <a:off x="1899550" y="2996650"/>
              <a:ext cx="13977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Inclusive Gateway</a:t>
              </a:r>
              <a:endParaRPr sz="1800">
                <a:latin typeface="Lato"/>
                <a:ea typeface="Lato"/>
                <a:cs typeface="Lato"/>
                <a:sym typeface="Lato"/>
              </a:endParaRPr>
            </a:p>
          </p:txBody>
        </p:sp>
      </p:grpSp>
      <p:grpSp>
        <p:nvGrpSpPr>
          <p:cNvPr id="606" name="Google Shape;606;p52"/>
          <p:cNvGrpSpPr/>
          <p:nvPr/>
        </p:nvGrpSpPr>
        <p:grpSpPr>
          <a:xfrm>
            <a:off x="2503937" y="2906186"/>
            <a:ext cx="1331169" cy="1170316"/>
            <a:chOff x="2935575" y="2528125"/>
            <a:chExt cx="1397700" cy="1270425"/>
          </a:xfrm>
        </p:grpSpPr>
        <p:pic>
          <p:nvPicPr>
            <p:cNvPr id="607" name="Google Shape;607;p52"/>
            <p:cNvPicPr preferRelativeResize="0"/>
            <p:nvPr/>
          </p:nvPicPr>
          <p:blipFill>
            <a:blip r:embed="rId10">
              <a:alphaModFix/>
            </a:blip>
            <a:stretch>
              <a:fillRect/>
            </a:stretch>
          </p:blipFill>
          <p:spPr>
            <a:xfrm>
              <a:off x="3339116" y="2528125"/>
              <a:ext cx="551207" cy="497500"/>
            </a:xfrm>
            <a:prstGeom prst="rect">
              <a:avLst/>
            </a:prstGeom>
            <a:noFill/>
            <a:ln>
              <a:noFill/>
            </a:ln>
          </p:spPr>
        </p:pic>
        <p:sp>
          <p:nvSpPr>
            <p:cNvPr id="608" name="Google Shape;608;p52"/>
            <p:cNvSpPr txBox="1"/>
            <p:nvPr/>
          </p:nvSpPr>
          <p:spPr>
            <a:xfrm>
              <a:off x="2935575" y="2996650"/>
              <a:ext cx="13977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Parallel Gateway</a:t>
              </a:r>
              <a:endParaRPr sz="1800">
                <a:latin typeface="Lato"/>
                <a:ea typeface="Lato"/>
                <a:cs typeface="Lato"/>
                <a:sym typeface="Lato"/>
              </a:endParaRPr>
            </a:p>
          </p:txBody>
        </p:sp>
      </p:grpSp>
      <p:grpSp>
        <p:nvGrpSpPr>
          <p:cNvPr id="609" name="Google Shape;609;p52"/>
          <p:cNvGrpSpPr/>
          <p:nvPr/>
        </p:nvGrpSpPr>
        <p:grpSpPr>
          <a:xfrm>
            <a:off x="4119309" y="1760527"/>
            <a:ext cx="1428029" cy="1165871"/>
            <a:chOff x="5219375" y="2203900"/>
            <a:chExt cx="1499400" cy="1265600"/>
          </a:xfrm>
        </p:grpSpPr>
        <p:pic>
          <p:nvPicPr>
            <p:cNvPr id="610" name="Google Shape;610;p52"/>
            <p:cNvPicPr preferRelativeResize="0"/>
            <p:nvPr/>
          </p:nvPicPr>
          <p:blipFill>
            <a:blip r:embed="rId11">
              <a:alphaModFix/>
            </a:blip>
            <a:stretch>
              <a:fillRect/>
            </a:stretch>
          </p:blipFill>
          <p:spPr>
            <a:xfrm>
              <a:off x="5321800" y="2203900"/>
              <a:ext cx="1294553" cy="497500"/>
            </a:xfrm>
            <a:prstGeom prst="rect">
              <a:avLst/>
            </a:prstGeom>
            <a:noFill/>
            <a:ln>
              <a:noFill/>
            </a:ln>
          </p:spPr>
        </p:pic>
        <p:sp>
          <p:nvSpPr>
            <p:cNvPr id="611" name="Google Shape;611;p52"/>
            <p:cNvSpPr txBox="1"/>
            <p:nvPr/>
          </p:nvSpPr>
          <p:spPr>
            <a:xfrm>
              <a:off x="5219375" y="2667600"/>
              <a:ext cx="1499400" cy="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Event-based Gateway</a:t>
              </a:r>
              <a:endParaRPr sz="1800">
                <a:latin typeface="Lato"/>
                <a:ea typeface="Lato"/>
                <a:cs typeface="Lato"/>
                <a:sym typeface="Lato"/>
              </a:endParaRPr>
            </a:p>
          </p:txBody>
        </p:sp>
      </p:grpSp>
      <p:grpSp>
        <p:nvGrpSpPr>
          <p:cNvPr id="612" name="Google Shape;612;p52"/>
          <p:cNvGrpSpPr/>
          <p:nvPr/>
        </p:nvGrpSpPr>
        <p:grpSpPr>
          <a:xfrm>
            <a:off x="2546834" y="849594"/>
            <a:ext cx="1245406" cy="736087"/>
            <a:chOff x="1852569" y="1600936"/>
            <a:chExt cx="1307650" cy="799052"/>
          </a:xfrm>
        </p:grpSpPr>
        <p:pic>
          <p:nvPicPr>
            <p:cNvPr id="613" name="Google Shape;613;p52"/>
            <p:cNvPicPr preferRelativeResize="0"/>
            <p:nvPr/>
          </p:nvPicPr>
          <p:blipFill>
            <a:blip r:embed="rId12">
              <a:alphaModFix/>
            </a:blip>
            <a:stretch>
              <a:fillRect/>
            </a:stretch>
          </p:blipFill>
          <p:spPr>
            <a:xfrm>
              <a:off x="1852569" y="1600936"/>
              <a:ext cx="1307650" cy="342000"/>
            </a:xfrm>
            <a:prstGeom prst="rect">
              <a:avLst/>
            </a:prstGeom>
            <a:noFill/>
            <a:ln>
              <a:noFill/>
            </a:ln>
          </p:spPr>
        </p:pic>
        <p:sp>
          <p:nvSpPr>
            <p:cNvPr id="614" name="Google Shape;614;p52"/>
            <p:cNvSpPr txBox="1"/>
            <p:nvPr/>
          </p:nvSpPr>
          <p:spPr>
            <a:xfrm>
              <a:off x="2033450" y="1898688"/>
              <a:ext cx="945900" cy="5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Task</a:t>
              </a:r>
              <a:endParaRPr sz="1800">
                <a:latin typeface="Lato"/>
                <a:ea typeface="Lato"/>
                <a:cs typeface="Lato"/>
                <a:sym typeface="Lato"/>
              </a:endParaRPr>
            </a:p>
          </p:txBody>
        </p:sp>
      </p:grpSp>
      <p:grpSp>
        <p:nvGrpSpPr>
          <p:cNvPr id="615" name="Google Shape;615;p52"/>
          <p:cNvGrpSpPr/>
          <p:nvPr/>
        </p:nvGrpSpPr>
        <p:grpSpPr>
          <a:xfrm>
            <a:off x="6117348" y="1520728"/>
            <a:ext cx="900875" cy="1033854"/>
            <a:chOff x="7441225" y="2726160"/>
            <a:chExt cx="945900" cy="1122290"/>
          </a:xfrm>
        </p:grpSpPr>
        <p:pic>
          <p:nvPicPr>
            <p:cNvPr id="616" name="Google Shape;616;p52"/>
            <p:cNvPicPr preferRelativeResize="0"/>
            <p:nvPr/>
          </p:nvPicPr>
          <p:blipFill>
            <a:blip r:embed="rId13">
              <a:alphaModFix/>
            </a:blip>
            <a:stretch>
              <a:fillRect/>
            </a:stretch>
          </p:blipFill>
          <p:spPr>
            <a:xfrm>
              <a:off x="7441225" y="2726160"/>
              <a:ext cx="945900" cy="672028"/>
            </a:xfrm>
            <a:prstGeom prst="rect">
              <a:avLst/>
            </a:prstGeom>
            <a:noFill/>
            <a:ln>
              <a:noFill/>
            </a:ln>
          </p:spPr>
        </p:pic>
        <p:sp>
          <p:nvSpPr>
            <p:cNvPr id="617" name="Google Shape;617;p52"/>
            <p:cNvSpPr txBox="1"/>
            <p:nvPr/>
          </p:nvSpPr>
          <p:spPr>
            <a:xfrm>
              <a:off x="7441225" y="3347150"/>
              <a:ext cx="945900" cy="5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Group</a:t>
              </a:r>
              <a:endParaRPr sz="1800">
                <a:latin typeface="Lato"/>
                <a:ea typeface="Lato"/>
                <a:cs typeface="Lato"/>
                <a:sym typeface="Lato"/>
              </a:endParaRPr>
            </a:p>
          </p:txBody>
        </p:sp>
      </p:grpSp>
      <p:grpSp>
        <p:nvGrpSpPr>
          <p:cNvPr id="618" name="Google Shape;618;p52"/>
          <p:cNvGrpSpPr/>
          <p:nvPr/>
        </p:nvGrpSpPr>
        <p:grpSpPr>
          <a:xfrm>
            <a:off x="5831509" y="732603"/>
            <a:ext cx="1478887" cy="609118"/>
            <a:chOff x="7026800" y="788715"/>
            <a:chExt cx="1552800" cy="661222"/>
          </a:xfrm>
        </p:grpSpPr>
        <p:pic>
          <p:nvPicPr>
            <p:cNvPr id="619" name="Google Shape;619;p52"/>
            <p:cNvPicPr preferRelativeResize="0"/>
            <p:nvPr/>
          </p:nvPicPr>
          <p:blipFill>
            <a:blip r:embed="rId14">
              <a:alphaModFix/>
            </a:blip>
            <a:stretch>
              <a:fillRect/>
            </a:stretch>
          </p:blipFill>
          <p:spPr>
            <a:xfrm>
              <a:off x="7330246" y="788715"/>
              <a:ext cx="945900" cy="208835"/>
            </a:xfrm>
            <a:prstGeom prst="rect">
              <a:avLst/>
            </a:prstGeom>
            <a:noFill/>
            <a:ln>
              <a:noFill/>
            </a:ln>
          </p:spPr>
        </p:pic>
        <p:sp>
          <p:nvSpPr>
            <p:cNvPr id="620" name="Google Shape;620;p52"/>
            <p:cNvSpPr txBox="1"/>
            <p:nvPr/>
          </p:nvSpPr>
          <p:spPr>
            <a:xfrm>
              <a:off x="7026800" y="948638"/>
              <a:ext cx="1552800" cy="5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Association</a:t>
              </a:r>
              <a:endParaRPr sz="1800">
                <a:latin typeface="Lato"/>
                <a:ea typeface="Lato"/>
                <a:cs typeface="Lato"/>
                <a:sym typeface="Lato"/>
              </a:endParaRPr>
            </a:p>
          </p:txBody>
        </p:sp>
      </p:grpSp>
      <p:grpSp>
        <p:nvGrpSpPr>
          <p:cNvPr id="621" name="Google Shape;621;p52"/>
          <p:cNvGrpSpPr/>
          <p:nvPr/>
        </p:nvGrpSpPr>
        <p:grpSpPr>
          <a:xfrm>
            <a:off x="4107007" y="732686"/>
            <a:ext cx="1452600" cy="977647"/>
            <a:chOff x="7164450" y="1823774"/>
            <a:chExt cx="1525200" cy="1061276"/>
          </a:xfrm>
        </p:grpSpPr>
        <p:pic>
          <p:nvPicPr>
            <p:cNvPr id="622" name="Google Shape;622;p52"/>
            <p:cNvPicPr preferRelativeResize="0"/>
            <p:nvPr/>
          </p:nvPicPr>
          <p:blipFill>
            <a:blip r:embed="rId15">
              <a:alphaModFix/>
            </a:blip>
            <a:stretch>
              <a:fillRect/>
            </a:stretch>
          </p:blipFill>
          <p:spPr>
            <a:xfrm>
              <a:off x="7533425" y="1823774"/>
              <a:ext cx="787250" cy="620601"/>
            </a:xfrm>
            <a:prstGeom prst="rect">
              <a:avLst/>
            </a:prstGeom>
            <a:noFill/>
            <a:ln>
              <a:noFill/>
            </a:ln>
          </p:spPr>
        </p:pic>
        <p:sp>
          <p:nvSpPr>
            <p:cNvPr id="623" name="Google Shape;623;p52"/>
            <p:cNvSpPr txBox="1"/>
            <p:nvPr/>
          </p:nvSpPr>
          <p:spPr>
            <a:xfrm>
              <a:off x="7164450" y="2383750"/>
              <a:ext cx="1525200" cy="5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latin typeface="Lato"/>
                  <a:ea typeface="Lato"/>
                  <a:cs typeface="Lato"/>
                  <a:sym typeface="Lato"/>
                </a:rPr>
                <a:t>Annotation</a:t>
              </a:r>
              <a:endParaRPr sz="1800">
                <a:latin typeface="Lato"/>
                <a:ea typeface="Lato"/>
                <a:cs typeface="Lato"/>
                <a:sym typeface="Lato"/>
              </a:endParaRPr>
            </a:p>
          </p:txBody>
        </p:sp>
      </p:grpSp>
      <p:sp>
        <p:nvSpPr>
          <p:cNvPr id="624" name="Google Shape;624;p52"/>
          <p:cNvSpPr txBox="1"/>
          <p:nvPr/>
        </p:nvSpPr>
        <p:spPr>
          <a:xfrm>
            <a:off x="7877220" y="2158692"/>
            <a:ext cx="675600" cy="3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000">
                <a:latin typeface="Lato"/>
                <a:ea typeface="Lato"/>
                <a:cs typeface="Lato"/>
                <a:sym typeface="Lato"/>
              </a:rPr>
              <a:t>etc.</a:t>
            </a:r>
            <a:endParaRPr sz="2000">
              <a:latin typeface="Lato"/>
              <a:ea typeface="Lato"/>
              <a:cs typeface="Lato"/>
              <a:sym typeface="Lato"/>
            </a:endParaRPr>
          </a:p>
        </p:txBody>
      </p:sp>
      <p:sp>
        <p:nvSpPr>
          <p:cNvPr id="625" name="Google Shape;625;p5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10</a:t>
            </a:r>
            <a:endParaRPr>
              <a:solidFill>
                <a:srgbClr val="66666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9" name="Shape 629"/>
        <p:cNvGrpSpPr/>
        <p:nvPr/>
      </p:nvGrpSpPr>
      <p:grpSpPr>
        <a:xfrm>
          <a:off x="0" y="0"/>
          <a:ext cx="0" cy="0"/>
          <a:chOff x="0" y="0"/>
          <a:chExt cx="0" cy="0"/>
        </a:xfrm>
      </p:grpSpPr>
      <p:sp>
        <p:nvSpPr>
          <p:cNvPr id="630" name="Google Shape;630;p53"/>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Example of BPMN Process</a:t>
            </a:r>
            <a:endParaRPr sz="2020"/>
          </a:p>
        </p:txBody>
      </p:sp>
      <p:pic>
        <p:nvPicPr>
          <p:cNvPr id="631" name="Google Shape;631;p53" title="bpmn.png"/>
          <p:cNvPicPr preferRelativeResize="0"/>
          <p:nvPr/>
        </p:nvPicPr>
        <p:blipFill>
          <a:blip r:embed="rId4">
            <a:alphaModFix/>
          </a:blip>
          <a:stretch>
            <a:fillRect/>
          </a:stretch>
        </p:blipFill>
        <p:spPr>
          <a:xfrm>
            <a:off x="706363" y="1406325"/>
            <a:ext cx="7731273" cy="2647350"/>
          </a:xfrm>
          <a:prstGeom prst="rect">
            <a:avLst/>
          </a:prstGeom>
          <a:noFill/>
          <a:ln>
            <a:noFill/>
          </a:ln>
        </p:spPr>
      </p:pic>
      <p:sp>
        <p:nvSpPr>
          <p:cNvPr id="632" name="Google Shape;632;p53"/>
          <p:cNvSpPr txBox="1"/>
          <p:nvPr/>
        </p:nvSpPr>
        <p:spPr>
          <a:xfrm>
            <a:off x="587838" y="576625"/>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Given the BPMN syntax, one can, for instance, write a </a:t>
            </a:r>
            <a:r>
              <a:rPr b="1" lang="fr" sz="1800">
                <a:solidFill>
                  <a:srgbClr val="FF0000"/>
                </a:solidFill>
              </a:rPr>
              <a:t>business trip organization</a:t>
            </a:r>
            <a:r>
              <a:rPr lang="fr" sz="1800"/>
              <a:t> process as follows:</a:t>
            </a:r>
            <a:endParaRPr sz="1800"/>
          </a:p>
        </p:txBody>
      </p:sp>
      <p:sp>
        <p:nvSpPr>
          <p:cNvPr id="633" name="Google Shape;633;p5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11</a:t>
            </a:r>
            <a:endParaRPr>
              <a:solidFill>
                <a:srgbClr val="66666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7" name="Shape 637"/>
        <p:cNvGrpSpPr/>
        <p:nvPr/>
      </p:nvGrpSpPr>
      <p:grpSpPr>
        <a:xfrm>
          <a:off x="0" y="0"/>
          <a:ext cx="0" cy="0"/>
          <a:chOff x="0" y="0"/>
          <a:chExt cx="0" cy="0"/>
        </a:xfrm>
      </p:grpSpPr>
      <p:pic>
        <p:nvPicPr>
          <p:cNvPr id="638" name="Google Shape;638;p54" title="bpmn.png"/>
          <p:cNvPicPr preferRelativeResize="0"/>
          <p:nvPr/>
        </p:nvPicPr>
        <p:blipFill>
          <a:blip r:embed="rId4">
            <a:alphaModFix/>
          </a:blip>
          <a:stretch>
            <a:fillRect/>
          </a:stretch>
        </p:blipFill>
        <p:spPr>
          <a:xfrm>
            <a:off x="706363" y="713200"/>
            <a:ext cx="7731273" cy="2647350"/>
          </a:xfrm>
          <a:prstGeom prst="rect">
            <a:avLst/>
          </a:prstGeom>
          <a:noFill/>
          <a:ln>
            <a:noFill/>
          </a:ln>
        </p:spPr>
      </p:pic>
      <p:pic>
        <p:nvPicPr>
          <p:cNvPr id="639" name="Google Shape;639;p54"/>
          <p:cNvPicPr preferRelativeResize="0"/>
          <p:nvPr/>
        </p:nvPicPr>
        <p:blipFill>
          <a:blip r:embed="rId5">
            <a:alphaModFix/>
          </a:blip>
          <a:stretch>
            <a:fillRect/>
          </a:stretch>
        </p:blipFill>
        <p:spPr>
          <a:xfrm>
            <a:off x="2062871" y="550625"/>
            <a:ext cx="1045175" cy="1143525"/>
          </a:xfrm>
          <a:prstGeom prst="rect">
            <a:avLst/>
          </a:prstGeom>
          <a:noFill/>
          <a:ln>
            <a:noFill/>
          </a:ln>
        </p:spPr>
      </p:pic>
      <p:sp>
        <p:nvSpPr>
          <p:cNvPr id="640" name="Google Shape;640;p54"/>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First Research Question</a:t>
            </a:r>
            <a:endParaRPr sz="2020"/>
          </a:p>
        </p:txBody>
      </p:sp>
      <p:sp>
        <p:nvSpPr>
          <p:cNvPr id="641" name="Google Shape;641;p5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12</a:t>
            </a:r>
            <a:endParaRPr>
              <a:solidFill>
                <a:srgbClr val="66666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pic>
        <p:nvPicPr>
          <p:cNvPr id="646" name="Google Shape;646;p55" title="bpmn.png"/>
          <p:cNvPicPr preferRelativeResize="0"/>
          <p:nvPr/>
        </p:nvPicPr>
        <p:blipFill>
          <a:blip r:embed="rId4">
            <a:alphaModFix/>
          </a:blip>
          <a:stretch>
            <a:fillRect/>
          </a:stretch>
        </p:blipFill>
        <p:spPr>
          <a:xfrm>
            <a:off x="706363" y="713200"/>
            <a:ext cx="7731273" cy="2647350"/>
          </a:xfrm>
          <a:prstGeom prst="rect">
            <a:avLst/>
          </a:prstGeom>
          <a:noFill/>
          <a:ln>
            <a:noFill/>
          </a:ln>
        </p:spPr>
      </p:pic>
      <p:pic>
        <p:nvPicPr>
          <p:cNvPr id="647" name="Google Shape;647;p55"/>
          <p:cNvPicPr preferRelativeResize="0"/>
          <p:nvPr/>
        </p:nvPicPr>
        <p:blipFill>
          <a:blip r:embed="rId5">
            <a:alphaModFix/>
          </a:blip>
          <a:stretch>
            <a:fillRect/>
          </a:stretch>
        </p:blipFill>
        <p:spPr>
          <a:xfrm>
            <a:off x="2062871" y="550625"/>
            <a:ext cx="1045175" cy="1143525"/>
          </a:xfrm>
          <a:prstGeom prst="rect">
            <a:avLst/>
          </a:prstGeom>
          <a:noFill/>
          <a:ln>
            <a:noFill/>
          </a:ln>
        </p:spPr>
      </p:pic>
      <p:sp>
        <p:nvSpPr>
          <p:cNvPr id="648" name="Google Shape;648;p55"/>
          <p:cNvSpPr txBox="1"/>
          <p:nvPr/>
        </p:nvSpPr>
        <p:spPr>
          <a:xfrm>
            <a:off x="588600" y="3814650"/>
            <a:ext cx="79668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What if you do not know </a:t>
            </a:r>
            <a:r>
              <a:rPr b="1" lang="fr" sz="1800">
                <a:solidFill>
                  <a:srgbClr val="FF0000"/>
                </a:solidFill>
                <a:latin typeface="Lato"/>
                <a:ea typeface="Lato"/>
                <a:cs typeface="Lato"/>
                <a:sym typeface="Lato"/>
              </a:rPr>
              <a:t>how to write BPMN</a:t>
            </a:r>
            <a:r>
              <a:rPr lang="fr" sz="1800">
                <a:solidFill>
                  <a:srgbClr val="FF0000"/>
                </a:solidFill>
                <a:latin typeface="Lato"/>
                <a:ea typeface="Lato"/>
                <a:cs typeface="Lato"/>
                <a:sym typeface="Lato"/>
              </a:rPr>
              <a:t> </a:t>
            </a:r>
            <a:r>
              <a:rPr lang="fr" sz="1800">
                <a:solidFill>
                  <a:srgbClr val="1A1A1A"/>
                </a:solidFill>
                <a:latin typeface="Lato"/>
                <a:ea typeface="Lato"/>
                <a:cs typeface="Lato"/>
                <a:sym typeface="Lato"/>
              </a:rPr>
              <a:t>processes</a:t>
            </a:r>
            <a:r>
              <a:rPr lang="fr" sz="1800">
                <a:solidFill>
                  <a:schemeClr val="dk1"/>
                </a:solidFill>
                <a:latin typeface="Lato"/>
                <a:ea typeface="Lato"/>
                <a:cs typeface="Lato"/>
                <a:sym typeface="Lato"/>
              </a:rPr>
              <a:t>?</a:t>
            </a:r>
            <a:endParaRPr sz="1800">
              <a:latin typeface="Lato"/>
              <a:ea typeface="Lato"/>
              <a:cs typeface="Lato"/>
              <a:sym typeface="Lato"/>
            </a:endParaRPr>
          </a:p>
        </p:txBody>
      </p:sp>
      <p:sp>
        <p:nvSpPr>
          <p:cNvPr id="649" name="Google Shape;649;p55"/>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First </a:t>
            </a:r>
            <a:r>
              <a:rPr lang="fr" sz="2020"/>
              <a:t>Research Question</a:t>
            </a:r>
            <a:endParaRPr sz="2020"/>
          </a:p>
        </p:txBody>
      </p:sp>
      <p:sp>
        <p:nvSpPr>
          <p:cNvPr id="650" name="Google Shape;650;p5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12</a:t>
            </a:r>
            <a:endParaRPr>
              <a:solidFill>
                <a:srgbClr val="66666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4" name="Shape 654"/>
        <p:cNvGrpSpPr/>
        <p:nvPr/>
      </p:nvGrpSpPr>
      <p:grpSpPr>
        <a:xfrm>
          <a:off x="0" y="0"/>
          <a:ext cx="0" cy="0"/>
          <a:chOff x="0" y="0"/>
          <a:chExt cx="0" cy="0"/>
        </a:xfrm>
      </p:grpSpPr>
      <p:pic>
        <p:nvPicPr>
          <p:cNvPr id="655" name="Google Shape;655;p56" title="bpmn.png"/>
          <p:cNvPicPr preferRelativeResize="0"/>
          <p:nvPr/>
        </p:nvPicPr>
        <p:blipFill>
          <a:blip r:embed="rId4">
            <a:alphaModFix/>
          </a:blip>
          <a:stretch>
            <a:fillRect/>
          </a:stretch>
        </p:blipFill>
        <p:spPr>
          <a:xfrm>
            <a:off x="706363" y="713200"/>
            <a:ext cx="7731273" cy="2647350"/>
          </a:xfrm>
          <a:prstGeom prst="rect">
            <a:avLst/>
          </a:prstGeom>
          <a:noFill/>
          <a:ln>
            <a:noFill/>
          </a:ln>
        </p:spPr>
      </p:pic>
      <p:pic>
        <p:nvPicPr>
          <p:cNvPr id="656" name="Google Shape;656;p56"/>
          <p:cNvPicPr preferRelativeResize="0"/>
          <p:nvPr/>
        </p:nvPicPr>
        <p:blipFill>
          <a:blip r:embed="rId5">
            <a:alphaModFix/>
          </a:blip>
          <a:stretch>
            <a:fillRect/>
          </a:stretch>
        </p:blipFill>
        <p:spPr>
          <a:xfrm>
            <a:off x="1391325" y="576550"/>
            <a:ext cx="1138625" cy="1138625"/>
          </a:xfrm>
          <a:prstGeom prst="rect">
            <a:avLst/>
          </a:prstGeom>
          <a:noFill/>
          <a:ln>
            <a:noFill/>
          </a:ln>
        </p:spPr>
      </p:pic>
      <p:sp>
        <p:nvSpPr>
          <p:cNvPr id="657" name="Google Shape;657;p56"/>
          <p:cNvSpPr txBox="1"/>
          <p:nvPr/>
        </p:nvSpPr>
        <p:spPr>
          <a:xfrm>
            <a:off x="2529950" y="993600"/>
            <a:ext cx="9783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&gt;2m!</a:t>
            </a:r>
            <a:endParaRPr b="1" sz="1800">
              <a:solidFill>
                <a:srgbClr val="FF0000"/>
              </a:solidFill>
            </a:endParaRPr>
          </a:p>
        </p:txBody>
      </p:sp>
      <p:sp>
        <p:nvSpPr>
          <p:cNvPr id="658" name="Google Shape;658;p56"/>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Research Question</a:t>
            </a:r>
            <a:endParaRPr sz="2020"/>
          </a:p>
        </p:txBody>
      </p:sp>
      <p:sp>
        <p:nvSpPr>
          <p:cNvPr id="659" name="Google Shape;659;p5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13</a:t>
            </a:r>
            <a:endParaRPr>
              <a:solidFill>
                <a:srgbClr val="66666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3" name="Shape 663"/>
        <p:cNvGrpSpPr/>
        <p:nvPr/>
      </p:nvGrpSpPr>
      <p:grpSpPr>
        <a:xfrm>
          <a:off x="0" y="0"/>
          <a:ext cx="0" cy="0"/>
          <a:chOff x="0" y="0"/>
          <a:chExt cx="0" cy="0"/>
        </a:xfrm>
      </p:grpSpPr>
      <p:pic>
        <p:nvPicPr>
          <p:cNvPr id="664" name="Google Shape;664;p57" title="bpmn.png"/>
          <p:cNvPicPr preferRelativeResize="0"/>
          <p:nvPr/>
        </p:nvPicPr>
        <p:blipFill>
          <a:blip r:embed="rId4">
            <a:alphaModFix/>
          </a:blip>
          <a:stretch>
            <a:fillRect/>
          </a:stretch>
        </p:blipFill>
        <p:spPr>
          <a:xfrm>
            <a:off x="706363" y="713200"/>
            <a:ext cx="7731273" cy="2647350"/>
          </a:xfrm>
          <a:prstGeom prst="rect">
            <a:avLst/>
          </a:prstGeom>
          <a:noFill/>
          <a:ln>
            <a:noFill/>
          </a:ln>
        </p:spPr>
      </p:pic>
      <p:pic>
        <p:nvPicPr>
          <p:cNvPr id="665" name="Google Shape;665;p57"/>
          <p:cNvPicPr preferRelativeResize="0"/>
          <p:nvPr/>
        </p:nvPicPr>
        <p:blipFill>
          <a:blip r:embed="rId5">
            <a:alphaModFix/>
          </a:blip>
          <a:stretch>
            <a:fillRect/>
          </a:stretch>
        </p:blipFill>
        <p:spPr>
          <a:xfrm>
            <a:off x="1391325" y="576550"/>
            <a:ext cx="1138625" cy="1138625"/>
          </a:xfrm>
          <a:prstGeom prst="rect">
            <a:avLst/>
          </a:prstGeom>
          <a:noFill/>
          <a:ln>
            <a:noFill/>
          </a:ln>
        </p:spPr>
      </p:pic>
      <p:sp>
        <p:nvSpPr>
          <p:cNvPr id="666" name="Google Shape;666;p57"/>
          <p:cNvSpPr txBox="1"/>
          <p:nvPr/>
        </p:nvSpPr>
        <p:spPr>
          <a:xfrm>
            <a:off x="2529950" y="993600"/>
            <a:ext cx="978300" cy="30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800">
                <a:solidFill>
                  <a:srgbClr val="FF0000"/>
                </a:solidFill>
              </a:rPr>
              <a:t>&gt;2m!</a:t>
            </a:r>
            <a:endParaRPr b="1" sz="1800">
              <a:solidFill>
                <a:srgbClr val="FF0000"/>
              </a:solidFill>
            </a:endParaRPr>
          </a:p>
        </p:txBody>
      </p:sp>
      <p:sp>
        <p:nvSpPr>
          <p:cNvPr id="667" name="Google Shape;667;p57"/>
          <p:cNvSpPr txBox="1"/>
          <p:nvPr/>
        </p:nvSpPr>
        <p:spPr>
          <a:xfrm>
            <a:off x="588600" y="3573400"/>
            <a:ext cx="79668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What if you do not want to </a:t>
            </a:r>
            <a:r>
              <a:rPr b="1" lang="fr" sz="1800">
                <a:solidFill>
                  <a:srgbClr val="FF0000"/>
                </a:solidFill>
                <a:latin typeface="Lato"/>
                <a:ea typeface="Lato"/>
                <a:cs typeface="Lato"/>
                <a:sym typeface="Lato"/>
              </a:rPr>
              <a:t>spend time designing</a:t>
            </a:r>
            <a:r>
              <a:rPr lang="fr" sz="1800">
                <a:solidFill>
                  <a:schemeClr val="dk1"/>
                </a:solidFill>
                <a:latin typeface="Lato"/>
                <a:ea typeface="Lato"/>
                <a:cs typeface="Lato"/>
                <a:sym typeface="Lato"/>
              </a:rPr>
              <a:t> your process graphically?</a:t>
            </a:r>
            <a:endParaRPr sz="1800">
              <a:solidFill>
                <a:schemeClr val="dk1"/>
              </a:solidFill>
              <a:latin typeface="Lato"/>
              <a:ea typeface="Lato"/>
              <a:cs typeface="Lato"/>
              <a:sym typeface="Lato"/>
            </a:endParaRPr>
          </a:p>
        </p:txBody>
      </p:sp>
      <p:sp>
        <p:nvSpPr>
          <p:cNvPr id="668" name="Google Shape;668;p57"/>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Second </a:t>
            </a:r>
            <a:r>
              <a:rPr lang="fr" sz="2020"/>
              <a:t>Research Question</a:t>
            </a:r>
            <a:endParaRPr sz="2020"/>
          </a:p>
        </p:txBody>
      </p:sp>
      <p:sp>
        <p:nvSpPr>
          <p:cNvPr id="669" name="Google Shape;669;p5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13</a:t>
            </a:r>
            <a:endParaRPr>
              <a:solidFill>
                <a:srgbClr val="66666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3" name="Shape 673"/>
        <p:cNvGrpSpPr/>
        <p:nvPr/>
      </p:nvGrpSpPr>
      <p:grpSpPr>
        <a:xfrm>
          <a:off x="0" y="0"/>
          <a:ext cx="0" cy="0"/>
          <a:chOff x="0" y="0"/>
          <a:chExt cx="0" cy="0"/>
        </a:xfrm>
      </p:grpSpPr>
      <p:pic>
        <p:nvPicPr>
          <p:cNvPr id="674" name="Google Shape;674;p58"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675" name="Google Shape;675;p58" title="1409275-dessin-anime-en-colere-patron-avec-bulle-vide-vectoriel-removebg-preview.png"/>
          <p:cNvPicPr preferRelativeResize="0"/>
          <p:nvPr/>
        </p:nvPicPr>
        <p:blipFill rotWithShape="1">
          <a:blip r:embed="rId5">
            <a:alphaModFix/>
          </a:blip>
          <a:srcRect b="0" l="0" r="52194" t="0"/>
          <a:stretch/>
        </p:blipFill>
        <p:spPr>
          <a:xfrm>
            <a:off x="421350" y="443863"/>
            <a:ext cx="1165750" cy="1625675"/>
          </a:xfrm>
          <a:prstGeom prst="rect">
            <a:avLst/>
          </a:prstGeom>
          <a:noFill/>
          <a:ln>
            <a:noFill/>
          </a:ln>
        </p:spPr>
      </p:pic>
      <p:sp>
        <p:nvSpPr>
          <p:cNvPr id="676" name="Google Shape;676;p58"/>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7" name="Google Shape;677;p58"/>
          <p:cNvSpPr/>
          <p:nvPr/>
        </p:nvSpPr>
        <p:spPr>
          <a:xfrm rot="-10338350">
            <a:off x="1282648" y="219082"/>
            <a:ext cx="3595289" cy="2185779"/>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8" name="Google Shape;678;p58"/>
          <p:cNvSpPr txBox="1"/>
          <p:nvPr/>
        </p:nvSpPr>
        <p:spPr>
          <a:xfrm>
            <a:off x="2045500" y="536150"/>
            <a:ext cx="2312700" cy="139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The mission paperwork should</a:t>
            </a:r>
            <a:endParaRPr sz="1800">
              <a:solidFill>
                <a:schemeClr val="dk1"/>
              </a:solidFill>
            </a:endParaRPr>
          </a:p>
          <a:p>
            <a:pPr indent="0" lvl="0" marL="0" rtl="0" algn="ctr">
              <a:spcBef>
                <a:spcPts val="0"/>
              </a:spcBef>
              <a:spcAft>
                <a:spcPts val="0"/>
              </a:spcAft>
              <a:buNone/>
            </a:pPr>
            <a:r>
              <a:rPr lang="fr" sz="1800">
                <a:solidFill>
                  <a:schemeClr val="dk1"/>
                </a:solidFill>
              </a:rPr>
              <a:t>be done before the hotel reservation!!!</a:t>
            </a:r>
            <a:endParaRPr sz="1800">
              <a:solidFill>
                <a:schemeClr val="dk1"/>
              </a:solidFill>
            </a:endParaRPr>
          </a:p>
        </p:txBody>
      </p:sp>
      <p:sp>
        <p:nvSpPr>
          <p:cNvPr id="679" name="Google Shape;679;p58"/>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sp>
        <p:nvSpPr>
          <p:cNvPr id="680" name="Google Shape;680;p5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14</a:t>
            </a:r>
            <a:endParaRPr>
              <a:solidFill>
                <a:srgbClr val="66666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4" name="Shape 684"/>
        <p:cNvGrpSpPr/>
        <p:nvPr/>
      </p:nvGrpSpPr>
      <p:grpSpPr>
        <a:xfrm>
          <a:off x="0" y="0"/>
          <a:ext cx="0" cy="0"/>
          <a:chOff x="0" y="0"/>
          <a:chExt cx="0" cy="0"/>
        </a:xfrm>
      </p:grpSpPr>
      <p:pic>
        <p:nvPicPr>
          <p:cNvPr id="685" name="Google Shape;685;p59"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686" name="Google Shape;686;p59" title="1409275-dessin-anime-en-colere-patron-avec-bulle-vide-vectoriel-removebg-preview.png"/>
          <p:cNvPicPr preferRelativeResize="0"/>
          <p:nvPr/>
        </p:nvPicPr>
        <p:blipFill rotWithShape="1">
          <a:blip r:embed="rId5">
            <a:alphaModFix/>
          </a:blip>
          <a:srcRect b="0" l="0" r="52194" t="0"/>
          <a:stretch/>
        </p:blipFill>
        <p:spPr>
          <a:xfrm>
            <a:off x="421350" y="443863"/>
            <a:ext cx="1165750" cy="1625675"/>
          </a:xfrm>
          <a:prstGeom prst="rect">
            <a:avLst/>
          </a:prstGeom>
          <a:noFill/>
          <a:ln>
            <a:noFill/>
          </a:ln>
        </p:spPr>
      </p:pic>
      <p:sp>
        <p:nvSpPr>
          <p:cNvPr id="687" name="Google Shape;687;p59"/>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8" name="Google Shape;688;p59"/>
          <p:cNvSpPr/>
          <p:nvPr/>
        </p:nvSpPr>
        <p:spPr>
          <a:xfrm rot="-1455338">
            <a:off x="3451274" y="2841484"/>
            <a:ext cx="2107551" cy="1018183"/>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9" name="Google Shape;689;p59"/>
          <p:cNvPicPr preferRelativeResize="0"/>
          <p:nvPr/>
        </p:nvPicPr>
        <p:blipFill rotWithShape="1">
          <a:blip r:embed="rId6">
            <a:alphaModFix/>
          </a:blip>
          <a:srcRect b="8181" l="9160" r="8898" t="8080"/>
          <a:stretch/>
        </p:blipFill>
        <p:spPr>
          <a:xfrm>
            <a:off x="3239012" y="2705650"/>
            <a:ext cx="615400" cy="449075"/>
          </a:xfrm>
          <a:prstGeom prst="rect">
            <a:avLst/>
          </a:prstGeom>
          <a:noFill/>
          <a:ln>
            <a:noFill/>
          </a:ln>
        </p:spPr>
      </p:pic>
      <p:sp>
        <p:nvSpPr>
          <p:cNvPr id="690" name="Google Shape;690;p59"/>
          <p:cNvSpPr/>
          <p:nvPr/>
        </p:nvSpPr>
        <p:spPr>
          <a:xfrm rot="-10338350">
            <a:off x="1282648" y="219082"/>
            <a:ext cx="3595289" cy="2185779"/>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1" name="Google Shape;691;p59"/>
          <p:cNvSpPr txBox="1"/>
          <p:nvPr/>
        </p:nvSpPr>
        <p:spPr>
          <a:xfrm>
            <a:off x="2045500" y="536150"/>
            <a:ext cx="2312700" cy="139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The mission paperwork should</a:t>
            </a:r>
            <a:endParaRPr sz="1800">
              <a:solidFill>
                <a:schemeClr val="dk1"/>
              </a:solidFill>
            </a:endParaRPr>
          </a:p>
          <a:p>
            <a:pPr indent="0" lvl="0" marL="0" rtl="0" algn="ctr">
              <a:spcBef>
                <a:spcPts val="0"/>
              </a:spcBef>
              <a:spcAft>
                <a:spcPts val="0"/>
              </a:spcAft>
              <a:buNone/>
            </a:pPr>
            <a:r>
              <a:rPr lang="fr" sz="1800">
                <a:solidFill>
                  <a:schemeClr val="dk1"/>
                </a:solidFill>
              </a:rPr>
              <a:t>be done before the hotel reservation!!!</a:t>
            </a:r>
            <a:endParaRPr sz="1800">
              <a:solidFill>
                <a:schemeClr val="dk1"/>
              </a:solidFill>
            </a:endParaRPr>
          </a:p>
        </p:txBody>
      </p:sp>
      <p:sp>
        <p:nvSpPr>
          <p:cNvPr id="692" name="Google Shape;692;p59"/>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Research Question</a:t>
            </a:r>
            <a:endParaRPr sz="2020"/>
          </a:p>
        </p:txBody>
      </p:sp>
      <p:sp>
        <p:nvSpPr>
          <p:cNvPr id="693" name="Google Shape;693;p5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14</a:t>
            </a:r>
            <a:endParaRPr>
              <a:solidFill>
                <a:srgbClr val="66666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7" name="Shape 697"/>
        <p:cNvGrpSpPr/>
        <p:nvPr/>
      </p:nvGrpSpPr>
      <p:grpSpPr>
        <a:xfrm>
          <a:off x="0" y="0"/>
          <a:ext cx="0" cy="0"/>
          <a:chOff x="0" y="0"/>
          <a:chExt cx="0" cy="0"/>
        </a:xfrm>
      </p:grpSpPr>
      <p:pic>
        <p:nvPicPr>
          <p:cNvPr id="698" name="Google Shape;698;p60"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sp>
        <p:nvSpPr>
          <p:cNvPr id="699" name="Google Shape;699;p60"/>
          <p:cNvSpPr txBox="1"/>
          <p:nvPr/>
        </p:nvSpPr>
        <p:spPr>
          <a:xfrm>
            <a:off x="588600" y="3949125"/>
            <a:ext cx="79668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be sure that your BPMN process </a:t>
            </a:r>
            <a:r>
              <a:rPr b="1" lang="fr" sz="1800">
                <a:solidFill>
                  <a:srgbClr val="FF0000"/>
                </a:solidFill>
                <a:latin typeface="Lato"/>
                <a:ea typeface="Lato"/>
                <a:cs typeface="Lato"/>
                <a:sym typeface="Lato"/>
              </a:rPr>
              <a:t>matches its expected behaviour</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pic>
        <p:nvPicPr>
          <p:cNvPr id="700" name="Google Shape;700;p60" title="1409275-dessin-anime-en-colere-patron-avec-bulle-vide-vectoriel-removebg-preview.png"/>
          <p:cNvPicPr preferRelativeResize="0"/>
          <p:nvPr/>
        </p:nvPicPr>
        <p:blipFill rotWithShape="1">
          <a:blip r:embed="rId5">
            <a:alphaModFix/>
          </a:blip>
          <a:srcRect b="0" l="0" r="52194" t="0"/>
          <a:stretch/>
        </p:blipFill>
        <p:spPr>
          <a:xfrm>
            <a:off x="421350" y="443863"/>
            <a:ext cx="1165750" cy="1625675"/>
          </a:xfrm>
          <a:prstGeom prst="rect">
            <a:avLst/>
          </a:prstGeom>
          <a:noFill/>
          <a:ln>
            <a:noFill/>
          </a:ln>
        </p:spPr>
      </p:pic>
      <p:sp>
        <p:nvSpPr>
          <p:cNvPr id="701" name="Google Shape;701;p60"/>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2" name="Google Shape;702;p60"/>
          <p:cNvSpPr/>
          <p:nvPr/>
        </p:nvSpPr>
        <p:spPr>
          <a:xfrm rot="-10338350">
            <a:off x="1282648" y="219082"/>
            <a:ext cx="3595289" cy="2185779"/>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3" name="Google Shape;703;p60"/>
          <p:cNvSpPr txBox="1"/>
          <p:nvPr/>
        </p:nvSpPr>
        <p:spPr>
          <a:xfrm>
            <a:off x="2045500" y="536150"/>
            <a:ext cx="2312700" cy="139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The mission paperwork should</a:t>
            </a:r>
            <a:endParaRPr sz="1800">
              <a:solidFill>
                <a:schemeClr val="dk1"/>
              </a:solidFill>
            </a:endParaRPr>
          </a:p>
          <a:p>
            <a:pPr indent="0" lvl="0" marL="0" rtl="0" algn="ctr">
              <a:spcBef>
                <a:spcPts val="0"/>
              </a:spcBef>
              <a:spcAft>
                <a:spcPts val="0"/>
              </a:spcAft>
              <a:buNone/>
            </a:pPr>
            <a:r>
              <a:rPr lang="fr" sz="1800">
                <a:solidFill>
                  <a:schemeClr val="dk1"/>
                </a:solidFill>
              </a:rPr>
              <a:t>be done before the hotel reservation!!!</a:t>
            </a:r>
            <a:endParaRPr sz="1800">
              <a:solidFill>
                <a:schemeClr val="dk1"/>
              </a:solidFill>
            </a:endParaRPr>
          </a:p>
        </p:txBody>
      </p:sp>
      <p:sp>
        <p:nvSpPr>
          <p:cNvPr id="704" name="Google Shape;704;p60"/>
          <p:cNvSpPr/>
          <p:nvPr/>
        </p:nvSpPr>
        <p:spPr>
          <a:xfrm rot="-1455338">
            <a:off x="3451274" y="2841484"/>
            <a:ext cx="2107551" cy="1018183"/>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5" name="Google Shape;705;p60"/>
          <p:cNvPicPr preferRelativeResize="0"/>
          <p:nvPr/>
        </p:nvPicPr>
        <p:blipFill rotWithShape="1">
          <a:blip r:embed="rId6">
            <a:alphaModFix/>
          </a:blip>
          <a:srcRect b="8181" l="9160" r="8898" t="8080"/>
          <a:stretch/>
        </p:blipFill>
        <p:spPr>
          <a:xfrm>
            <a:off x="3239012" y="2705650"/>
            <a:ext cx="615400" cy="449075"/>
          </a:xfrm>
          <a:prstGeom prst="rect">
            <a:avLst/>
          </a:prstGeom>
          <a:noFill/>
          <a:ln>
            <a:noFill/>
          </a:ln>
        </p:spPr>
      </p:pic>
      <p:sp>
        <p:nvSpPr>
          <p:cNvPr id="706" name="Google Shape;706;p60"/>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Third </a:t>
            </a:r>
            <a:r>
              <a:rPr lang="fr" sz="2020"/>
              <a:t>Research Question</a:t>
            </a:r>
            <a:endParaRPr sz="2020"/>
          </a:p>
        </p:txBody>
      </p:sp>
      <p:sp>
        <p:nvSpPr>
          <p:cNvPr id="707" name="Google Shape;707;p6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14</a:t>
            </a:r>
            <a:endParaRPr>
              <a:solidFill>
                <a:srgbClr val="66666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1" name="Shape 711"/>
        <p:cNvGrpSpPr/>
        <p:nvPr/>
      </p:nvGrpSpPr>
      <p:grpSpPr>
        <a:xfrm>
          <a:off x="0" y="0"/>
          <a:ext cx="0" cy="0"/>
          <a:chOff x="0" y="0"/>
          <a:chExt cx="0" cy="0"/>
        </a:xfrm>
      </p:grpSpPr>
      <p:sp>
        <p:nvSpPr>
          <p:cNvPr id="712" name="Google Shape;712;p61"/>
          <p:cNvSpPr/>
          <p:nvPr/>
        </p:nvSpPr>
        <p:spPr>
          <a:xfrm>
            <a:off x="1645400" y="984650"/>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3" name="Google Shape;713;p61" title="bpmn.png"/>
          <p:cNvPicPr preferRelativeResize="0"/>
          <p:nvPr/>
        </p:nvPicPr>
        <p:blipFill>
          <a:blip r:embed="rId4">
            <a:alphaModFix/>
          </a:blip>
          <a:stretch>
            <a:fillRect/>
          </a:stretch>
        </p:blipFill>
        <p:spPr>
          <a:xfrm>
            <a:off x="706363" y="428175"/>
            <a:ext cx="7731273" cy="2647350"/>
          </a:xfrm>
          <a:prstGeom prst="rect">
            <a:avLst/>
          </a:prstGeom>
          <a:noFill/>
          <a:ln>
            <a:noFill/>
          </a:ln>
        </p:spPr>
      </p:pic>
      <p:sp>
        <p:nvSpPr>
          <p:cNvPr id="714" name="Google Shape;714;p61"/>
          <p:cNvSpPr/>
          <p:nvPr/>
        </p:nvSpPr>
        <p:spPr>
          <a:xfrm>
            <a:off x="4257750" y="1543925"/>
            <a:ext cx="324000" cy="324000"/>
          </a:xfrm>
          <a:prstGeom prst="diamond">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5" name="Google Shape;715;p61"/>
          <p:cNvSpPr txBox="1"/>
          <p:nvPr/>
        </p:nvSpPr>
        <p:spPr>
          <a:xfrm>
            <a:off x="4222200" y="1531025"/>
            <a:ext cx="3951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500">
                <a:solidFill>
                  <a:srgbClr val="1A1A1A"/>
                </a:solidFill>
              </a:rPr>
              <a:t>X</a:t>
            </a:r>
            <a:endParaRPr b="1" sz="1500">
              <a:solidFill>
                <a:srgbClr val="1A1A1A"/>
              </a:solidFill>
            </a:endParaRPr>
          </a:p>
        </p:txBody>
      </p:sp>
      <p:cxnSp>
        <p:nvCxnSpPr>
          <p:cNvPr id="716" name="Google Shape;716;p61"/>
          <p:cNvCxnSpPr/>
          <p:nvPr/>
        </p:nvCxnSpPr>
        <p:spPr>
          <a:xfrm flipH="1" rot="10800000">
            <a:off x="2435725" y="2416300"/>
            <a:ext cx="459900" cy="349800"/>
          </a:xfrm>
          <a:prstGeom prst="straightConnector1">
            <a:avLst/>
          </a:prstGeom>
          <a:noFill/>
          <a:ln cap="flat" cmpd="sng" w="9525">
            <a:solidFill>
              <a:schemeClr val="dk1"/>
            </a:solidFill>
            <a:prstDash val="solid"/>
            <a:round/>
            <a:headEnd len="med" w="med" type="none"/>
            <a:tailEnd len="med" w="med" type="triangle"/>
          </a:ln>
        </p:spPr>
      </p:cxnSp>
      <p:sp>
        <p:nvSpPr>
          <p:cNvPr id="717" name="Google Shape;717;p61"/>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Fourth Research Question</a:t>
            </a:r>
            <a:endParaRPr sz="2020"/>
          </a:p>
        </p:txBody>
      </p:sp>
      <p:sp>
        <p:nvSpPr>
          <p:cNvPr id="718" name="Google Shape;718;p6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7"/>
          <p:cNvSpPr txBox="1"/>
          <p:nvPr/>
        </p:nvSpPr>
        <p:spPr>
          <a:xfrm>
            <a:off x="1031700" y="647800"/>
            <a:ext cx="70806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According to history, the </a:t>
            </a:r>
            <a:r>
              <a:rPr b="1" lang="fr" sz="1800">
                <a:solidFill>
                  <a:srgbClr val="FF0000"/>
                </a:solidFill>
              </a:rPr>
              <a:t>first</a:t>
            </a:r>
            <a:r>
              <a:rPr lang="fr" sz="1800">
                <a:solidFill>
                  <a:schemeClr val="dk1"/>
                </a:solidFill>
              </a:rPr>
              <a:t> </a:t>
            </a:r>
            <a:r>
              <a:rPr lang="fr" sz="1800"/>
              <a:t>man to have ever evokated the term “business process” is the scottish economist Adam Smith in 1776.</a:t>
            </a:r>
            <a:endParaRPr sz="1800">
              <a:solidFill>
                <a:schemeClr val="dk1"/>
              </a:solidFill>
            </a:endParaRPr>
          </a:p>
        </p:txBody>
      </p:sp>
      <p:sp>
        <p:nvSpPr>
          <p:cNvPr id="86" name="Google Shape;86;p17"/>
          <p:cNvSpPr txBox="1"/>
          <p:nvPr/>
        </p:nvSpPr>
        <p:spPr>
          <a:xfrm>
            <a:off x="3468950" y="2085500"/>
            <a:ext cx="4890900" cy="249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fr" sz="1500"/>
              <a:t>“One man draws out the wire; another straights it; a third cuts it; a fourth points it; a fifth grinds it at the top for receiving the head; to make the head requires two or three distinct operations; to put it on is a peculiar business; to whiten the pins is another ... and the important business of making a pin is, in this manner, divided into about eighteen distinct operations, which, in some manufactories, are all performed by distinct hands, though in others the same man will sometimes perform two or three of them.”</a:t>
            </a:r>
            <a:endParaRPr i="1" sz="1500"/>
          </a:p>
        </p:txBody>
      </p:sp>
      <p:sp>
        <p:nvSpPr>
          <p:cNvPr id="87" name="Google Shape;87;p17"/>
          <p:cNvSpPr txBox="1"/>
          <p:nvPr/>
        </p:nvSpPr>
        <p:spPr>
          <a:xfrm>
            <a:off x="3485150" y="1386400"/>
            <a:ext cx="48585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In [Smith1776], he described the production of a pin as follows:</a:t>
            </a:r>
            <a:endParaRPr sz="1800">
              <a:solidFill>
                <a:schemeClr val="dk1"/>
              </a:solidFill>
            </a:endParaRPr>
          </a:p>
        </p:txBody>
      </p:sp>
      <p:pic>
        <p:nvPicPr>
          <p:cNvPr id="88" name="Google Shape;88;p17"/>
          <p:cNvPicPr preferRelativeResize="0"/>
          <p:nvPr/>
        </p:nvPicPr>
        <p:blipFill>
          <a:blip r:embed="rId4">
            <a:alphaModFix/>
          </a:blip>
          <a:stretch>
            <a:fillRect/>
          </a:stretch>
        </p:blipFill>
        <p:spPr>
          <a:xfrm>
            <a:off x="826113" y="1500575"/>
            <a:ext cx="2250924" cy="2742249"/>
          </a:xfrm>
          <a:prstGeom prst="rect">
            <a:avLst/>
          </a:prstGeom>
          <a:noFill/>
          <a:ln>
            <a:noFill/>
          </a:ln>
        </p:spPr>
      </p:pic>
      <p:sp>
        <p:nvSpPr>
          <p:cNvPr id="89" name="Google Shape;89;p17"/>
          <p:cNvSpPr txBox="1"/>
          <p:nvPr/>
        </p:nvSpPr>
        <p:spPr>
          <a:xfrm>
            <a:off x="826125" y="4242825"/>
            <a:ext cx="2250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Adam Smith</a:t>
            </a:r>
            <a:endParaRPr sz="1800">
              <a:solidFill>
                <a:schemeClr val="dk1"/>
              </a:solidFill>
            </a:endParaRPr>
          </a:p>
        </p:txBody>
      </p:sp>
      <p:sp>
        <p:nvSpPr>
          <p:cNvPr id="90" name="Google Shape;90;p17"/>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Adam Smith</a:t>
            </a:r>
            <a:endParaRPr sz="2020"/>
          </a:p>
        </p:txBody>
      </p:sp>
      <p:sp>
        <p:nvSpPr>
          <p:cNvPr id="91" name="Google Shape;91;p17"/>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a:t>
            </a:r>
            <a:endParaRPr>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2" name="Shape 722"/>
        <p:cNvGrpSpPr/>
        <p:nvPr/>
      </p:nvGrpSpPr>
      <p:grpSpPr>
        <a:xfrm>
          <a:off x="0" y="0"/>
          <a:ext cx="0" cy="0"/>
          <a:chOff x="0" y="0"/>
          <a:chExt cx="0" cy="0"/>
        </a:xfrm>
      </p:grpSpPr>
      <p:sp>
        <p:nvSpPr>
          <p:cNvPr id="723" name="Google Shape;723;p62"/>
          <p:cNvSpPr/>
          <p:nvPr/>
        </p:nvSpPr>
        <p:spPr>
          <a:xfrm>
            <a:off x="1645400" y="984650"/>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24" name="Google Shape;724;p62" title="bpmn.png"/>
          <p:cNvPicPr preferRelativeResize="0"/>
          <p:nvPr/>
        </p:nvPicPr>
        <p:blipFill>
          <a:blip r:embed="rId4">
            <a:alphaModFix/>
          </a:blip>
          <a:stretch>
            <a:fillRect/>
          </a:stretch>
        </p:blipFill>
        <p:spPr>
          <a:xfrm>
            <a:off x="706363" y="428175"/>
            <a:ext cx="7731273" cy="2647350"/>
          </a:xfrm>
          <a:prstGeom prst="rect">
            <a:avLst/>
          </a:prstGeom>
          <a:noFill/>
          <a:ln>
            <a:noFill/>
          </a:ln>
        </p:spPr>
      </p:pic>
      <p:sp>
        <p:nvSpPr>
          <p:cNvPr id="725" name="Google Shape;725;p62"/>
          <p:cNvSpPr/>
          <p:nvPr/>
        </p:nvSpPr>
        <p:spPr>
          <a:xfrm>
            <a:off x="4257750" y="1543925"/>
            <a:ext cx="324000" cy="324000"/>
          </a:xfrm>
          <a:prstGeom prst="diamond">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6" name="Google Shape;726;p62"/>
          <p:cNvSpPr txBox="1"/>
          <p:nvPr/>
        </p:nvSpPr>
        <p:spPr>
          <a:xfrm>
            <a:off x="4222200" y="1531025"/>
            <a:ext cx="3951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500">
                <a:solidFill>
                  <a:srgbClr val="1A1A1A"/>
                </a:solidFill>
              </a:rPr>
              <a:t>X</a:t>
            </a:r>
            <a:endParaRPr b="1" sz="1500">
              <a:solidFill>
                <a:srgbClr val="1A1A1A"/>
              </a:solidFill>
            </a:endParaRPr>
          </a:p>
        </p:txBody>
      </p:sp>
      <p:cxnSp>
        <p:nvCxnSpPr>
          <p:cNvPr id="727" name="Google Shape;727;p62"/>
          <p:cNvCxnSpPr/>
          <p:nvPr/>
        </p:nvCxnSpPr>
        <p:spPr>
          <a:xfrm flipH="1" rot="10800000">
            <a:off x="2435725" y="2416300"/>
            <a:ext cx="459900" cy="349800"/>
          </a:xfrm>
          <a:prstGeom prst="straightConnector1">
            <a:avLst/>
          </a:prstGeom>
          <a:noFill/>
          <a:ln cap="flat" cmpd="sng" w="19050">
            <a:solidFill>
              <a:srgbClr val="FF0000"/>
            </a:solidFill>
            <a:prstDash val="solid"/>
            <a:round/>
            <a:headEnd len="med" w="med" type="none"/>
            <a:tailEnd len="med" w="med" type="triangle"/>
          </a:ln>
        </p:spPr>
      </p:cxnSp>
      <p:sp>
        <p:nvSpPr>
          <p:cNvPr id="728" name="Google Shape;728;p62"/>
          <p:cNvSpPr txBox="1"/>
          <p:nvPr/>
        </p:nvSpPr>
        <p:spPr>
          <a:xfrm>
            <a:off x="2053375" y="2889200"/>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Syntactic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729" name="Google Shape;729;p62"/>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Fourth Research Question</a:t>
            </a:r>
            <a:endParaRPr sz="2020"/>
          </a:p>
        </p:txBody>
      </p:sp>
      <p:sp>
        <p:nvSpPr>
          <p:cNvPr id="730" name="Google Shape;730;p6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4" name="Shape 734"/>
        <p:cNvGrpSpPr/>
        <p:nvPr/>
      </p:nvGrpSpPr>
      <p:grpSpPr>
        <a:xfrm>
          <a:off x="0" y="0"/>
          <a:ext cx="0" cy="0"/>
          <a:chOff x="0" y="0"/>
          <a:chExt cx="0" cy="0"/>
        </a:xfrm>
      </p:grpSpPr>
      <p:sp>
        <p:nvSpPr>
          <p:cNvPr id="735" name="Google Shape;735;p63"/>
          <p:cNvSpPr/>
          <p:nvPr/>
        </p:nvSpPr>
        <p:spPr>
          <a:xfrm>
            <a:off x="1645400" y="984650"/>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6" name="Google Shape;736;p63" title="bpmn.png"/>
          <p:cNvPicPr preferRelativeResize="0"/>
          <p:nvPr/>
        </p:nvPicPr>
        <p:blipFill>
          <a:blip r:embed="rId4">
            <a:alphaModFix/>
          </a:blip>
          <a:stretch>
            <a:fillRect/>
          </a:stretch>
        </p:blipFill>
        <p:spPr>
          <a:xfrm>
            <a:off x="706363" y="428175"/>
            <a:ext cx="7731273" cy="2647350"/>
          </a:xfrm>
          <a:prstGeom prst="rect">
            <a:avLst/>
          </a:prstGeom>
          <a:noFill/>
          <a:ln>
            <a:noFill/>
          </a:ln>
        </p:spPr>
      </p:pic>
      <p:sp>
        <p:nvSpPr>
          <p:cNvPr id="737" name="Google Shape;737;p63"/>
          <p:cNvSpPr/>
          <p:nvPr/>
        </p:nvSpPr>
        <p:spPr>
          <a:xfrm>
            <a:off x="4257750" y="1543925"/>
            <a:ext cx="324000" cy="324000"/>
          </a:xfrm>
          <a:prstGeom prst="diamond">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738" name="Google Shape;738;p63"/>
          <p:cNvSpPr txBox="1"/>
          <p:nvPr/>
        </p:nvSpPr>
        <p:spPr>
          <a:xfrm>
            <a:off x="4222200" y="1531025"/>
            <a:ext cx="3951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500">
                <a:solidFill>
                  <a:srgbClr val="FF0000"/>
                </a:solidFill>
              </a:rPr>
              <a:t>X</a:t>
            </a:r>
            <a:endParaRPr b="1" sz="1500">
              <a:solidFill>
                <a:srgbClr val="FF0000"/>
              </a:solidFill>
            </a:endParaRPr>
          </a:p>
        </p:txBody>
      </p:sp>
      <p:cxnSp>
        <p:nvCxnSpPr>
          <p:cNvPr id="739" name="Google Shape;739;p63"/>
          <p:cNvCxnSpPr/>
          <p:nvPr/>
        </p:nvCxnSpPr>
        <p:spPr>
          <a:xfrm flipH="1" rot="10800000">
            <a:off x="2435725" y="2416300"/>
            <a:ext cx="459900" cy="349800"/>
          </a:xfrm>
          <a:prstGeom prst="straightConnector1">
            <a:avLst/>
          </a:prstGeom>
          <a:noFill/>
          <a:ln cap="flat" cmpd="sng" w="19050">
            <a:solidFill>
              <a:srgbClr val="FF0000"/>
            </a:solidFill>
            <a:prstDash val="solid"/>
            <a:round/>
            <a:headEnd len="med" w="med" type="none"/>
            <a:tailEnd len="med" w="med" type="triangle"/>
          </a:ln>
        </p:spPr>
      </p:cxnSp>
      <p:sp>
        <p:nvSpPr>
          <p:cNvPr id="740" name="Google Shape;740;p63"/>
          <p:cNvSpPr txBox="1"/>
          <p:nvPr/>
        </p:nvSpPr>
        <p:spPr>
          <a:xfrm>
            <a:off x="2053375" y="2889200"/>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Syntactic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741" name="Google Shape;741;p63"/>
          <p:cNvSpPr txBox="1"/>
          <p:nvPr/>
        </p:nvSpPr>
        <p:spPr>
          <a:xfrm>
            <a:off x="3220625" y="792125"/>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Semantic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742" name="Google Shape;742;p63"/>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Fourth Research Question</a:t>
            </a:r>
            <a:endParaRPr sz="2020"/>
          </a:p>
        </p:txBody>
      </p:sp>
      <p:sp>
        <p:nvSpPr>
          <p:cNvPr id="743" name="Google Shape;743;p6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7" name="Shape 747"/>
        <p:cNvGrpSpPr/>
        <p:nvPr/>
      </p:nvGrpSpPr>
      <p:grpSpPr>
        <a:xfrm>
          <a:off x="0" y="0"/>
          <a:ext cx="0" cy="0"/>
          <a:chOff x="0" y="0"/>
          <a:chExt cx="0" cy="0"/>
        </a:xfrm>
      </p:grpSpPr>
      <p:sp>
        <p:nvSpPr>
          <p:cNvPr id="748" name="Google Shape;748;p64"/>
          <p:cNvSpPr txBox="1"/>
          <p:nvPr>
            <p:ph type="title"/>
          </p:nvPr>
        </p:nvSpPr>
        <p:spPr>
          <a:xfrm>
            <a:off x="32073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Fourth Research Question</a:t>
            </a:r>
            <a:endParaRPr sz="2020"/>
          </a:p>
        </p:txBody>
      </p:sp>
      <p:sp>
        <p:nvSpPr>
          <p:cNvPr id="749" name="Google Shape;749;p64"/>
          <p:cNvSpPr txBox="1"/>
          <p:nvPr/>
        </p:nvSpPr>
        <p:spPr>
          <a:xfrm>
            <a:off x="588600" y="3793650"/>
            <a:ext cx="79668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be sure that your BPMN process is </a:t>
            </a:r>
            <a:r>
              <a:rPr b="1" lang="fr" sz="1800">
                <a:solidFill>
                  <a:srgbClr val="FF0000"/>
                </a:solidFill>
                <a:latin typeface="Lato"/>
                <a:ea typeface="Lato"/>
                <a:cs typeface="Lato"/>
                <a:sym typeface="Lato"/>
              </a:rPr>
              <a:t>syntactically </a:t>
            </a:r>
            <a:r>
              <a:rPr lang="fr" sz="1800">
                <a:solidFill>
                  <a:schemeClr val="dk1"/>
                </a:solidFill>
                <a:latin typeface="Lato"/>
                <a:ea typeface="Lato"/>
                <a:cs typeface="Lato"/>
                <a:sym typeface="Lato"/>
              </a:rPr>
              <a:t>and</a:t>
            </a:r>
            <a:r>
              <a:rPr b="1" lang="fr" sz="1800">
                <a:solidFill>
                  <a:srgbClr val="FF0000"/>
                </a:solidFill>
                <a:latin typeface="Lato"/>
                <a:ea typeface="Lato"/>
                <a:cs typeface="Lato"/>
                <a:sym typeface="Lato"/>
              </a:rPr>
              <a:t> semantically correct</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750" name="Google Shape;750;p64"/>
          <p:cNvSpPr/>
          <p:nvPr/>
        </p:nvSpPr>
        <p:spPr>
          <a:xfrm>
            <a:off x="1645400" y="984650"/>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51" name="Google Shape;751;p64" title="bpmn.png"/>
          <p:cNvPicPr preferRelativeResize="0"/>
          <p:nvPr/>
        </p:nvPicPr>
        <p:blipFill>
          <a:blip r:embed="rId4">
            <a:alphaModFix/>
          </a:blip>
          <a:stretch>
            <a:fillRect/>
          </a:stretch>
        </p:blipFill>
        <p:spPr>
          <a:xfrm>
            <a:off x="706363" y="428175"/>
            <a:ext cx="7731273" cy="2647350"/>
          </a:xfrm>
          <a:prstGeom prst="rect">
            <a:avLst/>
          </a:prstGeom>
          <a:noFill/>
          <a:ln>
            <a:noFill/>
          </a:ln>
        </p:spPr>
      </p:pic>
      <p:sp>
        <p:nvSpPr>
          <p:cNvPr id="752" name="Google Shape;752;p64"/>
          <p:cNvSpPr/>
          <p:nvPr/>
        </p:nvSpPr>
        <p:spPr>
          <a:xfrm>
            <a:off x="4257750" y="1543925"/>
            <a:ext cx="324000" cy="324000"/>
          </a:xfrm>
          <a:prstGeom prst="diamond">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753" name="Google Shape;753;p64"/>
          <p:cNvSpPr txBox="1"/>
          <p:nvPr/>
        </p:nvSpPr>
        <p:spPr>
          <a:xfrm>
            <a:off x="4222200" y="1531025"/>
            <a:ext cx="3951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500">
                <a:solidFill>
                  <a:srgbClr val="FF0000"/>
                </a:solidFill>
              </a:rPr>
              <a:t>X</a:t>
            </a:r>
            <a:endParaRPr b="1" sz="1500">
              <a:solidFill>
                <a:srgbClr val="FF0000"/>
              </a:solidFill>
            </a:endParaRPr>
          </a:p>
        </p:txBody>
      </p:sp>
      <p:cxnSp>
        <p:nvCxnSpPr>
          <p:cNvPr id="754" name="Google Shape;754;p64"/>
          <p:cNvCxnSpPr/>
          <p:nvPr/>
        </p:nvCxnSpPr>
        <p:spPr>
          <a:xfrm flipH="1" rot="10800000">
            <a:off x="2435725" y="2416300"/>
            <a:ext cx="459900" cy="349800"/>
          </a:xfrm>
          <a:prstGeom prst="straightConnector1">
            <a:avLst/>
          </a:prstGeom>
          <a:noFill/>
          <a:ln cap="flat" cmpd="sng" w="19050">
            <a:solidFill>
              <a:srgbClr val="FF0000"/>
            </a:solidFill>
            <a:prstDash val="solid"/>
            <a:round/>
            <a:headEnd len="med" w="med" type="none"/>
            <a:tailEnd len="med" w="med" type="triangle"/>
          </a:ln>
        </p:spPr>
      </p:cxnSp>
      <p:sp>
        <p:nvSpPr>
          <p:cNvPr id="755" name="Google Shape;755;p64"/>
          <p:cNvSpPr txBox="1"/>
          <p:nvPr/>
        </p:nvSpPr>
        <p:spPr>
          <a:xfrm>
            <a:off x="2053375" y="2889200"/>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Syntactic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756" name="Google Shape;756;p64"/>
          <p:cNvSpPr txBox="1"/>
          <p:nvPr/>
        </p:nvSpPr>
        <p:spPr>
          <a:xfrm>
            <a:off x="3220625" y="792125"/>
            <a:ext cx="12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rgbClr val="FF0000"/>
                </a:solidFill>
              </a:rPr>
              <a:t>Semantic</a:t>
            </a:r>
            <a:endParaRPr b="1" sz="1800">
              <a:solidFill>
                <a:srgbClr val="FF0000"/>
              </a:solidFill>
            </a:endParaRPr>
          </a:p>
          <a:p>
            <a:pPr indent="0" lvl="0" marL="0" rtl="0" algn="ctr">
              <a:spcBef>
                <a:spcPts val="0"/>
              </a:spcBef>
              <a:spcAft>
                <a:spcPts val="0"/>
              </a:spcAft>
              <a:buNone/>
            </a:pPr>
            <a:r>
              <a:rPr b="1" lang="fr" sz="1800">
                <a:solidFill>
                  <a:srgbClr val="FF0000"/>
                </a:solidFill>
              </a:rPr>
              <a:t>error!</a:t>
            </a:r>
            <a:endParaRPr b="1" sz="1800">
              <a:solidFill>
                <a:srgbClr val="FF0000"/>
              </a:solidFill>
            </a:endParaRPr>
          </a:p>
        </p:txBody>
      </p:sp>
      <p:sp>
        <p:nvSpPr>
          <p:cNvPr id="757" name="Google Shape;757;p6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15</a:t>
            </a:r>
            <a:endParaRPr>
              <a:solidFill>
                <a:srgbClr val="66666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1" name="Shape 761"/>
        <p:cNvGrpSpPr/>
        <p:nvPr/>
      </p:nvGrpSpPr>
      <p:grpSpPr>
        <a:xfrm>
          <a:off x="0" y="0"/>
          <a:ext cx="0" cy="0"/>
          <a:chOff x="0" y="0"/>
          <a:chExt cx="0" cy="0"/>
        </a:xfrm>
      </p:grpSpPr>
      <p:sp>
        <p:nvSpPr>
          <p:cNvPr id="762" name="Google Shape;762;p65"/>
          <p:cNvSpPr/>
          <p:nvPr/>
        </p:nvSpPr>
        <p:spPr>
          <a:xfrm>
            <a:off x="459950" y="466425"/>
            <a:ext cx="7188600" cy="31047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3" name="Google Shape;763;p65"/>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PhD Research Axes</a:t>
            </a:r>
            <a:endParaRPr sz="2020"/>
          </a:p>
        </p:txBody>
      </p:sp>
      <p:sp>
        <p:nvSpPr>
          <p:cNvPr id="764" name="Google Shape;764;p65"/>
          <p:cNvSpPr txBox="1"/>
          <p:nvPr/>
        </p:nvSpPr>
        <p:spPr>
          <a:xfrm>
            <a:off x="70775" y="489950"/>
            <a:ext cx="79668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What if you do not know </a:t>
            </a:r>
            <a:r>
              <a:rPr b="1" lang="fr" sz="1800">
                <a:solidFill>
                  <a:srgbClr val="FF0000"/>
                </a:solidFill>
                <a:latin typeface="Lato"/>
                <a:ea typeface="Lato"/>
                <a:cs typeface="Lato"/>
                <a:sym typeface="Lato"/>
              </a:rPr>
              <a:t>how to write BPMN</a:t>
            </a:r>
            <a:r>
              <a:rPr lang="fr" sz="1800">
                <a:solidFill>
                  <a:schemeClr val="dk1"/>
                </a:solidFill>
                <a:latin typeface="Lato"/>
                <a:ea typeface="Lato"/>
                <a:cs typeface="Lato"/>
                <a:sym typeface="Lato"/>
              </a:rPr>
              <a:t>?</a:t>
            </a:r>
            <a:endParaRPr sz="1800">
              <a:latin typeface="Lato"/>
              <a:ea typeface="Lato"/>
              <a:cs typeface="Lato"/>
              <a:sym typeface="Lato"/>
            </a:endParaRPr>
          </a:p>
        </p:txBody>
      </p:sp>
      <p:sp>
        <p:nvSpPr>
          <p:cNvPr id="765" name="Google Shape;765;p65"/>
          <p:cNvSpPr txBox="1"/>
          <p:nvPr/>
        </p:nvSpPr>
        <p:spPr>
          <a:xfrm>
            <a:off x="71900" y="1028475"/>
            <a:ext cx="76257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What if you do not want to </a:t>
            </a:r>
            <a:r>
              <a:rPr b="1" lang="fr" sz="1800">
                <a:solidFill>
                  <a:srgbClr val="FF0000"/>
                </a:solidFill>
                <a:latin typeface="Lato"/>
                <a:ea typeface="Lato"/>
                <a:cs typeface="Lato"/>
                <a:sym typeface="Lato"/>
              </a:rPr>
              <a:t>spend time designing</a:t>
            </a:r>
            <a:r>
              <a:rPr lang="fr" sz="1800">
                <a:solidFill>
                  <a:schemeClr val="dk1"/>
                </a:solidFill>
                <a:latin typeface="Lato"/>
                <a:ea typeface="Lato"/>
                <a:cs typeface="Lato"/>
                <a:sym typeface="Lato"/>
              </a:rPr>
              <a:t> your process graphically?</a:t>
            </a:r>
            <a:endParaRPr sz="1800">
              <a:solidFill>
                <a:schemeClr val="dk1"/>
              </a:solidFill>
              <a:latin typeface="Lato"/>
              <a:ea typeface="Lato"/>
              <a:cs typeface="Lato"/>
              <a:sym typeface="Lato"/>
            </a:endParaRPr>
          </a:p>
        </p:txBody>
      </p:sp>
      <p:sp>
        <p:nvSpPr>
          <p:cNvPr id="766" name="Google Shape;766;p65"/>
          <p:cNvSpPr txBox="1"/>
          <p:nvPr/>
        </p:nvSpPr>
        <p:spPr>
          <a:xfrm>
            <a:off x="71900" y="1879875"/>
            <a:ext cx="72369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How can you be sure that your BPMN process </a:t>
            </a:r>
            <a:r>
              <a:rPr b="1" lang="fr" sz="1800">
                <a:solidFill>
                  <a:srgbClr val="FF0000"/>
                </a:solidFill>
                <a:latin typeface="Lato"/>
                <a:ea typeface="Lato"/>
                <a:cs typeface="Lato"/>
                <a:sym typeface="Lato"/>
              </a:rPr>
              <a:t>matches its expected behaviour</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767" name="Google Shape;767;p65"/>
          <p:cNvSpPr txBox="1"/>
          <p:nvPr/>
        </p:nvSpPr>
        <p:spPr>
          <a:xfrm>
            <a:off x="71825" y="2793425"/>
            <a:ext cx="74370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How can you be sure that your BPMN process is </a:t>
            </a:r>
            <a:r>
              <a:rPr b="1" lang="fr" sz="1800">
                <a:solidFill>
                  <a:srgbClr val="FF0000"/>
                </a:solidFill>
                <a:latin typeface="Lato"/>
                <a:ea typeface="Lato"/>
                <a:cs typeface="Lato"/>
                <a:sym typeface="Lato"/>
              </a:rPr>
              <a:t>syntactically and semantically correct</a:t>
            </a:r>
            <a:r>
              <a:rPr lang="fr"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pic>
        <p:nvPicPr>
          <p:cNvPr id="768" name="Google Shape;768;p65"/>
          <p:cNvPicPr preferRelativeResize="0"/>
          <p:nvPr/>
        </p:nvPicPr>
        <p:blipFill>
          <a:blip r:embed="rId4">
            <a:alphaModFix/>
          </a:blip>
          <a:stretch>
            <a:fillRect/>
          </a:stretch>
        </p:blipFill>
        <p:spPr>
          <a:xfrm>
            <a:off x="7887875" y="597338"/>
            <a:ext cx="676774" cy="676774"/>
          </a:xfrm>
          <a:prstGeom prst="rect">
            <a:avLst/>
          </a:prstGeom>
          <a:noFill/>
          <a:ln>
            <a:noFill/>
          </a:ln>
        </p:spPr>
      </p:pic>
      <p:sp>
        <p:nvSpPr>
          <p:cNvPr id="769" name="Google Shape;769;p6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16</a:t>
            </a:r>
            <a:endParaRPr>
              <a:solidFill>
                <a:srgbClr val="66666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3" name="Shape 773"/>
        <p:cNvGrpSpPr/>
        <p:nvPr/>
      </p:nvGrpSpPr>
      <p:grpSpPr>
        <a:xfrm>
          <a:off x="0" y="0"/>
          <a:ext cx="0" cy="0"/>
          <a:chOff x="0" y="0"/>
          <a:chExt cx="0" cy="0"/>
        </a:xfrm>
      </p:grpSpPr>
      <p:pic>
        <p:nvPicPr>
          <p:cNvPr id="774" name="Google Shape;774;p66"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sp>
        <p:nvSpPr>
          <p:cNvPr id="775" name="Google Shape;775;p66"/>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76" name="Google Shape;776;p66"/>
          <p:cNvPicPr preferRelativeResize="0"/>
          <p:nvPr/>
        </p:nvPicPr>
        <p:blipFill>
          <a:blip r:embed="rId5">
            <a:alphaModFix/>
          </a:blip>
          <a:stretch>
            <a:fillRect/>
          </a:stretch>
        </p:blipFill>
        <p:spPr>
          <a:xfrm>
            <a:off x="1192275" y="522575"/>
            <a:ext cx="1636725" cy="1636725"/>
          </a:xfrm>
          <a:prstGeom prst="rect">
            <a:avLst/>
          </a:prstGeom>
          <a:noFill/>
          <a:ln>
            <a:noFill/>
          </a:ln>
        </p:spPr>
      </p:pic>
      <p:sp>
        <p:nvSpPr>
          <p:cNvPr id="777" name="Google Shape;777;p66"/>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778" name="Google Shape;778;p6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17</a:t>
            </a:r>
            <a:endParaRPr>
              <a:solidFill>
                <a:srgbClr val="66666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2" name="Shape 782"/>
        <p:cNvGrpSpPr/>
        <p:nvPr/>
      </p:nvGrpSpPr>
      <p:grpSpPr>
        <a:xfrm>
          <a:off x="0" y="0"/>
          <a:ext cx="0" cy="0"/>
          <a:chOff x="0" y="0"/>
          <a:chExt cx="0" cy="0"/>
        </a:xfrm>
      </p:grpSpPr>
      <p:pic>
        <p:nvPicPr>
          <p:cNvPr id="783" name="Google Shape;783;p67"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sp>
        <p:nvSpPr>
          <p:cNvPr id="784" name="Google Shape;784;p67"/>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5" name="Google Shape;785;p67"/>
          <p:cNvPicPr preferRelativeResize="0"/>
          <p:nvPr/>
        </p:nvPicPr>
        <p:blipFill>
          <a:blip r:embed="rId5">
            <a:alphaModFix/>
          </a:blip>
          <a:stretch>
            <a:fillRect/>
          </a:stretch>
        </p:blipFill>
        <p:spPr>
          <a:xfrm>
            <a:off x="1192275" y="522575"/>
            <a:ext cx="1636725" cy="1636725"/>
          </a:xfrm>
          <a:prstGeom prst="rect">
            <a:avLst/>
          </a:prstGeom>
          <a:noFill/>
          <a:ln>
            <a:noFill/>
          </a:ln>
        </p:spPr>
      </p:pic>
      <p:pic>
        <p:nvPicPr>
          <p:cNvPr id="786" name="Google Shape;786;p67"/>
          <p:cNvPicPr preferRelativeResize="0"/>
          <p:nvPr/>
        </p:nvPicPr>
        <p:blipFill>
          <a:blip r:embed="rId6">
            <a:alphaModFix/>
          </a:blip>
          <a:stretch>
            <a:fillRect/>
          </a:stretch>
        </p:blipFill>
        <p:spPr>
          <a:xfrm>
            <a:off x="2194925" y="349800"/>
            <a:ext cx="583350" cy="583350"/>
          </a:xfrm>
          <a:prstGeom prst="rect">
            <a:avLst/>
          </a:prstGeom>
          <a:noFill/>
          <a:ln>
            <a:noFill/>
          </a:ln>
        </p:spPr>
      </p:pic>
      <p:sp>
        <p:nvSpPr>
          <p:cNvPr id="787" name="Google Shape;787;p67"/>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788" name="Google Shape;788;p6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17</a:t>
            </a:r>
            <a:endParaRPr>
              <a:solidFill>
                <a:srgbClr val="66666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2" name="Shape 792"/>
        <p:cNvGrpSpPr/>
        <p:nvPr/>
      </p:nvGrpSpPr>
      <p:grpSpPr>
        <a:xfrm>
          <a:off x="0" y="0"/>
          <a:ext cx="0" cy="0"/>
          <a:chOff x="0" y="0"/>
          <a:chExt cx="0" cy="0"/>
        </a:xfrm>
      </p:grpSpPr>
      <p:pic>
        <p:nvPicPr>
          <p:cNvPr id="793" name="Google Shape;793;p68"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794" name="Google Shape;794;p68" title="1409275-dessin-anime-en-colere-patron-avec-bulle-vide-vectoriel-removebg-preview.png"/>
          <p:cNvPicPr preferRelativeResize="0"/>
          <p:nvPr/>
        </p:nvPicPr>
        <p:blipFill rotWithShape="1">
          <a:blip r:embed="rId5">
            <a:alphaModFix/>
          </a:blip>
          <a:srcRect b="0" l="0" r="52194" t="0"/>
          <a:stretch/>
        </p:blipFill>
        <p:spPr>
          <a:xfrm>
            <a:off x="706375" y="443863"/>
            <a:ext cx="1165750" cy="1625675"/>
          </a:xfrm>
          <a:prstGeom prst="rect">
            <a:avLst/>
          </a:prstGeom>
          <a:noFill/>
          <a:ln>
            <a:noFill/>
          </a:ln>
        </p:spPr>
      </p:pic>
      <p:sp>
        <p:nvSpPr>
          <p:cNvPr id="795" name="Google Shape;795;p68"/>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6" name="Google Shape;796;p68"/>
          <p:cNvSpPr/>
          <p:nvPr/>
        </p:nvSpPr>
        <p:spPr>
          <a:xfrm rot="-10338348">
            <a:off x="1687080" y="517572"/>
            <a:ext cx="2365927" cy="1646707"/>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7" name="Google Shape;797;p68"/>
          <p:cNvSpPr txBox="1"/>
          <p:nvPr/>
        </p:nvSpPr>
        <p:spPr>
          <a:xfrm>
            <a:off x="2105350" y="900425"/>
            <a:ext cx="1788000" cy="9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Is this process optimal?!</a:t>
            </a:r>
            <a:endParaRPr sz="1800">
              <a:solidFill>
                <a:schemeClr val="dk1"/>
              </a:solidFill>
            </a:endParaRPr>
          </a:p>
        </p:txBody>
      </p:sp>
      <p:sp>
        <p:nvSpPr>
          <p:cNvPr id="798" name="Google Shape;798;p68"/>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799" name="Google Shape;799;p6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17</a:t>
            </a:r>
            <a:endParaRPr>
              <a:solidFill>
                <a:srgbClr val="66666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3" name="Shape 803"/>
        <p:cNvGrpSpPr/>
        <p:nvPr/>
      </p:nvGrpSpPr>
      <p:grpSpPr>
        <a:xfrm>
          <a:off x="0" y="0"/>
          <a:ext cx="0" cy="0"/>
          <a:chOff x="0" y="0"/>
          <a:chExt cx="0" cy="0"/>
        </a:xfrm>
      </p:grpSpPr>
      <p:pic>
        <p:nvPicPr>
          <p:cNvPr id="804" name="Google Shape;804;p69" title="bpmn.png"/>
          <p:cNvPicPr preferRelativeResize="0"/>
          <p:nvPr/>
        </p:nvPicPr>
        <p:blipFill>
          <a:blip r:embed="rId4">
            <a:alphaModFix/>
          </a:blip>
          <a:stretch>
            <a:fillRect/>
          </a:stretch>
        </p:blipFill>
        <p:spPr>
          <a:xfrm>
            <a:off x="706363" y="1192575"/>
            <a:ext cx="7731273" cy="2647350"/>
          </a:xfrm>
          <a:prstGeom prst="rect">
            <a:avLst/>
          </a:prstGeom>
          <a:noFill/>
          <a:ln>
            <a:noFill/>
          </a:ln>
        </p:spPr>
      </p:pic>
      <p:pic>
        <p:nvPicPr>
          <p:cNvPr id="805" name="Google Shape;805;p69" title="1409275-dessin-anime-en-colere-patron-avec-bulle-vide-vectoriel-removebg-preview.png"/>
          <p:cNvPicPr preferRelativeResize="0"/>
          <p:nvPr/>
        </p:nvPicPr>
        <p:blipFill rotWithShape="1">
          <a:blip r:embed="rId5">
            <a:alphaModFix/>
          </a:blip>
          <a:srcRect b="0" l="0" r="52194" t="0"/>
          <a:stretch/>
        </p:blipFill>
        <p:spPr>
          <a:xfrm>
            <a:off x="706375" y="443863"/>
            <a:ext cx="1165750" cy="1625675"/>
          </a:xfrm>
          <a:prstGeom prst="rect">
            <a:avLst/>
          </a:prstGeom>
          <a:noFill/>
          <a:ln>
            <a:noFill/>
          </a:ln>
        </p:spPr>
      </p:pic>
      <p:sp>
        <p:nvSpPr>
          <p:cNvPr id="806" name="Google Shape;806;p69"/>
          <p:cNvSpPr/>
          <p:nvPr/>
        </p:nvSpPr>
        <p:spPr>
          <a:xfrm>
            <a:off x="1645400" y="1133625"/>
            <a:ext cx="660900" cy="414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7" name="Google Shape;807;p69"/>
          <p:cNvSpPr/>
          <p:nvPr/>
        </p:nvSpPr>
        <p:spPr>
          <a:xfrm rot="-10338348">
            <a:off x="1687080" y="517572"/>
            <a:ext cx="2365927" cy="1646707"/>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69"/>
          <p:cNvSpPr txBox="1"/>
          <p:nvPr/>
        </p:nvSpPr>
        <p:spPr>
          <a:xfrm>
            <a:off x="2105350" y="900425"/>
            <a:ext cx="1788000" cy="9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Is this process optimal?!</a:t>
            </a:r>
            <a:endParaRPr sz="1800">
              <a:solidFill>
                <a:schemeClr val="dk1"/>
              </a:solidFill>
            </a:endParaRPr>
          </a:p>
        </p:txBody>
      </p:sp>
      <p:sp>
        <p:nvSpPr>
          <p:cNvPr id="809" name="Google Shape;809;p69"/>
          <p:cNvSpPr txBox="1"/>
          <p:nvPr/>
        </p:nvSpPr>
        <p:spPr>
          <a:xfrm>
            <a:off x="588600" y="3937075"/>
            <a:ext cx="7966800" cy="539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In the </a:t>
            </a:r>
            <a:r>
              <a:rPr b="1" lang="fr" sz="1800">
                <a:solidFill>
                  <a:srgbClr val="FF0000"/>
                </a:solidFill>
                <a:latin typeface="Lato"/>
                <a:ea typeface="Lato"/>
                <a:cs typeface="Lato"/>
                <a:sym typeface="Lato"/>
              </a:rPr>
              <a:t>resource-free</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durations-free</a:t>
            </a: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single instance</a:t>
            </a:r>
            <a:r>
              <a:rPr lang="fr" sz="1800">
                <a:solidFill>
                  <a:schemeClr val="dk1"/>
                </a:solidFill>
                <a:latin typeface="Lato"/>
                <a:ea typeface="Lato"/>
                <a:cs typeface="Lato"/>
                <a:sym typeface="Lato"/>
              </a:rPr>
              <a:t> context, yes!</a:t>
            </a:r>
            <a:endParaRPr sz="1800">
              <a:solidFill>
                <a:schemeClr val="dk1"/>
              </a:solidFill>
              <a:latin typeface="Lato"/>
              <a:ea typeface="Lato"/>
              <a:cs typeface="Lato"/>
              <a:sym typeface="Lato"/>
            </a:endParaRPr>
          </a:p>
        </p:txBody>
      </p:sp>
      <p:sp>
        <p:nvSpPr>
          <p:cNvPr id="810" name="Google Shape;810;p69"/>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811" name="Google Shape;811;p6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17</a:t>
            </a:r>
            <a:endParaRPr>
              <a:solidFill>
                <a:srgbClr val="66666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5" name="Shape 815"/>
        <p:cNvGrpSpPr/>
        <p:nvPr/>
      </p:nvGrpSpPr>
      <p:grpSpPr>
        <a:xfrm>
          <a:off x="0" y="0"/>
          <a:ext cx="0" cy="0"/>
          <a:chOff x="0" y="0"/>
          <a:chExt cx="0" cy="0"/>
        </a:xfrm>
      </p:grpSpPr>
      <p:pic>
        <p:nvPicPr>
          <p:cNvPr id="816" name="Google Shape;816;p70"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817" name="Google Shape;817;p70"/>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sp>
        <p:nvSpPr>
          <p:cNvPr id="818" name="Google Shape;818;p70"/>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819" name="Google Shape;819;p7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3" name="Shape 823"/>
        <p:cNvGrpSpPr/>
        <p:nvPr/>
      </p:nvGrpSpPr>
      <p:grpSpPr>
        <a:xfrm>
          <a:off x="0" y="0"/>
          <a:ext cx="0" cy="0"/>
          <a:chOff x="0" y="0"/>
          <a:chExt cx="0" cy="0"/>
        </a:xfrm>
      </p:grpSpPr>
      <p:pic>
        <p:nvPicPr>
          <p:cNvPr id="824" name="Google Shape;824;p71"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825" name="Google Shape;825;p71"/>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pic>
        <p:nvPicPr>
          <p:cNvPr id="826" name="Google Shape;826;p71"/>
          <p:cNvPicPr preferRelativeResize="0"/>
          <p:nvPr/>
        </p:nvPicPr>
        <p:blipFill rotWithShape="1">
          <a:blip r:embed="rId5">
            <a:alphaModFix/>
          </a:blip>
          <a:srcRect b="0" l="18331" r="17052" t="0"/>
          <a:stretch/>
        </p:blipFill>
        <p:spPr>
          <a:xfrm>
            <a:off x="1794375" y="3338400"/>
            <a:ext cx="213775" cy="220750"/>
          </a:xfrm>
          <a:prstGeom prst="rect">
            <a:avLst/>
          </a:prstGeom>
          <a:noFill/>
          <a:ln>
            <a:noFill/>
          </a:ln>
        </p:spPr>
      </p:pic>
      <p:sp>
        <p:nvSpPr>
          <p:cNvPr id="827" name="Google Shape;827;p71"/>
          <p:cNvSpPr txBox="1"/>
          <p:nvPr/>
        </p:nvSpPr>
        <p:spPr>
          <a:xfrm>
            <a:off x="1714125" y="31993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7, 0.75)</a:t>
            </a:r>
            <a:endParaRPr sz="600">
              <a:solidFill>
                <a:srgbClr val="FF0000"/>
              </a:solidFill>
            </a:endParaRPr>
          </a:p>
        </p:txBody>
      </p:sp>
      <p:pic>
        <p:nvPicPr>
          <p:cNvPr id="828" name="Google Shape;828;p71"/>
          <p:cNvPicPr preferRelativeResize="0"/>
          <p:nvPr/>
        </p:nvPicPr>
        <p:blipFill rotWithShape="1">
          <a:blip r:embed="rId5">
            <a:alphaModFix/>
          </a:blip>
          <a:srcRect b="0" l="18331" r="17052" t="0"/>
          <a:stretch/>
        </p:blipFill>
        <p:spPr>
          <a:xfrm>
            <a:off x="1473875" y="2927250"/>
            <a:ext cx="213775" cy="220750"/>
          </a:xfrm>
          <a:prstGeom prst="rect">
            <a:avLst/>
          </a:prstGeom>
          <a:noFill/>
          <a:ln>
            <a:noFill/>
          </a:ln>
        </p:spPr>
      </p:pic>
      <p:sp>
        <p:nvSpPr>
          <p:cNvPr id="829" name="Google Shape;829;p71"/>
          <p:cNvSpPr txBox="1"/>
          <p:nvPr/>
        </p:nvSpPr>
        <p:spPr>
          <a:xfrm>
            <a:off x="1393625" y="27882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(unif, 2, 3)</a:t>
            </a:r>
            <a:endParaRPr sz="600">
              <a:solidFill>
                <a:srgbClr val="FF0000"/>
              </a:solidFill>
            </a:endParaRPr>
          </a:p>
        </p:txBody>
      </p:sp>
      <p:pic>
        <p:nvPicPr>
          <p:cNvPr id="830" name="Google Shape;830;p71"/>
          <p:cNvPicPr preferRelativeResize="0"/>
          <p:nvPr/>
        </p:nvPicPr>
        <p:blipFill rotWithShape="1">
          <a:blip r:embed="rId5">
            <a:alphaModFix/>
          </a:blip>
          <a:srcRect b="0" l="18331" r="17052" t="0"/>
          <a:stretch/>
        </p:blipFill>
        <p:spPr>
          <a:xfrm>
            <a:off x="3811950" y="2742375"/>
            <a:ext cx="213775" cy="220750"/>
          </a:xfrm>
          <a:prstGeom prst="rect">
            <a:avLst/>
          </a:prstGeom>
          <a:noFill/>
          <a:ln>
            <a:noFill/>
          </a:ln>
        </p:spPr>
      </p:pic>
      <p:sp>
        <p:nvSpPr>
          <p:cNvPr id="831" name="Google Shape;831;p71"/>
          <p:cNvSpPr txBox="1"/>
          <p:nvPr/>
        </p:nvSpPr>
        <p:spPr>
          <a:xfrm>
            <a:off x="3731700" y="26033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3, 0.5)</a:t>
            </a:r>
            <a:endParaRPr sz="600">
              <a:solidFill>
                <a:srgbClr val="FF0000"/>
              </a:solidFill>
            </a:endParaRPr>
          </a:p>
        </p:txBody>
      </p:sp>
      <p:pic>
        <p:nvPicPr>
          <p:cNvPr id="832" name="Google Shape;832;p71"/>
          <p:cNvPicPr preferRelativeResize="0"/>
          <p:nvPr/>
        </p:nvPicPr>
        <p:blipFill rotWithShape="1">
          <a:blip r:embed="rId5">
            <a:alphaModFix/>
          </a:blip>
          <a:srcRect b="0" l="18331" r="17052" t="0"/>
          <a:stretch/>
        </p:blipFill>
        <p:spPr>
          <a:xfrm>
            <a:off x="5109650" y="3338387"/>
            <a:ext cx="213775" cy="220750"/>
          </a:xfrm>
          <a:prstGeom prst="rect">
            <a:avLst/>
          </a:prstGeom>
          <a:noFill/>
          <a:ln>
            <a:noFill/>
          </a:ln>
        </p:spPr>
      </p:pic>
      <p:sp>
        <p:nvSpPr>
          <p:cNvPr id="833" name="Google Shape;833;p71"/>
          <p:cNvSpPr txBox="1"/>
          <p:nvPr/>
        </p:nvSpPr>
        <p:spPr>
          <a:xfrm>
            <a:off x="5029400"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0.1)</a:t>
            </a:r>
            <a:endParaRPr sz="600">
              <a:solidFill>
                <a:srgbClr val="FF0000"/>
              </a:solidFill>
            </a:endParaRPr>
          </a:p>
        </p:txBody>
      </p:sp>
      <p:pic>
        <p:nvPicPr>
          <p:cNvPr id="834" name="Google Shape;834;p71"/>
          <p:cNvPicPr preferRelativeResize="0"/>
          <p:nvPr/>
        </p:nvPicPr>
        <p:blipFill rotWithShape="1">
          <a:blip r:embed="rId5">
            <a:alphaModFix/>
          </a:blip>
          <a:srcRect b="0" l="18331" r="17052" t="0"/>
          <a:stretch/>
        </p:blipFill>
        <p:spPr>
          <a:xfrm>
            <a:off x="4138350" y="3814650"/>
            <a:ext cx="213775" cy="220750"/>
          </a:xfrm>
          <a:prstGeom prst="rect">
            <a:avLst/>
          </a:prstGeom>
          <a:noFill/>
          <a:ln>
            <a:noFill/>
          </a:ln>
        </p:spPr>
      </p:pic>
      <p:sp>
        <p:nvSpPr>
          <p:cNvPr id="835" name="Google Shape;835;p71"/>
          <p:cNvSpPr txBox="1"/>
          <p:nvPr/>
        </p:nvSpPr>
        <p:spPr>
          <a:xfrm>
            <a:off x="4025725" y="36691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0.2)</a:t>
            </a:r>
            <a:endParaRPr sz="600">
              <a:solidFill>
                <a:srgbClr val="FF0000"/>
              </a:solidFill>
            </a:endParaRPr>
          </a:p>
        </p:txBody>
      </p:sp>
      <p:pic>
        <p:nvPicPr>
          <p:cNvPr id="836" name="Google Shape;836;p71"/>
          <p:cNvPicPr preferRelativeResize="0"/>
          <p:nvPr/>
        </p:nvPicPr>
        <p:blipFill rotWithShape="1">
          <a:blip r:embed="rId5">
            <a:alphaModFix/>
          </a:blip>
          <a:srcRect b="0" l="18331" r="17052" t="0"/>
          <a:stretch/>
        </p:blipFill>
        <p:spPr>
          <a:xfrm>
            <a:off x="6681175" y="3338387"/>
            <a:ext cx="213775" cy="220750"/>
          </a:xfrm>
          <a:prstGeom prst="rect">
            <a:avLst/>
          </a:prstGeom>
          <a:noFill/>
          <a:ln>
            <a:noFill/>
          </a:ln>
        </p:spPr>
      </p:pic>
      <p:sp>
        <p:nvSpPr>
          <p:cNvPr id="837" name="Google Shape;837;p71"/>
          <p:cNvSpPr txBox="1"/>
          <p:nvPr/>
        </p:nvSpPr>
        <p:spPr>
          <a:xfrm>
            <a:off x="6600925"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10, 1)</a:t>
            </a:r>
            <a:endParaRPr sz="600">
              <a:solidFill>
                <a:srgbClr val="FF0000"/>
              </a:solidFill>
            </a:endParaRPr>
          </a:p>
        </p:txBody>
      </p:sp>
      <p:pic>
        <p:nvPicPr>
          <p:cNvPr id="838" name="Google Shape;838;p71"/>
          <p:cNvPicPr preferRelativeResize="0"/>
          <p:nvPr/>
        </p:nvPicPr>
        <p:blipFill rotWithShape="1">
          <a:blip r:embed="rId5">
            <a:alphaModFix/>
          </a:blip>
          <a:srcRect b="0" l="18331" r="17052" t="0"/>
          <a:stretch/>
        </p:blipFill>
        <p:spPr>
          <a:xfrm>
            <a:off x="6134000" y="2742362"/>
            <a:ext cx="213775" cy="220750"/>
          </a:xfrm>
          <a:prstGeom prst="rect">
            <a:avLst/>
          </a:prstGeom>
          <a:noFill/>
          <a:ln>
            <a:noFill/>
          </a:ln>
        </p:spPr>
      </p:pic>
      <p:sp>
        <p:nvSpPr>
          <p:cNvPr id="839" name="Google Shape;839;p71"/>
          <p:cNvSpPr txBox="1"/>
          <p:nvPr/>
        </p:nvSpPr>
        <p:spPr>
          <a:xfrm>
            <a:off x="605375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14, 2)</a:t>
            </a:r>
            <a:endParaRPr sz="600">
              <a:solidFill>
                <a:srgbClr val="FF0000"/>
              </a:solidFill>
            </a:endParaRPr>
          </a:p>
        </p:txBody>
      </p:sp>
      <p:pic>
        <p:nvPicPr>
          <p:cNvPr id="840" name="Google Shape;840;p71"/>
          <p:cNvPicPr preferRelativeResize="0"/>
          <p:nvPr/>
        </p:nvPicPr>
        <p:blipFill rotWithShape="1">
          <a:blip r:embed="rId5">
            <a:alphaModFix/>
          </a:blip>
          <a:srcRect b="0" l="18331" r="17052" t="0"/>
          <a:stretch/>
        </p:blipFill>
        <p:spPr>
          <a:xfrm>
            <a:off x="6134000" y="2089962"/>
            <a:ext cx="213775" cy="220750"/>
          </a:xfrm>
          <a:prstGeom prst="rect">
            <a:avLst/>
          </a:prstGeom>
          <a:noFill/>
          <a:ln>
            <a:noFill/>
          </a:ln>
        </p:spPr>
      </p:pic>
      <p:sp>
        <p:nvSpPr>
          <p:cNvPr id="841" name="Google Shape;841;p71"/>
          <p:cNvSpPr txBox="1"/>
          <p:nvPr/>
        </p:nvSpPr>
        <p:spPr>
          <a:xfrm>
            <a:off x="6053750" y="19509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0.1)</a:t>
            </a:r>
            <a:endParaRPr sz="600">
              <a:solidFill>
                <a:srgbClr val="FF0000"/>
              </a:solidFill>
            </a:endParaRPr>
          </a:p>
        </p:txBody>
      </p:sp>
      <p:pic>
        <p:nvPicPr>
          <p:cNvPr id="842" name="Google Shape;842;p71"/>
          <p:cNvPicPr preferRelativeResize="0"/>
          <p:nvPr/>
        </p:nvPicPr>
        <p:blipFill rotWithShape="1">
          <a:blip r:embed="rId5">
            <a:alphaModFix/>
          </a:blip>
          <a:srcRect b="0" l="18331" r="17052" t="0"/>
          <a:stretch/>
        </p:blipFill>
        <p:spPr>
          <a:xfrm>
            <a:off x="6134000" y="1438175"/>
            <a:ext cx="213775" cy="220750"/>
          </a:xfrm>
          <a:prstGeom prst="rect">
            <a:avLst/>
          </a:prstGeom>
          <a:noFill/>
          <a:ln>
            <a:noFill/>
          </a:ln>
        </p:spPr>
      </p:pic>
      <p:sp>
        <p:nvSpPr>
          <p:cNvPr id="843" name="Google Shape;843;p71"/>
          <p:cNvSpPr txBox="1"/>
          <p:nvPr/>
        </p:nvSpPr>
        <p:spPr>
          <a:xfrm>
            <a:off x="6053750" y="1299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7, 1)</a:t>
            </a:r>
            <a:endParaRPr sz="600">
              <a:solidFill>
                <a:srgbClr val="FF0000"/>
              </a:solidFill>
            </a:endParaRPr>
          </a:p>
        </p:txBody>
      </p:sp>
      <p:pic>
        <p:nvPicPr>
          <p:cNvPr id="844" name="Google Shape;844;p71"/>
          <p:cNvPicPr preferRelativeResize="0"/>
          <p:nvPr/>
        </p:nvPicPr>
        <p:blipFill rotWithShape="1">
          <a:blip r:embed="rId5">
            <a:alphaModFix/>
          </a:blip>
          <a:srcRect b="0" l="18331" r="17052" t="0"/>
          <a:stretch/>
        </p:blipFill>
        <p:spPr>
          <a:xfrm>
            <a:off x="8343450" y="2742362"/>
            <a:ext cx="213775" cy="220750"/>
          </a:xfrm>
          <a:prstGeom prst="rect">
            <a:avLst/>
          </a:prstGeom>
          <a:noFill/>
          <a:ln>
            <a:noFill/>
          </a:ln>
        </p:spPr>
      </p:pic>
      <p:sp>
        <p:nvSpPr>
          <p:cNvPr id="845" name="Google Shape;845;p71"/>
          <p:cNvSpPr txBox="1"/>
          <p:nvPr/>
        </p:nvSpPr>
        <p:spPr>
          <a:xfrm>
            <a:off x="826320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(norm, 1, 0.2)</a:t>
            </a:r>
            <a:endParaRPr sz="600">
              <a:solidFill>
                <a:srgbClr val="FF0000"/>
              </a:solidFill>
            </a:endParaRPr>
          </a:p>
        </p:txBody>
      </p:sp>
      <p:sp>
        <p:nvSpPr>
          <p:cNvPr id="846" name="Google Shape;846;p71"/>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847" name="Google Shape;847;p71"/>
          <p:cNvPicPr preferRelativeResize="0"/>
          <p:nvPr/>
        </p:nvPicPr>
        <p:blipFill>
          <a:blip r:embed="rId5">
            <a:alphaModFix/>
          </a:blip>
          <a:stretch>
            <a:fillRect/>
          </a:stretch>
        </p:blipFill>
        <p:spPr>
          <a:xfrm>
            <a:off x="1358400" y="862151"/>
            <a:ext cx="444715" cy="296725"/>
          </a:xfrm>
          <a:prstGeom prst="rect">
            <a:avLst/>
          </a:prstGeom>
          <a:noFill/>
          <a:ln>
            <a:noFill/>
          </a:ln>
        </p:spPr>
      </p:pic>
      <p:sp>
        <p:nvSpPr>
          <p:cNvPr id="848" name="Google Shape;848;p71"/>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849" name="Google Shape;849;p7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97" name="Google Shape;97;p18"/>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sp>
        <p:nvSpPr>
          <p:cNvPr id="98" name="Google Shape;98;p18"/>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99" name="Google Shape;99;p18"/>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00" name="Google Shape;100;p18"/>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3" name="Shape 853"/>
        <p:cNvGrpSpPr/>
        <p:nvPr/>
      </p:nvGrpSpPr>
      <p:grpSpPr>
        <a:xfrm>
          <a:off x="0" y="0"/>
          <a:ext cx="0" cy="0"/>
          <a:chOff x="0" y="0"/>
          <a:chExt cx="0" cy="0"/>
        </a:xfrm>
      </p:grpSpPr>
      <p:pic>
        <p:nvPicPr>
          <p:cNvPr id="854" name="Google Shape;854;p72" title="bpmn.png"/>
          <p:cNvPicPr preferRelativeResize="0"/>
          <p:nvPr/>
        </p:nvPicPr>
        <p:blipFill>
          <a:blip r:embed="rId4">
            <a:alphaModFix/>
          </a:blip>
          <a:stretch>
            <a:fillRect/>
          </a:stretch>
        </p:blipFill>
        <p:spPr>
          <a:xfrm>
            <a:off x="743975" y="1532188"/>
            <a:ext cx="7746798" cy="2768425"/>
          </a:xfrm>
          <a:prstGeom prst="rect">
            <a:avLst/>
          </a:prstGeom>
          <a:noFill/>
          <a:ln>
            <a:noFill/>
          </a:ln>
        </p:spPr>
      </p:pic>
      <p:sp>
        <p:nvSpPr>
          <p:cNvPr id="855" name="Google Shape;855;p72"/>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pic>
        <p:nvPicPr>
          <p:cNvPr id="856" name="Google Shape;856;p72"/>
          <p:cNvPicPr preferRelativeResize="0"/>
          <p:nvPr/>
        </p:nvPicPr>
        <p:blipFill rotWithShape="1">
          <a:blip r:embed="rId5">
            <a:alphaModFix/>
          </a:blip>
          <a:srcRect b="0" l="18331" r="17052" t="0"/>
          <a:stretch/>
        </p:blipFill>
        <p:spPr>
          <a:xfrm>
            <a:off x="1794375" y="3338400"/>
            <a:ext cx="213775" cy="220750"/>
          </a:xfrm>
          <a:prstGeom prst="rect">
            <a:avLst/>
          </a:prstGeom>
          <a:noFill/>
          <a:ln>
            <a:noFill/>
          </a:ln>
        </p:spPr>
      </p:pic>
      <p:sp>
        <p:nvSpPr>
          <p:cNvPr id="857" name="Google Shape;857;p72"/>
          <p:cNvSpPr txBox="1"/>
          <p:nvPr/>
        </p:nvSpPr>
        <p:spPr>
          <a:xfrm>
            <a:off x="1714125" y="31993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7, 0.75)</a:t>
            </a:r>
            <a:endParaRPr sz="600">
              <a:solidFill>
                <a:schemeClr val="dk1"/>
              </a:solidFill>
            </a:endParaRPr>
          </a:p>
        </p:txBody>
      </p:sp>
      <p:pic>
        <p:nvPicPr>
          <p:cNvPr id="858" name="Google Shape;858;p72"/>
          <p:cNvPicPr preferRelativeResize="0"/>
          <p:nvPr/>
        </p:nvPicPr>
        <p:blipFill rotWithShape="1">
          <a:blip r:embed="rId5">
            <a:alphaModFix/>
          </a:blip>
          <a:srcRect b="0" l="18331" r="17052" t="0"/>
          <a:stretch/>
        </p:blipFill>
        <p:spPr>
          <a:xfrm>
            <a:off x="1473875" y="2927250"/>
            <a:ext cx="213775" cy="220750"/>
          </a:xfrm>
          <a:prstGeom prst="rect">
            <a:avLst/>
          </a:prstGeom>
          <a:noFill/>
          <a:ln>
            <a:noFill/>
          </a:ln>
        </p:spPr>
      </p:pic>
      <p:sp>
        <p:nvSpPr>
          <p:cNvPr id="859" name="Google Shape;859;p72"/>
          <p:cNvSpPr txBox="1"/>
          <p:nvPr/>
        </p:nvSpPr>
        <p:spPr>
          <a:xfrm>
            <a:off x="1393625" y="27882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(unif, 2, 3)</a:t>
            </a:r>
            <a:endParaRPr sz="600">
              <a:solidFill>
                <a:schemeClr val="dk1"/>
              </a:solidFill>
            </a:endParaRPr>
          </a:p>
        </p:txBody>
      </p:sp>
      <p:pic>
        <p:nvPicPr>
          <p:cNvPr id="860" name="Google Shape;860;p72"/>
          <p:cNvPicPr preferRelativeResize="0"/>
          <p:nvPr/>
        </p:nvPicPr>
        <p:blipFill rotWithShape="1">
          <a:blip r:embed="rId5">
            <a:alphaModFix/>
          </a:blip>
          <a:srcRect b="0" l="18331" r="17052" t="0"/>
          <a:stretch/>
        </p:blipFill>
        <p:spPr>
          <a:xfrm>
            <a:off x="3811950" y="2742375"/>
            <a:ext cx="213775" cy="220750"/>
          </a:xfrm>
          <a:prstGeom prst="rect">
            <a:avLst/>
          </a:prstGeom>
          <a:noFill/>
          <a:ln>
            <a:noFill/>
          </a:ln>
        </p:spPr>
      </p:pic>
      <p:sp>
        <p:nvSpPr>
          <p:cNvPr id="861" name="Google Shape;861;p72"/>
          <p:cNvSpPr txBox="1"/>
          <p:nvPr/>
        </p:nvSpPr>
        <p:spPr>
          <a:xfrm>
            <a:off x="3731700" y="26033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3, 0.5)</a:t>
            </a:r>
            <a:endParaRPr sz="600">
              <a:solidFill>
                <a:schemeClr val="dk1"/>
              </a:solidFill>
            </a:endParaRPr>
          </a:p>
        </p:txBody>
      </p:sp>
      <p:pic>
        <p:nvPicPr>
          <p:cNvPr id="862" name="Google Shape;862;p72"/>
          <p:cNvPicPr preferRelativeResize="0"/>
          <p:nvPr/>
        </p:nvPicPr>
        <p:blipFill rotWithShape="1">
          <a:blip r:embed="rId5">
            <a:alphaModFix/>
          </a:blip>
          <a:srcRect b="0" l="18331" r="17052" t="0"/>
          <a:stretch/>
        </p:blipFill>
        <p:spPr>
          <a:xfrm>
            <a:off x="5109650" y="3338387"/>
            <a:ext cx="213775" cy="220750"/>
          </a:xfrm>
          <a:prstGeom prst="rect">
            <a:avLst/>
          </a:prstGeom>
          <a:noFill/>
          <a:ln>
            <a:noFill/>
          </a:ln>
        </p:spPr>
      </p:pic>
      <p:sp>
        <p:nvSpPr>
          <p:cNvPr id="863" name="Google Shape;863;p72"/>
          <p:cNvSpPr txBox="1"/>
          <p:nvPr/>
        </p:nvSpPr>
        <p:spPr>
          <a:xfrm>
            <a:off x="5029400"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0.1)</a:t>
            </a:r>
            <a:endParaRPr sz="600">
              <a:solidFill>
                <a:schemeClr val="dk1"/>
              </a:solidFill>
            </a:endParaRPr>
          </a:p>
        </p:txBody>
      </p:sp>
      <p:pic>
        <p:nvPicPr>
          <p:cNvPr id="864" name="Google Shape;864;p72"/>
          <p:cNvPicPr preferRelativeResize="0"/>
          <p:nvPr/>
        </p:nvPicPr>
        <p:blipFill rotWithShape="1">
          <a:blip r:embed="rId5">
            <a:alphaModFix/>
          </a:blip>
          <a:srcRect b="0" l="18331" r="17052" t="0"/>
          <a:stretch/>
        </p:blipFill>
        <p:spPr>
          <a:xfrm>
            <a:off x="4138350" y="3814650"/>
            <a:ext cx="213775" cy="220750"/>
          </a:xfrm>
          <a:prstGeom prst="rect">
            <a:avLst/>
          </a:prstGeom>
          <a:noFill/>
          <a:ln>
            <a:noFill/>
          </a:ln>
        </p:spPr>
      </p:pic>
      <p:sp>
        <p:nvSpPr>
          <p:cNvPr id="865" name="Google Shape;865;p72"/>
          <p:cNvSpPr txBox="1"/>
          <p:nvPr/>
        </p:nvSpPr>
        <p:spPr>
          <a:xfrm>
            <a:off x="4025725" y="366912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0.2)</a:t>
            </a:r>
            <a:endParaRPr sz="600">
              <a:solidFill>
                <a:schemeClr val="dk1"/>
              </a:solidFill>
            </a:endParaRPr>
          </a:p>
        </p:txBody>
      </p:sp>
      <p:pic>
        <p:nvPicPr>
          <p:cNvPr id="866" name="Google Shape;866;p72"/>
          <p:cNvPicPr preferRelativeResize="0"/>
          <p:nvPr/>
        </p:nvPicPr>
        <p:blipFill rotWithShape="1">
          <a:blip r:embed="rId5">
            <a:alphaModFix/>
          </a:blip>
          <a:srcRect b="0" l="18331" r="17052" t="0"/>
          <a:stretch/>
        </p:blipFill>
        <p:spPr>
          <a:xfrm>
            <a:off x="6681175" y="3338387"/>
            <a:ext cx="213775" cy="220750"/>
          </a:xfrm>
          <a:prstGeom prst="rect">
            <a:avLst/>
          </a:prstGeom>
          <a:noFill/>
          <a:ln>
            <a:noFill/>
          </a:ln>
        </p:spPr>
      </p:pic>
      <p:sp>
        <p:nvSpPr>
          <p:cNvPr id="867" name="Google Shape;867;p72"/>
          <p:cNvSpPr txBox="1"/>
          <p:nvPr/>
        </p:nvSpPr>
        <p:spPr>
          <a:xfrm>
            <a:off x="6600925" y="31993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10, 1)</a:t>
            </a:r>
            <a:endParaRPr sz="600">
              <a:solidFill>
                <a:schemeClr val="dk1"/>
              </a:solidFill>
            </a:endParaRPr>
          </a:p>
        </p:txBody>
      </p:sp>
      <p:pic>
        <p:nvPicPr>
          <p:cNvPr id="868" name="Google Shape;868;p72"/>
          <p:cNvPicPr preferRelativeResize="0"/>
          <p:nvPr/>
        </p:nvPicPr>
        <p:blipFill rotWithShape="1">
          <a:blip r:embed="rId5">
            <a:alphaModFix/>
          </a:blip>
          <a:srcRect b="0" l="18331" r="17052" t="0"/>
          <a:stretch/>
        </p:blipFill>
        <p:spPr>
          <a:xfrm>
            <a:off x="6134000" y="2742362"/>
            <a:ext cx="213775" cy="220750"/>
          </a:xfrm>
          <a:prstGeom prst="rect">
            <a:avLst/>
          </a:prstGeom>
          <a:noFill/>
          <a:ln>
            <a:noFill/>
          </a:ln>
        </p:spPr>
      </p:pic>
      <p:sp>
        <p:nvSpPr>
          <p:cNvPr id="869" name="Google Shape;869;p72"/>
          <p:cNvSpPr txBox="1"/>
          <p:nvPr/>
        </p:nvSpPr>
        <p:spPr>
          <a:xfrm>
            <a:off x="605375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14, 2)</a:t>
            </a:r>
            <a:endParaRPr sz="600">
              <a:solidFill>
                <a:schemeClr val="dk1"/>
              </a:solidFill>
            </a:endParaRPr>
          </a:p>
        </p:txBody>
      </p:sp>
      <p:pic>
        <p:nvPicPr>
          <p:cNvPr id="870" name="Google Shape;870;p72"/>
          <p:cNvPicPr preferRelativeResize="0"/>
          <p:nvPr/>
        </p:nvPicPr>
        <p:blipFill rotWithShape="1">
          <a:blip r:embed="rId5">
            <a:alphaModFix/>
          </a:blip>
          <a:srcRect b="0" l="18331" r="17052" t="0"/>
          <a:stretch/>
        </p:blipFill>
        <p:spPr>
          <a:xfrm>
            <a:off x="6134000" y="2089962"/>
            <a:ext cx="213775" cy="220750"/>
          </a:xfrm>
          <a:prstGeom prst="rect">
            <a:avLst/>
          </a:prstGeom>
          <a:noFill/>
          <a:ln>
            <a:noFill/>
          </a:ln>
        </p:spPr>
      </p:pic>
      <p:sp>
        <p:nvSpPr>
          <p:cNvPr id="871" name="Google Shape;871;p72"/>
          <p:cNvSpPr txBox="1"/>
          <p:nvPr/>
        </p:nvSpPr>
        <p:spPr>
          <a:xfrm>
            <a:off x="6053750" y="19509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0.1)</a:t>
            </a:r>
            <a:endParaRPr sz="600">
              <a:solidFill>
                <a:schemeClr val="dk1"/>
              </a:solidFill>
            </a:endParaRPr>
          </a:p>
        </p:txBody>
      </p:sp>
      <p:pic>
        <p:nvPicPr>
          <p:cNvPr id="872" name="Google Shape;872;p72"/>
          <p:cNvPicPr preferRelativeResize="0"/>
          <p:nvPr/>
        </p:nvPicPr>
        <p:blipFill rotWithShape="1">
          <a:blip r:embed="rId5">
            <a:alphaModFix/>
          </a:blip>
          <a:srcRect b="0" l="18331" r="17052" t="0"/>
          <a:stretch/>
        </p:blipFill>
        <p:spPr>
          <a:xfrm>
            <a:off x="6134000" y="1438175"/>
            <a:ext cx="213775" cy="220750"/>
          </a:xfrm>
          <a:prstGeom prst="rect">
            <a:avLst/>
          </a:prstGeom>
          <a:noFill/>
          <a:ln>
            <a:noFill/>
          </a:ln>
        </p:spPr>
      </p:pic>
      <p:sp>
        <p:nvSpPr>
          <p:cNvPr id="873" name="Google Shape;873;p72"/>
          <p:cNvSpPr txBox="1"/>
          <p:nvPr/>
        </p:nvSpPr>
        <p:spPr>
          <a:xfrm>
            <a:off x="6053750" y="1299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7, 1)</a:t>
            </a:r>
            <a:endParaRPr sz="600">
              <a:solidFill>
                <a:schemeClr val="dk1"/>
              </a:solidFill>
            </a:endParaRPr>
          </a:p>
        </p:txBody>
      </p:sp>
      <p:pic>
        <p:nvPicPr>
          <p:cNvPr id="874" name="Google Shape;874;p72"/>
          <p:cNvPicPr preferRelativeResize="0"/>
          <p:nvPr/>
        </p:nvPicPr>
        <p:blipFill rotWithShape="1">
          <a:blip r:embed="rId5">
            <a:alphaModFix/>
          </a:blip>
          <a:srcRect b="0" l="18331" r="17052" t="0"/>
          <a:stretch/>
        </p:blipFill>
        <p:spPr>
          <a:xfrm>
            <a:off x="8343450" y="2742362"/>
            <a:ext cx="213775" cy="220750"/>
          </a:xfrm>
          <a:prstGeom prst="rect">
            <a:avLst/>
          </a:prstGeom>
          <a:noFill/>
          <a:ln>
            <a:noFill/>
          </a:ln>
        </p:spPr>
      </p:pic>
      <p:sp>
        <p:nvSpPr>
          <p:cNvPr id="875" name="Google Shape;875;p72"/>
          <p:cNvSpPr txBox="1"/>
          <p:nvPr/>
        </p:nvSpPr>
        <p:spPr>
          <a:xfrm>
            <a:off x="8263200" y="260333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chemeClr val="dk1"/>
                </a:solidFill>
              </a:rPr>
              <a:t>(norm, 1, 0.2)</a:t>
            </a:r>
            <a:endParaRPr sz="600">
              <a:solidFill>
                <a:schemeClr val="dk1"/>
              </a:solidFill>
            </a:endParaRPr>
          </a:p>
        </p:txBody>
      </p:sp>
      <p:pic>
        <p:nvPicPr>
          <p:cNvPr id="876" name="Google Shape;876;p72"/>
          <p:cNvPicPr preferRelativeResize="0"/>
          <p:nvPr/>
        </p:nvPicPr>
        <p:blipFill>
          <a:blip r:embed="rId6">
            <a:alphaModFix/>
          </a:blip>
          <a:stretch>
            <a:fillRect/>
          </a:stretch>
        </p:blipFill>
        <p:spPr>
          <a:xfrm>
            <a:off x="1234188" y="3241275"/>
            <a:ext cx="174900" cy="174900"/>
          </a:xfrm>
          <a:prstGeom prst="rect">
            <a:avLst/>
          </a:prstGeom>
          <a:noFill/>
          <a:ln>
            <a:noFill/>
          </a:ln>
        </p:spPr>
      </p:pic>
      <p:sp>
        <p:nvSpPr>
          <p:cNvPr id="877" name="Google Shape;877;p72"/>
          <p:cNvSpPr txBox="1"/>
          <p:nvPr/>
        </p:nvSpPr>
        <p:spPr>
          <a:xfrm>
            <a:off x="1341875" y="32412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878" name="Google Shape;878;p72"/>
          <p:cNvPicPr preferRelativeResize="0"/>
          <p:nvPr/>
        </p:nvPicPr>
        <p:blipFill>
          <a:blip r:embed="rId6">
            <a:alphaModFix/>
          </a:blip>
          <a:stretch>
            <a:fillRect/>
          </a:stretch>
        </p:blipFill>
        <p:spPr>
          <a:xfrm>
            <a:off x="3265438" y="2656650"/>
            <a:ext cx="174900" cy="174900"/>
          </a:xfrm>
          <a:prstGeom prst="rect">
            <a:avLst/>
          </a:prstGeom>
          <a:noFill/>
          <a:ln>
            <a:noFill/>
          </a:ln>
        </p:spPr>
      </p:pic>
      <p:sp>
        <p:nvSpPr>
          <p:cNvPr id="879" name="Google Shape;879;p72"/>
          <p:cNvSpPr txBox="1"/>
          <p:nvPr/>
        </p:nvSpPr>
        <p:spPr>
          <a:xfrm>
            <a:off x="3373125" y="26566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travel agency</a:t>
            </a:r>
            <a:endParaRPr sz="600">
              <a:solidFill>
                <a:srgbClr val="FF0000"/>
              </a:solidFill>
            </a:endParaRPr>
          </a:p>
        </p:txBody>
      </p:sp>
      <p:pic>
        <p:nvPicPr>
          <p:cNvPr id="880" name="Google Shape;880;p72"/>
          <p:cNvPicPr preferRelativeResize="0"/>
          <p:nvPr/>
        </p:nvPicPr>
        <p:blipFill>
          <a:blip r:embed="rId6">
            <a:alphaModFix/>
          </a:blip>
          <a:stretch>
            <a:fillRect/>
          </a:stretch>
        </p:blipFill>
        <p:spPr>
          <a:xfrm>
            <a:off x="3544838" y="3720150"/>
            <a:ext cx="174900" cy="174900"/>
          </a:xfrm>
          <a:prstGeom prst="rect">
            <a:avLst/>
          </a:prstGeom>
          <a:noFill/>
          <a:ln>
            <a:noFill/>
          </a:ln>
        </p:spPr>
      </p:pic>
      <p:sp>
        <p:nvSpPr>
          <p:cNvPr id="881" name="Google Shape;881;p72"/>
          <p:cNvSpPr txBox="1"/>
          <p:nvPr/>
        </p:nvSpPr>
        <p:spPr>
          <a:xfrm>
            <a:off x="3652525" y="37201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882" name="Google Shape;882;p72"/>
          <p:cNvPicPr preferRelativeResize="0"/>
          <p:nvPr/>
        </p:nvPicPr>
        <p:blipFill>
          <a:blip r:embed="rId6">
            <a:alphaModFix/>
          </a:blip>
          <a:stretch>
            <a:fillRect/>
          </a:stretch>
        </p:blipFill>
        <p:spPr>
          <a:xfrm>
            <a:off x="6087663" y="3255750"/>
            <a:ext cx="174900" cy="174900"/>
          </a:xfrm>
          <a:prstGeom prst="rect">
            <a:avLst/>
          </a:prstGeom>
          <a:noFill/>
          <a:ln>
            <a:noFill/>
          </a:ln>
        </p:spPr>
      </p:pic>
      <p:sp>
        <p:nvSpPr>
          <p:cNvPr id="883" name="Google Shape;883;p72"/>
          <p:cNvSpPr txBox="1"/>
          <p:nvPr/>
        </p:nvSpPr>
        <p:spPr>
          <a:xfrm>
            <a:off x="6195350" y="325575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visa office</a:t>
            </a:r>
            <a:endParaRPr sz="600">
              <a:solidFill>
                <a:srgbClr val="FF0000"/>
              </a:solidFill>
            </a:endParaRPr>
          </a:p>
        </p:txBody>
      </p:sp>
      <p:pic>
        <p:nvPicPr>
          <p:cNvPr id="884" name="Google Shape;884;p72"/>
          <p:cNvPicPr preferRelativeResize="0"/>
          <p:nvPr/>
        </p:nvPicPr>
        <p:blipFill>
          <a:blip r:embed="rId6">
            <a:alphaModFix/>
          </a:blip>
          <a:stretch>
            <a:fillRect/>
          </a:stretch>
        </p:blipFill>
        <p:spPr>
          <a:xfrm>
            <a:off x="5561525" y="2667588"/>
            <a:ext cx="174900" cy="174900"/>
          </a:xfrm>
          <a:prstGeom prst="rect">
            <a:avLst/>
          </a:prstGeom>
          <a:noFill/>
          <a:ln>
            <a:noFill/>
          </a:ln>
        </p:spPr>
      </p:pic>
      <p:sp>
        <p:nvSpPr>
          <p:cNvPr id="885" name="Google Shape;885;p72"/>
          <p:cNvSpPr txBox="1"/>
          <p:nvPr/>
        </p:nvSpPr>
        <p:spPr>
          <a:xfrm>
            <a:off x="5669213" y="2667588"/>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doctor,</a:t>
            </a:r>
            <a:endParaRPr sz="600">
              <a:solidFill>
                <a:srgbClr val="FF0000"/>
              </a:solidFill>
            </a:endParaRPr>
          </a:p>
          <a:p>
            <a:pPr indent="0" lvl="0" marL="0" rtl="0" algn="l">
              <a:spcBef>
                <a:spcPts val="0"/>
              </a:spcBef>
              <a:spcAft>
                <a:spcPts val="0"/>
              </a:spcAft>
              <a:buNone/>
            </a:pPr>
            <a:r>
              <a:rPr lang="fr" sz="600">
                <a:solidFill>
                  <a:srgbClr val="FF0000"/>
                </a:solidFill>
              </a:rPr>
              <a:t>1 employee</a:t>
            </a:r>
            <a:endParaRPr sz="600">
              <a:solidFill>
                <a:srgbClr val="FF0000"/>
              </a:solidFill>
            </a:endParaRPr>
          </a:p>
        </p:txBody>
      </p:sp>
      <p:pic>
        <p:nvPicPr>
          <p:cNvPr id="886" name="Google Shape;886;p72"/>
          <p:cNvPicPr preferRelativeResize="0"/>
          <p:nvPr/>
        </p:nvPicPr>
        <p:blipFill>
          <a:blip r:embed="rId6">
            <a:alphaModFix/>
          </a:blip>
          <a:stretch>
            <a:fillRect/>
          </a:stretch>
        </p:blipFill>
        <p:spPr>
          <a:xfrm>
            <a:off x="5607113" y="1997700"/>
            <a:ext cx="174900" cy="174900"/>
          </a:xfrm>
          <a:prstGeom prst="rect">
            <a:avLst/>
          </a:prstGeom>
          <a:noFill/>
          <a:ln>
            <a:noFill/>
          </a:ln>
        </p:spPr>
      </p:pic>
      <p:sp>
        <p:nvSpPr>
          <p:cNvPr id="887" name="Google Shape;887;p72"/>
          <p:cNvSpPr txBox="1"/>
          <p:nvPr/>
        </p:nvSpPr>
        <p:spPr>
          <a:xfrm>
            <a:off x="5714800" y="1997700"/>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driver</a:t>
            </a:r>
            <a:endParaRPr sz="600">
              <a:solidFill>
                <a:srgbClr val="FF0000"/>
              </a:solidFill>
            </a:endParaRPr>
          </a:p>
        </p:txBody>
      </p:sp>
      <p:pic>
        <p:nvPicPr>
          <p:cNvPr id="888" name="Google Shape;888;p72"/>
          <p:cNvPicPr preferRelativeResize="0"/>
          <p:nvPr/>
        </p:nvPicPr>
        <p:blipFill>
          <a:blip r:embed="rId6">
            <a:alphaModFix/>
          </a:blip>
          <a:stretch>
            <a:fillRect/>
          </a:stretch>
        </p:blipFill>
        <p:spPr>
          <a:xfrm>
            <a:off x="7749938" y="2667575"/>
            <a:ext cx="174900" cy="174900"/>
          </a:xfrm>
          <a:prstGeom prst="rect">
            <a:avLst/>
          </a:prstGeom>
          <a:noFill/>
          <a:ln>
            <a:noFill/>
          </a:ln>
        </p:spPr>
      </p:pic>
      <p:sp>
        <p:nvSpPr>
          <p:cNvPr id="889" name="Google Shape;889;p72"/>
          <p:cNvSpPr txBox="1"/>
          <p:nvPr/>
        </p:nvSpPr>
        <p:spPr>
          <a:xfrm>
            <a:off x="7857625" y="26675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assistant</a:t>
            </a:r>
            <a:endParaRPr sz="600">
              <a:solidFill>
                <a:srgbClr val="FF0000"/>
              </a:solidFill>
            </a:endParaRPr>
          </a:p>
        </p:txBody>
      </p:sp>
      <p:pic>
        <p:nvPicPr>
          <p:cNvPr id="890" name="Google Shape;890;p72"/>
          <p:cNvPicPr preferRelativeResize="0"/>
          <p:nvPr/>
        </p:nvPicPr>
        <p:blipFill>
          <a:blip r:embed="rId6">
            <a:alphaModFix/>
          </a:blip>
          <a:stretch>
            <a:fillRect/>
          </a:stretch>
        </p:blipFill>
        <p:spPr>
          <a:xfrm>
            <a:off x="5607113" y="1345463"/>
            <a:ext cx="174900" cy="174900"/>
          </a:xfrm>
          <a:prstGeom prst="rect">
            <a:avLst/>
          </a:prstGeom>
          <a:noFill/>
          <a:ln>
            <a:noFill/>
          </a:ln>
        </p:spPr>
      </p:pic>
      <p:sp>
        <p:nvSpPr>
          <p:cNvPr id="891" name="Google Shape;891;p72"/>
          <p:cNvSpPr txBox="1"/>
          <p:nvPr/>
        </p:nvSpPr>
        <p:spPr>
          <a:xfrm>
            <a:off x="5714800" y="1345463"/>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insurer</a:t>
            </a:r>
            <a:endParaRPr sz="600">
              <a:solidFill>
                <a:srgbClr val="FF0000"/>
              </a:solidFill>
            </a:endParaRPr>
          </a:p>
        </p:txBody>
      </p:sp>
      <p:pic>
        <p:nvPicPr>
          <p:cNvPr id="892" name="Google Shape;892;p72"/>
          <p:cNvPicPr preferRelativeResize="0"/>
          <p:nvPr/>
        </p:nvPicPr>
        <p:blipFill>
          <a:blip r:embed="rId6">
            <a:alphaModFix/>
          </a:blip>
          <a:stretch>
            <a:fillRect/>
          </a:stretch>
        </p:blipFill>
        <p:spPr>
          <a:xfrm>
            <a:off x="4516138" y="3241275"/>
            <a:ext cx="174900" cy="174900"/>
          </a:xfrm>
          <a:prstGeom prst="rect">
            <a:avLst/>
          </a:prstGeom>
          <a:noFill/>
          <a:ln>
            <a:noFill/>
          </a:ln>
        </p:spPr>
      </p:pic>
      <p:sp>
        <p:nvSpPr>
          <p:cNvPr id="893" name="Google Shape;893;p72"/>
          <p:cNvSpPr txBox="1"/>
          <p:nvPr/>
        </p:nvSpPr>
        <p:spPr>
          <a:xfrm>
            <a:off x="4623825" y="3241275"/>
            <a:ext cx="699600" cy="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600">
                <a:solidFill>
                  <a:srgbClr val="FF0000"/>
                </a:solidFill>
              </a:rPr>
              <a:t>1 employee</a:t>
            </a:r>
            <a:endParaRPr sz="600">
              <a:solidFill>
                <a:srgbClr val="FF0000"/>
              </a:solidFill>
            </a:endParaRPr>
          </a:p>
        </p:txBody>
      </p:sp>
      <p:sp>
        <p:nvSpPr>
          <p:cNvPr id="894" name="Google Shape;894;p72"/>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lang="fr" sz="1800">
                <a:solidFill>
                  <a:srgbClr val="1A1A1A"/>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895" name="Google Shape;895;p72"/>
          <p:cNvPicPr preferRelativeResize="0"/>
          <p:nvPr/>
        </p:nvPicPr>
        <p:blipFill>
          <a:blip r:embed="rId5">
            <a:alphaModFix/>
          </a:blip>
          <a:stretch>
            <a:fillRect/>
          </a:stretch>
        </p:blipFill>
        <p:spPr>
          <a:xfrm>
            <a:off x="1358400" y="862151"/>
            <a:ext cx="444715" cy="296725"/>
          </a:xfrm>
          <a:prstGeom prst="rect">
            <a:avLst/>
          </a:prstGeom>
          <a:noFill/>
          <a:ln>
            <a:noFill/>
          </a:ln>
        </p:spPr>
      </p:pic>
      <p:sp>
        <p:nvSpPr>
          <p:cNvPr id="896" name="Google Shape;896;p72"/>
          <p:cNvSpPr txBox="1"/>
          <p:nvPr/>
        </p:nvSpPr>
        <p:spPr>
          <a:xfrm>
            <a:off x="430025" y="1152350"/>
            <a:ext cx="28353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         </a:t>
            </a:r>
            <a:r>
              <a:rPr b="1" lang="fr" sz="1800">
                <a:solidFill>
                  <a:srgbClr val="FF0000"/>
                </a:solidFill>
                <a:latin typeface="Lato"/>
                <a:ea typeface="Lato"/>
                <a:cs typeface="Lato"/>
                <a:sym typeface="Lato"/>
              </a:rPr>
              <a:t>Resources</a:t>
            </a:r>
            <a:endParaRPr b="1" sz="1800">
              <a:solidFill>
                <a:srgbClr val="FF0000"/>
              </a:solidFill>
              <a:latin typeface="Lato"/>
              <a:ea typeface="Lato"/>
              <a:cs typeface="Lato"/>
              <a:sym typeface="Lato"/>
            </a:endParaRPr>
          </a:p>
        </p:txBody>
      </p:sp>
      <p:pic>
        <p:nvPicPr>
          <p:cNvPr id="897" name="Google Shape;897;p72"/>
          <p:cNvPicPr preferRelativeResize="0"/>
          <p:nvPr/>
        </p:nvPicPr>
        <p:blipFill>
          <a:blip r:embed="rId6">
            <a:alphaModFix/>
          </a:blip>
          <a:stretch>
            <a:fillRect/>
          </a:stretch>
        </p:blipFill>
        <p:spPr>
          <a:xfrm>
            <a:off x="1432400" y="1197175"/>
            <a:ext cx="296724" cy="296724"/>
          </a:xfrm>
          <a:prstGeom prst="rect">
            <a:avLst/>
          </a:prstGeom>
          <a:noFill/>
          <a:ln>
            <a:noFill/>
          </a:ln>
        </p:spPr>
      </p:pic>
      <p:sp>
        <p:nvSpPr>
          <p:cNvPr id="898" name="Google Shape;898;p72"/>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899" name="Google Shape;899;p7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3" name="Shape 903"/>
        <p:cNvGrpSpPr/>
        <p:nvPr/>
      </p:nvGrpSpPr>
      <p:grpSpPr>
        <a:xfrm>
          <a:off x="0" y="0"/>
          <a:ext cx="0" cy="0"/>
          <a:chOff x="0" y="0"/>
          <a:chExt cx="0" cy="0"/>
        </a:xfrm>
      </p:grpSpPr>
      <p:sp>
        <p:nvSpPr>
          <p:cNvPr id="904" name="Google Shape;904;p73"/>
          <p:cNvSpPr txBox="1"/>
          <p:nvPr/>
        </p:nvSpPr>
        <p:spPr>
          <a:xfrm>
            <a:off x="587863" y="406425"/>
            <a:ext cx="79683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But what if we enrich the process with:</a:t>
            </a:r>
            <a:endParaRPr sz="1800"/>
          </a:p>
        </p:txBody>
      </p:sp>
      <p:sp>
        <p:nvSpPr>
          <p:cNvPr id="905" name="Google Shape;905;p73"/>
          <p:cNvSpPr txBox="1"/>
          <p:nvPr/>
        </p:nvSpPr>
        <p:spPr>
          <a:xfrm>
            <a:off x="430025" y="803213"/>
            <a:ext cx="79668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rgbClr val="000000"/>
              </a:buClr>
              <a:buSzPts val="1800"/>
              <a:buFont typeface="Lato"/>
              <a:buChar char="➢"/>
            </a:pPr>
            <a:r>
              <a:rPr lang="fr" sz="1800">
                <a:solidFill>
                  <a:schemeClr val="dk1"/>
                </a:solidFill>
                <a:latin typeface="Lato"/>
                <a:ea typeface="Lato"/>
                <a:cs typeface="Lato"/>
                <a:sym typeface="Lato"/>
              </a:rPr>
              <a:t>         </a:t>
            </a:r>
            <a:r>
              <a:rPr lang="fr" sz="1800">
                <a:solidFill>
                  <a:srgbClr val="1A1A1A"/>
                </a:solidFill>
                <a:latin typeface="Lato"/>
                <a:ea typeface="Lato"/>
                <a:cs typeface="Lato"/>
                <a:sym typeface="Lato"/>
              </a:rPr>
              <a:t>Durations </a:t>
            </a:r>
            <a:r>
              <a:rPr lang="fr" sz="1800">
                <a:solidFill>
                  <a:schemeClr val="dk1"/>
                </a:solidFill>
                <a:latin typeface="Lato"/>
                <a:ea typeface="Lato"/>
                <a:cs typeface="Lato"/>
                <a:sym typeface="Lato"/>
              </a:rPr>
              <a:t>(following probabilistic distributions)</a:t>
            </a:r>
            <a:endParaRPr sz="1800">
              <a:latin typeface="Lato"/>
              <a:ea typeface="Lato"/>
              <a:cs typeface="Lato"/>
              <a:sym typeface="Lato"/>
            </a:endParaRPr>
          </a:p>
        </p:txBody>
      </p:sp>
      <p:pic>
        <p:nvPicPr>
          <p:cNvPr id="906" name="Google Shape;906;p73"/>
          <p:cNvPicPr preferRelativeResize="0"/>
          <p:nvPr/>
        </p:nvPicPr>
        <p:blipFill>
          <a:blip r:embed="rId4">
            <a:alphaModFix/>
          </a:blip>
          <a:stretch>
            <a:fillRect/>
          </a:stretch>
        </p:blipFill>
        <p:spPr>
          <a:xfrm>
            <a:off x="1358400" y="862151"/>
            <a:ext cx="444715" cy="296725"/>
          </a:xfrm>
          <a:prstGeom prst="rect">
            <a:avLst/>
          </a:prstGeom>
          <a:noFill/>
          <a:ln>
            <a:noFill/>
          </a:ln>
        </p:spPr>
      </p:pic>
      <p:sp>
        <p:nvSpPr>
          <p:cNvPr id="907" name="Google Shape;907;p73"/>
          <p:cNvSpPr txBox="1"/>
          <p:nvPr/>
        </p:nvSpPr>
        <p:spPr>
          <a:xfrm>
            <a:off x="430025" y="1152350"/>
            <a:ext cx="2835300" cy="414600"/>
          </a:xfrm>
          <a:prstGeom prst="rect">
            <a:avLst/>
          </a:prstGeom>
          <a:noFill/>
          <a:ln>
            <a:noFill/>
          </a:ln>
        </p:spPr>
        <p:txBody>
          <a:bodyPr anchorCtr="0" anchor="t" bIns="91425" lIns="91425" spcFirstLastPara="1" rIns="91425" wrap="square" tIns="91425">
            <a:normAutofit lnSpcReduction="20000"/>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         Resources</a:t>
            </a:r>
            <a:endParaRPr sz="1800">
              <a:solidFill>
                <a:schemeClr val="dk1"/>
              </a:solidFill>
              <a:latin typeface="Lato"/>
              <a:ea typeface="Lato"/>
              <a:cs typeface="Lato"/>
              <a:sym typeface="Lato"/>
            </a:endParaRPr>
          </a:p>
        </p:txBody>
      </p:sp>
      <p:pic>
        <p:nvPicPr>
          <p:cNvPr id="908" name="Google Shape;908;p73"/>
          <p:cNvPicPr preferRelativeResize="0"/>
          <p:nvPr/>
        </p:nvPicPr>
        <p:blipFill>
          <a:blip r:embed="rId5">
            <a:alphaModFix/>
          </a:blip>
          <a:stretch>
            <a:fillRect/>
          </a:stretch>
        </p:blipFill>
        <p:spPr>
          <a:xfrm>
            <a:off x="1432400" y="1197175"/>
            <a:ext cx="296724" cy="296724"/>
          </a:xfrm>
          <a:prstGeom prst="rect">
            <a:avLst/>
          </a:prstGeom>
          <a:noFill/>
          <a:ln>
            <a:noFill/>
          </a:ln>
        </p:spPr>
      </p:pic>
      <p:sp>
        <p:nvSpPr>
          <p:cNvPr id="909" name="Google Shape;909;p73"/>
          <p:cNvSpPr txBox="1"/>
          <p:nvPr/>
        </p:nvSpPr>
        <p:spPr>
          <a:xfrm>
            <a:off x="430025" y="1505200"/>
            <a:ext cx="4546800" cy="414600"/>
          </a:xfrm>
          <a:prstGeom prst="rect">
            <a:avLst/>
          </a:prstGeom>
          <a:noFill/>
          <a:ln>
            <a:noFill/>
          </a:ln>
        </p:spPr>
        <p:txBody>
          <a:bodyPr anchorCtr="0" anchor="t" bIns="91425" lIns="91425" spcFirstLastPara="1" rIns="91425" wrap="square" tIns="91425">
            <a:normAutofit fontScale="92500" lnSpcReduction="10000"/>
          </a:bodyPr>
          <a:lstStyle/>
          <a:p>
            <a:pPr indent="-334327" lvl="1" marL="914400" rtl="0" algn="l">
              <a:spcBef>
                <a:spcPts val="0"/>
              </a:spcBef>
              <a:spcAft>
                <a:spcPts val="0"/>
              </a:spcAft>
              <a:buSzPct val="100000"/>
              <a:buFont typeface="Lato"/>
              <a:buChar char="➢"/>
            </a:pPr>
            <a:r>
              <a:rPr b="1" lang="fr" sz="1800">
                <a:solidFill>
                  <a:srgbClr val="FF0000"/>
                </a:solidFill>
                <a:latin typeface="Lato"/>
                <a:ea typeface="Lato"/>
                <a:cs typeface="Lato"/>
                <a:sym typeface="Lato"/>
              </a:rPr>
              <a:t>Multiple Simultaneous Executions</a:t>
            </a:r>
            <a:endParaRPr b="1" sz="1800">
              <a:solidFill>
                <a:srgbClr val="FF0000"/>
              </a:solidFill>
              <a:latin typeface="Lato"/>
              <a:ea typeface="Lato"/>
              <a:cs typeface="Lato"/>
              <a:sym typeface="Lato"/>
            </a:endParaRPr>
          </a:p>
        </p:txBody>
      </p:sp>
      <p:sp>
        <p:nvSpPr>
          <p:cNvPr id="910" name="Google Shape;910;p73"/>
          <p:cNvSpPr/>
          <p:nvPr/>
        </p:nvSpPr>
        <p:spPr>
          <a:xfrm>
            <a:off x="1376888" y="19777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11" name="Google Shape;911;p73"/>
          <p:cNvGrpSpPr/>
          <p:nvPr/>
        </p:nvGrpSpPr>
        <p:grpSpPr>
          <a:xfrm>
            <a:off x="1714438" y="2115708"/>
            <a:ext cx="3240135" cy="1183300"/>
            <a:chOff x="743975" y="3117308"/>
            <a:chExt cx="3240135" cy="1183300"/>
          </a:xfrm>
        </p:grpSpPr>
        <p:pic>
          <p:nvPicPr>
            <p:cNvPr id="912" name="Google Shape;912;p73"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913" name="Google Shape;913;p73"/>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914" name="Google Shape;914;p73"/>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915" name="Google Shape;915;p73"/>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916" name="Google Shape;916;p73"/>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917" name="Google Shape;917;p73"/>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918" name="Google Shape;918;p73"/>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919" name="Google Shape;919;p73"/>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920" name="Google Shape;920;p73"/>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921" name="Google Shape;921;p73"/>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922" name="Google Shape;922;p73"/>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23" name="Google Shape;923;p73"/>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924" name="Google Shape;924;p73"/>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925" name="Google Shape;925;p73"/>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926" name="Google Shape;926;p73"/>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927" name="Google Shape;927;p73"/>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928" name="Google Shape;928;p73"/>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929" name="Google Shape;929;p73"/>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930" name="Google Shape;930;p73"/>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31" name="Google Shape;931;p73"/>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932" name="Google Shape;932;p73"/>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33" name="Google Shape;933;p73"/>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934" name="Google Shape;934;p73"/>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935" name="Google Shape;935;p73"/>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936" name="Google Shape;936;p73"/>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37" name="Google Shape;937;p73"/>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938" name="Google Shape;938;p73"/>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939" name="Google Shape;939;p73"/>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940" name="Google Shape;940;p73"/>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941" name="Google Shape;941;p73"/>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942" name="Google Shape;942;p73"/>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943" name="Google Shape;943;p73"/>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944" name="Google Shape;944;p73"/>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45" name="Google Shape;945;p73"/>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946" name="Google Shape;946;p73"/>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947" name="Google Shape;947;p73"/>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948" name="Google Shape;948;p73"/>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949" name="Google Shape;949;p73"/>
          <p:cNvSpPr/>
          <p:nvPr/>
        </p:nvSpPr>
        <p:spPr>
          <a:xfrm>
            <a:off x="2293888" y="2363350"/>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50" name="Google Shape;950;p73"/>
          <p:cNvGrpSpPr/>
          <p:nvPr/>
        </p:nvGrpSpPr>
        <p:grpSpPr>
          <a:xfrm>
            <a:off x="2631438" y="2501308"/>
            <a:ext cx="3240135" cy="1183300"/>
            <a:chOff x="743975" y="3117308"/>
            <a:chExt cx="3240135" cy="1183300"/>
          </a:xfrm>
        </p:grpSpPr>
        <p:pic>
          <p:nvPicPr>
            <p:cNvPr id="951" name="Google Shape;951;p73"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952" name="Google Shape;952;p73"/>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953" name="Google Shape;953;p73"/>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954" name="Google Shape;954;p73"/>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955" name="Google Shape;955;p73"/>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956" name="Google Shape;956;p73"/>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957" name="Google Shape;957;p73"/>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958" name="Google Shape;958;p73"/>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959" name="Google Shape;959;p73"/>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960" name="Google Shape;960;p73"/>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961" name="Google Shape;961;p73"/>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62" name="Google Shape;962;p73"/>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963" name="Google Shape;963;p73"/>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964" name="Google Shape;964;p73"/>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965" name="Google Shape;965;p73"/>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966" name="Google Shape;966;p73"/>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967" name="Google Shape;967;p73"/>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968" name="Google Shape;968;p73"/>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969" name="Google Shape;969;p73"/>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970" name="Google Shape;970;p73"/>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971" name="Google Shape;971;p73"/>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72" name="Google Shape;972;p73"/>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973" name="Google Shape;973;p73"/>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974" name="Google Shape;974;p73"/>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975" name="Google Shape;975;p73"/>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76" name="Google Shape;976;p73"/>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977" name="Google Shape;977;p73"/>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978" name="Google Shape;978;p73"/>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979" name="Google Shape;979;p73"/>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980" name="Google Shape;980;p73"/>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981" name="Google Shape;981;p73"/>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982" name="Google Shape;982;p73"/>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983" name="Google Shape;983;p73"/>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984" name="Google Shape;984;p73"/>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985" name="Google Shape;985;p73"/>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986" name="Google Shape;986;p73"/>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987" name="Google Shape;987;p73"/>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988" name="Google Shape;988;p73"/>
          <p:cNvSpPr/>
          <p:nvPr/>
        </p:nvSpPr>
        <p:spPr>
          <a:xfrm>
            <a:off x="3114138" y="2735625"/>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89" name="Google Shape;989;p73"/>
          <p:cNvGrpSpPr/>
          <p:nvPr/>
        </p:nvGrpSpPr>
        <p:grpSpPr>
          <a:xfrm>
            <a:off x="3451688" y="2873583"/>
            <a:ext cx="3240135" cy="1183300"/>
            <a:chOff x="743975" y="3117308"/>
            <a:chExt cx="3240135" cy="1183300"/>
          </a:xfrm>
        </p:grpSpPr>
        <p:pic>
          <p:nvPicPr>
            <p:cNvPr id="990" name="Google Shape;990;p73"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991" name="Google Shape;991;p73"/>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992" name="Google Shape;992;p73"/>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993" name="Google Shape;993;p73"/>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994" name="Google Shape;994;p73"/>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995" name="Google Shape;995;p73"/>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996" name="Google Shape;996;p73"/>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997" name="Google Shape;997;p73"/>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998" name="Google Shape;998;p73"/>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999" name="Google Shape;999;p73"/>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1000" name="Google Shape;1000;p73"/>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1001" name="Google Shape;1001;p73"/>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1002" name="Google Shape;1002;p73"/>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1003" name="Google Shape;1003;p73"/>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1004" name="Google Shape;1004;p73"/>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1005" name="Google Shape;1005;p73"/>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1006" name="Google Shape;1006;p73"/>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1007" name="Google Shape;1007;p73"/>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1008" name="Google Shape;1008;p73"/>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1009" name="Google Shape;1009;p73"/>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1010" name="Google Shape;1010;p73"/>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11" name="Google Shape;1011;p73"/>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1012" name="Google Shape;1012;p73"/>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1013" name="Google Shape;1013;p73"/>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1014" name="Google Shape;1014;p73"/>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15" name="Google Shape;1015;p73"/>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1016" name="Google Shape;1016;p73"/>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1017" name="Google Shape;1017;p73"/>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1018" name="Google Shape;1018;p73"/>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1019" name="Google Shape;1019;p73"/>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1020" name="Google Shape;1020;p73"/>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1021" name="Google Shape;1021;p73"/>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1022" name="Google Shape;1022;p73"/>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23" name="Google Shape;1023;p73"/>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1024" name="Google Shape;1024;p73"/>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1025" name="Google Shape;1025;p73"/>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1026" name="Google Shape;1026;p73"/>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1027" name="Google Shape;1027;p73"/>
          <p:cNvSpPr/>
          <p:nvPr/>
        </p:nvSpPr>
        <p:spPr>
          <a:xfrm>
            <a:off x="4007213" y="3107875"/>
            <a:ext cx="3759900" cy="1459200"/>
          </a:xfrm>
          <a:prstGeom prst="parallelogram">
            <a:avLst>
              <a:gd fmla="val 25000"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028" name="Google Shape;1028;p73"/>
          <p:cNvGrpSpPr/>
          <p:nvPr/>
        </p:nvGrpSpPr>
        <p:grpSpPr>
          <a:xfrm>
            <a:off x="4344763" y="3245833"/>
            <a:ext cx="3240135" cy="1183300"/>
            <a:chOff x="743975" y="3117308"/>
            <a:chExt cx="3240135" cy="1183300"/>
          </a:xfrm>
        </p:grpSpPr>
        <p:pic>
          <p:nvPicPr>
            <p:cNvPr id="1029" name="Google Shape;1029;p73" title="bpmn.png"/>
            <p:cNvPicPr preferRelativeResize="0"/>
            <p:nvPr/>
          </p:nvPicPr>
          <p:blipFill>
            <a:blip r:embed="rId6">
              <a:alphaModFix/>
            </a:blip>
            <a:stretch>
              <a:fillRect/>
            </a:stretch>
          </p:blipFill>
          <p:spPr>
            <a:xfrm>
              <a:off x="743975" y="3209181"/>
              <a:ext cx="3054155" cy="1091427"/>
            </a:xfrm>
            <a:prstGeom prst="rect">
              <a:avLst/>
            </a:prstGeom>
            <a:noFill/>
            <a:ln>
              <a:noFill/>
            </a:ln>
          </p:spPr>
        </p:pic>
        <p:pic>
          <p:nvPicPr>
            <p:cNvPr id="1030" name="Google Shape;1030;p73"/>
            <p:cNvPicPr preferRelativeResize="0"/>
            <p:nvPr/>
          </p:nvPicPr>
          <p:blipFill rotWithShape="1">
            <a:blip r:embed="rId4">
              <a:alphaModFix/>
            </a:blip>
            <a:srcRect b="0" l="18331" r="17052" t="0"/>
            <a:stretch/>
          </p:blipFill>
          <p:spPr>
            <a:xfrm>
              <a:off x="1158092" y="3921264"/>
              <a:ext cx="84280" cy="87029"/>
            </a:xfrm>
            <a:prstGeom prst="rect">
              <a:avLst/>
            </a:prstGeom>
            <a:noFill/>
            <a:ln>
              <a:noFill/>
            </a:ln>
          </p:spPr>
        </p:pic>
        <p:sp>
          <p:nvSpPr>
            <p:cNvPr id="1031" name="Google Shape;1031;p73"/>
            <p:cNvSpPr txBox="1"/>
            <p:nvPr/>
          </p:nvSpPr>
          <p:spPr>
            <a:xfrm>
              <a:off x="1126454" y="3866454"/>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0.75)</a:t>
              </a:r>
              <a:endParaRPr sz="236">
                <a:solidFill>
                  <a:schemeClr val="dk1"/>
                </a:solidFill>
              </a:endParaRPr>
            </a:p>
          </p:txBody>
        </p:sp>
        <p:pic>
          <p:nvPicPr>
            <p:cNvPr id="1032" name="Google Shape;1032;p73"/>
            <p:cNvPicPr preferRelativeResize="0"/>
            <p:nvPr/>
          </p:nvPicPr>
          <p:blipFill rotWithShape="1">
            <a:blip r:embed="rId4">
              <a:alphaModFix/>
            </a:blip>
            <a:srcRect b="0" l="18331" r="17052" t="0"/>
            <a:stretch/>
          </p:blipFill>
          <p:spPr>
            <a:xfrm>
              <a:off x="1031736" y="3759172"/>
              <a:ext cx="84280" cy="87029"/>
            </a:xfrm>
            <a:prstGeom prst="rect">
              <a:avLst/>
            </a:prstGeom>
            <a:noFill/>
            <a:ln>
              <a:noFill/>
            </a:ln>
          </p:spPr>
        </p:pic>
        <p:sp>
          <p:nvSpPr>
            <p:cNvPr id="1033" name="Google Shape;1033;p73"/>
            <p:cNvSpPr txBox="1"/>
            <p:nvPr/>
          </p:nvSpPr>
          <p:spPr>
            <a:xfrm>
              <a:off x="1000098" y="370436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(unif, 2, 3)</a:t>
              </a:r>
              <a:endParaRPr sz="236">
                <a:solidFill>
                  <a:schemeClr val="dk1"/>
                </a:solidFill>
              </a:endParaRPr>
            </a:p>
          </p:txBody>
        </p:sp>
        <p:pic>
          <p:nvPicPr>
            <p:cNvPr id="1034" name="Google Shape;1034;p73"/>
            <p:cNvPicPr preferRelativeResize="0"/>
            <p:nvPr/>
          </p:nvPicPr>
          <p:blipFill rotWithShape="1">
            <a:blip r:embed="rId4">
              <a:alphaModFix/>
            </a:blip>
            <a:srcRect b="0" l="18331" r="17052" t="0"/>
            <a:stretch/>
          </p:blipFill>
          <p:spPr>
            <a:xfrm>
              <a:off x="1953516" y="3686286"/>
              <a:ext cx="84280" cy="87029"/>
            </a:xfrm>
            <a:prstGeom prst="rect">
              <a:avLst/>
            </a:prstGeom>
            <a:noFill/>
            <a:ln>
              <a:noFill/>
            </a:ln>
          </p:spPr>
        </p:pic>
        <p:sp>
          <p:nvSpPr>
            <p:cNvPr id="1035" name="Google Shape;1035;p73"/>
            <p:cNvSpPr txBox="1"/>
            <p:nvPr/>
          </p:nvSpPr>
          <p:spPr>
            <a:xfrm>
              <a:off x="1921878" y="363147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3, 0.5)</a:t>
              </a:r>
              <a:endParaRPr sz="236">
                <a:solidFill>
                  <a:schemeClr val="dk1"/>
                </a:solidFill>
              </a:endParaRPr>
            </a:p>
          </p:txBody>
        </p:sp>
        <p:pic>
          <p:nvPicPr>
            <p:cNvPr id="1036" name="Google Shape;1036;p73"/>
            <p:cNvPicPr preferRelativeResize="0"/>
            <p:nvPr/>
          </p:nvPicPr>
          <p:blipFill rotWithShape="1">
            <a:blip r:embed="rId4">
              <a:alphaModFix/>
            </a:blip>
            <a:srcRect b="0" l="18331" r="17052" t="0"/>
            <a:stretch/>
          </p:blipFill>
          <p:spPr>
            <a:xfrm>
              <a:off x="2465131" y="3921259"/>
              <a:ext cx="84280" cy="87029"/>
            </a:xfrm>
            <a:prstGeom prst="rect">
              <a:avLst/>
            </a:prstGeom>
            <a:noFill/>
            <a:ln>
              <a:noFill/>
            </a:ln>
          </p:spPr>
        </p:pic>
        <p:sp>
          <p:nvSpPr>
            <p:cNvPr id="1037" name="Google Shape;1037;p73"/>
            <p:cNvSpPr txBox="1"/>
            <p:nvPr/>
          </p:nvSpPr>
          <p:spPr>
            <a:xfrm>
              <a:off x="243349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pic>
          <p:nvPicPr>
            <p:cNvPr id="1038" name="Google Shape;1038;p73"/>
            <p:cNvPicPr preferRelativeResize="0"/>
            <p:nvPr/>
          </p:nvPicPr>
          <p:blipFill rotWithShape="1">
            <a:blip r:embed="rId4">
              <a:alphaModFix/>
            </a:blip>
            <a:srcRect b="0" l="18331" r="17052" t="0"/>
            <a:stretch/>
          </p:blipFill>
          <p:spPr>
            <a:xfrm>
              <a:off x="2082198" y="4109021"/>
              <a:ext cx="84280" cy="87029"/>
            </a:xfrm>
            <a:prstGeom prst="rect">
              <a:avLst/>
            </a:prstGeom>
            <a:noFill/>
            <a:ln>
              <a:noFill/>
            </a:ln>
          </p:spPr>
        </p:pic>
        <p:sp>
          <p:nvSpPr>
            <p:cNvPr id="1039" name="Google Shape;1039;p73"/>
            <p:cNvSpPr txBox="1"/>
            <p:nvPr/>
          </p:nvSpPr>
          <p:spPr>
            <a:xfrm>
              <a:off x="2037796" y="40516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1040" name="Google Shape;1040;p73"/>
            <p:cNvPicPr preferRelativeResize="0"/>
            <p:nvPr/>
          </p:nvPicPr>
          <p:blipFill rotWithShape="1">
            <a:blip r:embed="rId4">
              <a:alphaModFix/>
            </a:blip>
            <a:srcRect b="0" l="18331" r="17052" t="0"/>
            <a:stretch/>
          </p:blipFill>
          <p:spPr>
            <a:xfrm>
              <a:off x="3084700" y="3921259"/>
              <a:ext cx="84280" cy="87029"/>
            </a:xfrm>
            <a:prstGeom prst="rect">
              <a:avLst/>
            </a:prstGeom>
            <a:noFill/>
            <a:ln>
              <a:noFill/>
            </a:ln>
          </p:spPr>
        </p:pic>
        <p:sp>
          <p:nvSpPr>
            <p:cNvPr id="1041" name="Google Shape;1041;p73"/>
            <p:cNvSpPr txBox="1"/>
            <p:nvPr/>
          </p:nvSpPr>
          <p:spPr>
            <a:xfrm>
              <a:off x="3053062" y="386644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10, 1)</a:t>
              </a:r>
              <a:endParaRPr sz="236">
                <a:solidFill>
                  <a:schemeClr val="dk1"/>
                </a:solidFill>
              </a:endParaRPr>
            </a:p>
          </p:txBody>
        </p:sp>
        <p:pic>
          <p:nvPicPr>
            <p:cNvPr id="1042" name="Google Shape;1042;p73"/>
            <p:cNvPicPr preferRelativeResize="0"/>
            <p:nvPr/>
          </p:nvPicPr>
          <p:blipFill rotWithShape="1">
            <a:blip r:embed="rId4">
              <a:alphaModFix/>
            </a:blip>
            <a:srcRect b="0" l="18331" r="17052" t="0"/>
            <a:stretch/>
          </p:blipFill>
          <p:spPr>
            <a:xfrm>
              <a:off x="2868978" y="3686281"/>
              <a:ext cx="84280" cy="87029"/>
            </a:xfrm>
            <a:prstGeom prst="rect">
              <a:avLst/>
            </a:prstGeom>
            <a:noFill/>
            <a:ln>
              <a:noFill/>
            </a:ln>
          </p:spPr>
        </p:pic>
        <p:sp>
          <p:nvSpPr>
            <p:cNvPr id="1043" name="Google Shape;1043;p73"/>
            <p:cNvSpPr txBox="1"/>
            <p:nvPr/>
          </p:nvSpPr>
          <p:spPr>
            <a:xfrm>
              <a:off x="283734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14, 2)</a:t>
              </a:r>
              <a:endParaRPr sz="236">
                <a:solidFill>
                  <a:schemeClr val="dk1"/>
                </a:solidFill>
              </a:endParaRPr>
            </a:p>
          </p:txBody>
        </p:sp>
        <p:sp>
          <p:nvSpPr>
            <p:cNvPr id="1044" name="Google Shape;1044;p73"/>
            <p:cNvSpPr txBox="1"/>
            <p:nvPr/>
          </p:nvSpPr>
          <p:spPr>
            <a:xfrm>
              <a:off x="2837340" y="3374269"/>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0.1)</a:t>
              </a:r>
              <a:endParaRPr sz="236">
                <a:solidFill>
                  <a:schemeClr val="dk1"/>
                </a:solidFill>
              </a:endParaRPr>
            </a:p>
          </p:txBody>
        </p:sp>
        <p:sp>
          <p:nvSpPr>
            <p:cNvPr id="1045" name="Google Shape;1045;p73"/>
            <p:cNvSpPr txBox="1"/>
            <p:nvPr/>
          </p:nvSpPr>
          <p:spPr>
            <a:xfrm>
              <a:off x="2837340" y="3117308"/>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7, 1)</a:t>
              </a:r>
              <a:endParaRPr sz="236">
                <a:solidFill>
                  <a:schemeClr val="dk1"/>
                </a:solidFill>
              </a:endParaRPr>
            </a:p>
          </p:txBody>
        </p:sp>
        <p:pic>
          <p:nvPicPr>
            <p:cNvPr id="1046" name="Google Shape;1046;p73"/>
            <p:cNvPicPr preferRelativeResize="0"/>
            <p:nvPr/>
          </p:nvPicPr>
          <p:blipFill rotWithShape="1">
            <a:blip r:embed="rId4">
              <a:alphaModFix/>
            </a:blip>
            <a:srcRect b="0" l="18331" r="17052" t="0"/>
            <a:stretch/>
          </p:blipFill>
          <p:spPr>
            <a:xfrm>
              <a:off x="3740048" y="3686281"/>
              <a:ext cx="84280" cy="87029"/>
            </a:xfrm>
            <a:prstGeom prst="rect">
              <a:avLst/>
            </a:prstGeom>
            <a:noFill/>
            <a:ln>
              <a:noFill/>
            </a:ln>
          </p:spPr>
        </p:pic>
        <p:sp>
          <p:nvSpPr>
            <p:cNvPr id="1047" name="Google Shape;1047;p73"/>
            <p:cNvSpPr txBox="1"/>
            <p:nvPr/>
          </p:nvSpPr>
          <p:spPr>
            <a:xfrm>
              <a:off x="3708410" y="363147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(norm, 1, 0.2)</a:t>
              </a:r>
              <a:endParaRPr sz="236">
                <a:solidFill>
                  <a:schemeClr val="dk1"/>
                </a:solidFill>
              </a:endParaRPr>
            </a:p>
          </p:txBody>
        </p:sp>
        <p:pic>
          <p:nvPicPr>
            <p:cNvPr id="1048" name="Google Shape;1048;p73"/>
            <p:cNvPicPr preferRelativeResize="0"/>
            <p:nvPr/>
          </p:nvPicPr>
          <p:blipFill>
            <a:blip r:embed="rId5">
              <a:alphaModFix/>
            </a:blip>
            <a:stretch>
              <a:fillRect/>
            </a:stretch>
          </p:blipFill>
          <p:spPr>
            <a:xfrm>
              <a:off x="937240" y="3882973"/>
              <a:ext cx="68954" cy="68954"/>
            </a:xfrm>
            <a:prstGeom prst="rect">
              <a:avLst/>
            </a:prstGeom>
            <a:noFill/>
            <a:ln>
              <a:noFill/>
            </a:ln>
          </p:spPr>
        </p:pic>
        <p:sp>
          <p:nvSpPr>
            <p:cNvPr id="1049" name="Google Shape;1049;p73"/>
            <p:cNvSpPr txBox="1"/>
            <p:nvPr/>
          </p:nvSpPr>
          <p:spPr>
            <a:xfrm>
              <a:off x="979695"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50" name="Google Shape;1050;p73"/>
            <p:cNvPicPr preferRelativeResize="0"/>
            <p:nvPr/>
          </p:nvPicPr>
          <p:blipFill>
            <a:blip r:embed="rId5">
              <a:alphaModFix/>
            </a:blip>
            <a:stretch>
              <a:fillRect/>
            </a:stretch>
          </p:blipFill>
          <p:spPr>
            <a:xfrm>
              <a:off x="1738055" y="3652490"/>
              <a:ext cx="68954" cy="68954"/>
            </a:xfrm>
            <a:prstGeom prst="rect">
              <a:avLst/>
            </a:prstGeom>
            <a:noFill/>
            <a:ln>
              <a:noFill/>
            </a:ln>
          </p:spPr>
        </p:pic>
        <p:sp>
          <p:nvSpPr>
            <p:cNvPr id="1051" name="Google Shape;1051;p73"/>
            <p:cNvSpPr txBox="1"/>
            <p:nvPr/>
          </p:nvSpPr>
          <p:spPr>
            <a:xfrm>
              <a:off x="1780510" y="365249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travel agency</a:t>
              </a:r>
              <a:endParaRPr sz="236">
                <a:solidFill>
                  <a:srgbClr val="1A1A1A"/>
                </a:solidFill>
              </a:endParaRPr>
            </a:p>
          </p:txBody>
        </p:sp>
        <p:pic>
          <p:nvPicPr>
            <p:cNvPr id="1052" name="Google Shape;1052;p73"/>
            <p:cNvPicPr preferRelativeResize="0"/>
            <p:nvPr/>
          </p:nvPicPr>
          <p:blipFill>
            <a:blip r:embed="rId5">
              <a:alphaModFix/>
            </a:blip>
            <a:stretch>
              <a:fillRect/>
            </a:stretch>
          </p:blipFill>
          <p:spPr>
            <a:xfrm>
              <a:off x="1848208" y="4071765"/>
              <a:ext cx="68954" cy="68954"/>
            </a:xfrm>
            <a:prstGeom prst="rect">
              <a:avLst/>
            </a:prstGeom>
            <a:noFill/>
            <a:ln>
              <a:noFill/>
            </a:ln>
          </p:spPr>
        </p:pic>
        <p:sp>
          <p:nvSpPr>
            <p:cNvPr id="1053" name="Google Shape;1053;p73"/>
            <p:cNvSpPr txBox="1"/>
            <p:nvPr/>
          </p:nvSpPr>
          <p:spPr>
            <a:xfrm>
              <a:off x="1890663" y="407176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54" name="Google Shape;1054;p73"/>
            <p:cNvPicPr preferRelativeResize="0"/>
            <p:nvPr/>
          </p:nvPicPr>
          <p:blipFill>
            <a:blip r:embed="rId5">
              <a:alphaModFix/>
            </a:blip>
            <a:stretch>
              <a:fillRect/>
            </a:stretch>
          </p:blipFill>
          <p:spPr>
            <a:xfrm>
              <a:off x="2850710" y="3888680"/>
              <a:ext cx="68954" cy="68954"/>
            </a:xfrm>
            <a:prstGeom prst="rect">
              <a:avLst/>
            </a:prstGeom>
            <a:noFill/>
            <a:ln>
              <a:noFill/>
            </a:ln>
          </p:spPr>
        </p:pic>
        <p:sp>
          <p:nvSpPr>
            <p:cNvPr id="1055" name="Google Shape;1055;p73"/>
            <p:cNvSpPr txBox="1"/>
            <p:nvPr/>
          </p:nvSpPr>
          <p:spPr>
            <a:xfrm>
              <a:off x="2893165" y="3888680"/>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visa office</a:t>
              </a:r>
              <a:endParaRPr sz="236">
                <a:solidFill>
                  <a:schemeClr val="dk1"/>
                </a:solidFill>
              </a:endParaRPr>
            </a:p>
          </p:txBody>
        </p:sp>
        <p:pic>
          <p:nvPicPr>
            <p:cNvPr id="1056" name="Google Shape;1056;p73"/>
            <p:cNvPicPr preferRelativeResize="0"/>
            <p:nvPr/>
          </p:nvPicPr>
          <p:blipFill>
            <a:blip r:embed="rId5">
              <a:alphaModFix/>
            </a:blip>
            <a:stretch>
              <a:fillRect/>
            </a:stretch>
          </p:blipFill>
          <p:spPr>
            <a:xfrm>
              <a:off x="2643281" y="3656802"/>
              <a:ext cx="68954" cy="68954"/>
            </a:xfrm>
            <a:prstGeom prst="rect">
              <a:avLst/>
            </a:prstGeom>
            <a:noFill/>
            <a:ln>
              <a:noFill/>
            </a:ln>
          </p:spPr>
        </p:pic>
        <p:sp>
          <p:nvSpPr>
            <p:cNvPr id="1057" name="Google Shape;1057;p73"/>
            <p:cNvSpPr txBox="1"/>
            <p:nvPr/>
          </p:nvSpPr>
          <p:spPr>
            <a:xfrm>
              <a:off x="2685737" y="3656802"/>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doctor,</a:t>
              </a:r>
              <a:endParaRPr sz="236">
                <a:solidFill>
                  <a:schemeClr val="dk1"/>
                </a:solidFill>
              </a:endParaRPr>
            </a:p>
            <a:p>
              <a:pPr indent="0" lvl="0" marL="0" rtl="0" algn="l">
                <a:spcBef>
                  <a:spcPts val="0"/>
                </a:spcBef>
                <a:spcAft>
                  <a:spcPts val="0"/>
                </a:spcAft>
                <a:buNone/>
              </a:pPr>
              <a:r>
                <a:rPr lang="fr" sz="236">
                  <a:solidFill>
                    <a:schemeClr val="dk1"/>
                  </a:solidFill>
                </a:rPr>
                <a:t>1 employee</a:t>
              </a:r>
              <a:endParaRPr sz="236">
                <a:solidFill>
                  <a:schemeClr val="dk1"/>
                </a:solidFill>
              </a:endParaRPr>
            </a:p>
          </p:txBody>
        </p:sp>
        <p:pic>
          <p:nvPicPr>
            <p:cNvPr id="1058" name="Google Shape;1058;p73"/>
            <p:cNvPicPr preferRelativeResize="0"/>
            <p:nvPr/>
          </p:nvPicPr>
          <p:blipFill>
            <a:blip r:embed="rId5">
              <a:alphaModFix/>
            </a:blip>
            <a:stretch>
              <a:fillRect/>
            </a:stretch>
          </p:blipFill>
          <p:spPr>
            <a:xfrm>
              <a:off x="2661254" y="3392705"/>
              <a:ext cx="68954" cy="68954"/>
            </a:xfrm>
            <a:prstGeom prst="rect">
              <a:avLst/>
            </a:prstGeom>
            <a:noFill/>
            <a:ln>
              <a:noFill/>
            </a:ln>
          </p:spPr>
        </p:pic>
        <p:sp>
          <p:nvSpPr>
            <p:cNvPr id="1059" name="Google Shape;1059;p73"/>
            <p:cNvSpPr txBox="1"/>
            <p:nvPr/>
          </p:nvSpPr>
          <p:spPr>
            <a:xfrm>
              <a:off x="2703710" y="3392705"/>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driver</a:t>
              </a:r>
              <a:endParaRPr sz="236">
                <a:solidFill>
                  <a:schemeClr val="dk1"/>
                </a:solidFill>
              </a:endParaRPr>
            </a:p>
          </p:txBody>
        </p:sp>
        <p:pic>
          <p:nvPicPr>
            <p:cNvPr id="1060" name="Google Shape;1060;p73"/>
            <p:cNvPicPr preferRelativeResize="0"/>
            <p:nvPr/>
          </p:nvPicPr>
          <p:blipFill>
            <a:blip r:embed="rId5">
              <a:alphaModFix/>
            </a:blip>
            <a:stretch>
              <a:fillRect/>
            </a:stretch>
          </p:blipFill>
          <p:spPr>
            <a:xfrm>
              <a:off x="3506057" y="3656797"/>
              <a:ext cx="68954" cy="68954"/>
            </a:xfrm>
            <a:prstGeom prst="rect">
              <a:avLst/>
            </a:prstGeom>
            <a:noFill/>
            <a:ln>
              <a:noFill/>
            </a:ln>
          </p:spPr>
        </p:pic>
        <p:sp>
          <p:nvSpPr>
            <p:cNvPr id="1061" name="Google Shape;1061;p73"/>
            <p:cNvSpPr txBox="1"/>
            <p:nvPr/>
          </p:nvSpPr>
          <p:spPr>
            <a:xfrm>
              <a:off x="3548513" y="3656797"/>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assistant</a:t>
              </a:r>
              <a:endParaRPr sz="236">
                <a:solidFill>
                  <a:schemeClr val="dk1"/>
                </a:solidFill>
              </a:endParaRPr>
            </a:p>
          </p:txBody>
        </p:sp>
        <p:pic>
          <p:nvPicPr>
            <p:cNvPr id="1062" name="Google Shape;1062;p73"/>
            <p:cNvPicPr preferRelativeResize="0"/>
            <p:nvPr/>
          </p:nvPicPr>
          <p:blipFill>
            <a:blip r:embed="rId5">
              <a:alphaModFix/>
            </a:blip>
            <a:stretch>
              <a:fillRect/>
            </a:stretch>
          </p:blipFill>
          <p:spPr>
            <a:xfrm>
              <a:off x="2661254" y="3135566"/>
              <a:ext cx="68954" cy="68954"/>
            </a:xfrm>
            <a:prstGeom prst="rect">
              <a:avLst/>
            </a:prstGeom>
            <a:noFill/>
            <a:ln>
              <a:noFill/>
            </a:ln>
          </p:spPr>
        </p:pic>
        <p:sp>
          <p:nvSpPr>
            <p:cNvPr id="1063" name="Google Shape;1063;p73"/>
            <p:cNvSpPr txBox="1"/>
            <p:nvPr/>
          </p:nvSpPr>
          <p:spPr>
            <a:xfrm>
              <a:off x="2703710" y="3135566"/>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chemeClr val="dk1"/>
                  </a:solidFill>
                </a:rPr>
                <a:t>1 insurer</a:t>
              </a:r>
              <a:endParaRPr sz="236">
                <a:solidFill>
                  <a:schemeClr val="dk1"/>
                </a:solidFill>
              </a:endParaRPr>
            </a:p>
          </p:txBody>
        </p:sp>
        <p:pic>
          <p:nvPicPr>
            <p:cNvPr id="1064" name="Google Shape;1064;p73"/>
            <p:cNvPicPr preferRelativeResize="0"/>
            <p:nvPr/>
          </p:nvPicPr>
          <p:blipFill>
            <a:blip r:embed="rId5">
              <a:alphaModFix/>
            </a:blip>
            <a:stretch>
              <a:fillRect/>
            </a:stretch>
          </p:blipFill>
          <p:spPr>
            <a:xfrm>
              <a:off x="2231140" y="3882973"/>
              <a:ext cx="68954" cy="68954"/>
            </a:xfrm>
            <a:prstGeom prst="rect">
              <a:avLst/>
            </a:prstGeom>
            <a:noFill/>
            <a:ln>
              <a:noFill/>
            </a:ln>
          </p:spPr>
        </p:pic>
        <p:sp>
          <p:nvSpPr>
            <p:cNvPr id="1065" name="Google Shape;1065;p73"/>
            <p:cNvSpPr txBox="1"/>
            <p:nvPr/>
          </p:nvSpPr>
          <p:spPr>
            <a:xfrm>
              <a:off x="2273596" y="3882973"/>
              <a:ext cx="275700" cy="69000"/>
            </a:xfrm>
            <a:prstGeom prst="rect">
              <a:avLst/>
            </a:prstGeom>
            <a:noFill/>
            <a:ln>
              <a:noFill/>
            </a:ln>
          </p:spPr>
          <p:txBody>
            <a:bodyPr anchorCtr="0" anchor="ctr" bIns="36050" lIns="36050" spcFirstLastPara="1" rIns="36050" wrap="square" tIns="36050">
              <a:noAutofit/>
            </a:bodyPr>
            <a:lstStyle/>
            <a:p>
              <a:pPr indent="0" lvl="0" marL="0" rtl="0" algn="l">
                <a:spcBef>
                  <a:spcPts val="0"/>
                </a:spcBef>
                <a:spcAft>
                  <a:spcPts val="0"/>
                </a:spcAft>
                <a:buNone/>
              </a:pPr>
              <a:r>
                <a:rPr lang="fr" sz="236">
                  <a:solidFill>
                    <a:srgbClr val="1A1A1A"/>
                  </a:solidFill>
                </a:rPr>
                <a:t>1 employee</a:t>
              </a:r>
              <a:endParaRPr sz="236">
                <a:solidFill>
                  <a:srgbClr val="1A1A1A"/>
                </a:solidFill>
              </a:endParaRPr>
            </a:p>
          </p:txBody>
        </p:sp>
      </p:grpSp>
      <p:sp>
        <p:nvSpPr>
          <p:cNvPr id="1066" name="Google Shape;1066;p73"/>
          <p:cNvSpPr txBox="1"/>
          <p:nvPr/>
        </p:nvSpPr>
        <p:spPr>
          <a:xfrm rot="-4569104">
            <a:off x="926607" y="2278097"/>
            <a:ext cx="1086687" cy="26601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1</a:t>
            </a:r>
            <a:endParaRPr>
              <a:solidFill>
                <a:srgbClr val="FF0000"/>
              </a:solidFill>
            </a:endParaRPr>
          </a:p>
        </p:txBody>
      </p:sp>
      <p:sp>
        <p:nvSpPr>
          <p:cNvPr id="1067" name="Google Shape;1067;p73"/>
          <p:cNvSpPr txBox="1"/>
          <p:nvPr/>
        </p:nvSpPr>
        <p:spPr>
          <a:xfrm rot="-4569104">
            <a:off x="1824631" y="26567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2</a:t>
            </a:r>
            <a:endParaRPr>
              <a:solidFill>
                <a:srgbClr val="FF0000"/>
              </a:solidFill>
            </a:endParaRPr>
          </a:p>
        </p:txBody>
      </p:sp>
      <p:sp>
        <p:nvSpPr>
          <p:cNvPr id="1068" name="Google Shape;1068;p73"/>
          <p:cNvSpPr txBox="1"/>
          <p:nvPr/>
        </p:nvSpPr>
        <p:spPr>
          <a:xfrm rot="-4569104">
            <a:off x="2644806" y="30423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3</a:t>
            </a:r>
            <a:endParaRPr>
              <a:solidFill>
                <a:srgbClr val="FF0000"/>
              </a:solidFill>
            </a:endParaRPr>
          </a:p>
        </p:txBody>
      </p:sp>
      <p:sp>
        <p:nvSpPr>
          <p:cNvPr id="1069" name="Google Shape;1069;p73"/>
          <p:cNvSpPr txBox="1"/>
          <p:nvPr/>
        </p:nvSpPr>
        <p:spPr>
          <a:xfrm rot="-4569104">
            <a:off x="3523156" y="3393373"/>
            <a:ext cx="1086687" cy="274965"/>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FF0000"/>
                </a:solidFill>
              </a:rPr>
              <a:t>Instance 4</a:t>
            </a:r>
            <a:endParaRPr>
              <a:solidFill>
                <a:srgbClr val="FF0000"/>
              </a:solidFill>
            </a:endParaRPr>
          </a:p>
        </p:txBody>
      </p:sp>
      <p:sp>
        <p:nvSpPr>
          <p:cNvPr id="1070" name="Google Shape;1070;p73"/>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1071" name="Google Shape;1071;p7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18</a:t>
            </a:r>
            <a:endParaRPr>
              <a:solidFill>
                <a:srgbClr val="66666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5" name="Shape 1075"/>
        <p:cNvGrpSpPr/>
        <p:nvPr/>
      </p:nvGrpSpPr>
      <p:grpSpPr>
        <a:xfrm>
          <a:off x="0" y="0"/>
          <a:ext cx="0" cy="0"/>
          <a:chOff x="0" y="0"/>
          <a:chExt cx="0" cy="0"/>
        </a:xfrm>
      </p:grpSpPr>
      <p:sp>
        <p:nvSpPr>
          <p:cNvPr id="1076" name="Google Shape;1076;p74"/>
          <p:cNvSpPr txBox="1"/>
          <p:nvPr/>
        </p:nvSpPr>
        <p:spPr>
          <a:xfrm>
            <a:off x="601175" y="492738"/>
            <a:ext cx="64944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problem becomes </a:t>
            </a:r>
            <a:r>
              <a:rPr b="1" lang="fr" sz="1800">
                <a:solidFill>
                  <a:srgbClr val="FF0000"/>
                </a:solidFill>
              </a:rPr>
              <a:t>much more complex</a:t>
            </a:r>
            <a:r>
              <a:rPr lang="fr" sz="1800"/>
              <a:t> with </a:t>
            </a:r>
            <a:r>
              <a:rPr b="1" lang="fr" sz="1800">
                <a:solidFill>
                  <a:srgbClr val="FF0000"/>
                </a:solidFill>
              </a:rPr>
              <a:t>resources</a:t>
            </a:r>
            <a:r>
              <a:rPr lang="fr" sz="1800"/>
              <a:t>, </a:t>
            </a:r>
            <a:r>
              <a:rPr b="1" lang="fr" sz="1800">
                <a:solidFill>
                  <a:srgbClr val="FF0000"/>
                </a:solidFill>
              </a:rPr>
              <a:t>durations</a:t>
            </a:r>
            <a:r>
              <a:rPr lang="fr" sz="1800"/>
              <a:t>, and </a:t>
            </a:r>
            <a:r>
              <a:rPr b="1" lang="fr" sz="1800">
                <a:solidFill>
                  <a:srgbClr val="FF0000"/>
                </a:solidFill>
              </a:rPr>
              <a:t>multiple executions</a:t>
            </a:r>
            <a:r>
              <a:rPr lang="fr" sz="1800"/>
              <a:t> of the process, despite being common when dealing with business processes.</a:t>
            </a:r>
            <a:endParaRPr sz="1800"/>
          </a:p>
        </p:txBody>
      </p:sp>
      <p:pic>
        <p:nvPicPr>
          <p:cNvPr descr="Caracteres qui se gratte la tete : résultats (10) d'images libres de  droits, de photos de stock et d'illustrations | Shutterstock" id="1077" name="Google Shape;1077;p74"/>
          <p:cNvPicPr preferRelativeResize="0"/>
          <p:nvPr/>
        </p:nvPicPr>
        <p:blipFill rotWithShape="1">
          <a:blip r:embed="rId4">
            <a:alphaModFix/>
          </a:blip>
          <a:srcRect b="0" l="23701" r="22976" t="0"/>
          <a:stretch/>
        </p:blipFill>
        <p:spPr>
          <a:xfrm>
            <a:off x="7335500" y="492750"/>
            <a:ext cx="1125976" cy="2111775"/>
          </a:xfrm>
          <a:prstGeom prst="rect">
            <a:avLst/>
          </a:prstGeom>
          <a:noFill/>
          <a:ln>
            <a:noFill/>
          </a:ln>
        </p:spPr>
      </p:pic>
      <p:sp>
        <p:nvSpPr>
          <p:cNvPr id="1078" name="Google Shape;1078;p74"/>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1079" name="Google Shape;1079;p7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3" name="Shape 1083"/>
        <p:cNvGrpSpPr/>
        <p:nvPr/>
      </p:nvGrpSpPr>
      <p:grpSpPr>
        <a:xfrm>
          <a:off x="0" y="0"/>
          <a:ext cx="0" cy="0"/>
          <a:chOff x="0" y="0"/>
          <a:chExt cx="0" cy="0"/>
        </a:xfrm>
      </p:grpSpPr>
      <p:sp>
        <p:nvSpPr>
          <p:cNvPr id="1084" name="Google Shape;1084;p75"/>
          <p:cNvSpPr txBox="1"/>
          <p:nvPr/>
        </p:nvSpPr>
        <p:spPr>
          <a:xfrm>
            <a:off x="601175" y="492738"/>
            <a:ext cx="64944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problem becomes </a:t>
            </a:r>
            <a:r>
              <a:rPr b="1" lang="fr" sz="1800">
                <a:solidFill>
                  <a:srgbClr val="FF0000"/>
                </a:solidFill>
              </a:rPr>
              <a:t>much more complex</a:t>
            </a:r>
            <a:r>
              <a:rPr lang="fr" sz="1800"/>
              <a:t> with </a:t>
            </a:r>
            <a:r>
              <a:rPr b="1" lang="fr" sz="1800">
                <a:solidFill>
                  <a:srgbClr val="FF0000"/>
                </a:solidFill>
              </a:rPr>
              <a:t>resources</a:t>
            </a:r>
            <a:r>
              <a:rPr lang="fr" sz="1800"/>
              <a:t>, </a:t>
            </a:r>
            <a:r>
              <a:rPr b="1" lang="fr" sz="1800">
                <a:solidFill>
                  <a:srgbClr val="FF0000"/>
                </a:solidFill>
              </a:rPr>
              <a:t>durations</a:t>
            </a:r>
            <a:r>
              <a:rPr lang="fr" sz="1800"/>
              <a:t>, and </a:t>
            </a:r>
            <a:r>
              <a:rPr b="1" lang="fr" sz="1800">
                <a:solidFill>
                  <a:srgbClr val="FF0000"/>
                </a:solidFill>
              </a:rPr>
              <a:t>multiple executions</a:t>
            </a:r>
            <a:r>
              <a:rPr lang="fr" sz="1800"/>
              <a:t> of the process, despite being common when dealing with business processes.</a:t>
            </a:r>
            <a:endParaRPr sz="1800"/>
          </a:p>
        </p:txBody>
      </p:sp>
      <p:pic>
        <p:nvPicPr>
          <p:cNvPr descr="Caracteres qui se gratte la tete : résultats (10) d'images libres de  droits, de photos de stock et d'illustrations | Shutterstock" id="1085" name="Google Shape;1085;p75"/>
          <p:cNvPicPr preferRelativeResize="0"/>
          <p:nvPr/>
        </p:nvPicPr>
        <p:blipFill rotWithShape="1">
          <a:blip r:embed="rId4">
            <a:alphaModFix/>
          </a:blip>
          <a:srcRect b="0" l="23701" r="22976" t="0"/>
          <a:stretch/>
        </p:blipFill>
        <p:spPr>
          <a:xfrm>
            <a:off x="7335500" y="492750"/>
            <a:ext cx="1125976" cy="2111775"/>
          </a:xfrm>
          <a:prstGeom prst="rect">
            <a:avLst/>
          </a:prstGeom>
          <a:noFill/>
          <a:ln>
            <a:noFill/>
          </a:ln>
        </p:spPr>
      </p:pic>
      <p:grpSp>
        <p:nvGrpSpPr>
          <p:cNvPr id="1086" name="Google Shape;1086;p75"/>
          <p:cNvGrpSpPr/>
          <p:nvPr/>
        </p:nvGrpSpPr>
        <p:grpSpPr>
          <a:xfrm>
            <a:off x="2163935" y="2057377"/>
            <a:ext cx="4816136" cy="1758857"/>
            <a:chOff x="743975" y="3117308"/>
            <a:chExt cx="3240135" cy="1183300"/>
          </a:xfrm>
        </p:grpSpPr>
        <p:pic>
          <p:nvPicPr>
            <p:cNvPr id="1087" name="Google Shape;1087;p75" title="bpmn.png"/>
            <p:cNvPicPr preferRelativeResize="0"/>
            <p:nvPr/>
          </p:nvPicPr>
          <p:blipFill>
            <a:blip r:embed="rId5">
              <a:alphaModFix/>
            </a:blip>
            <a:stretch>
              <a:fillRect/>
            </a:stretch>
          </p:blipFill>
          <p:spPr>
            <a:xfrm>
              <a:off x="743975" y="3209181"/>
              <a:ext cx="3054155" cy="1091427"/>
            </a:xfrm>
            <a:prstGeom prst="rect">
              <a:avLst/>
            </a:prstGeom>
            <a:noFill/>
            <a:ln>
              <a:noFill/>
            </a:ln>
          </p:spPr>
        </p:pic>
        <p:pic>
          <p:nvPicPr>
            <p:cNvPr id="1088" name="Google Shape;1088;p75"/>
            <p:cNvPicPr preferRelativeResize="0"/>
            <p:nvPr/>
          </p:nvPicPr>
          <p:blipFill rotWithShape="1">
            <a:blip r:embed="rId6">
              <a:alphaModFix/>
            </a:blip>
            <a:srcRect b="0" l="18331" r="17052" t="0"/>
            <a:stretch/>
          </p:blipFill>
          <p:spPr>
            <a:xfrm>
              <a:off x="1158092" y="3921264"/>
              <a:ext cx="84280" cy="87029"/>
            </a:xfrm>
            <a:prstGeom prst="rect">
              <a:avLst/>
            </a:prstGeom>
            <a:noFill/>
            <a:ln>
              <a:noFill/>
            </a:ln>
          </p:spPr>
        </p:pic>
        <p:sp>
          <p:nvSpPr>
            <p:cNvPr id="1089" name="Google Shape;1089;p75"/>
            <p:cNvSpPr txBox="1"/>
            <p:nvPr/>
          </p:nvSpPr>
          <p:spPr>
            <a:xfrm>
              <a:off x="1126454" y="3866454"/>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7, 0.75)</a:t>
              </a:r>
              <a:endParaRPr sz="351">
                <a:solidFill>
                  <a:schemeClr val="dk1"/>
                </a:solidFill>
              </a:endParaRPr>
            </a:p>
          </p:txBody>
        </p:sp>
        <p:pic>
          <p:nvPicPr>
            <p:cNvPr id="1090" name="Google Shape;1090;p75"/>
            <p:cNvPicPr preferRelativeResize="0"/>
            <p:nvPr/>
          </p:nvPicPr>
          <p:blipFill rotWithShape="1">
            <a:blip r:embed="rId6">
              <a:alphaModFix/>
            </a:blip>
            <a:srcRect b="0" l="18331" r="17052" t="0"/>
            <a:stretch/>
          </p:blipFill>
          <p:spPr>
            <a:xfrm>
              <a:off x="1031736" y="3759172"/>
              <a:ext cx="84280" cy="87029"/>
            </a:xfrm>
            <a:prstGeom prst="rect">
              <a:avLst/>
            </a:prstGeom>
            <a:noFill/>
            <a:ln>
              <a:noFill/>
            </a:ln>
          </p:spPr>
        </p:pic>
        <p:sp>
          <p:nvSpPr>
            <p:cNvPr id="1091" name="Google Shape;1091;p75"/>
            <p:cNvSpPr txBox="1"/>
            <p:nvPr/>
          </p:nvSpPr>
          <p:spPr>
            <a:xfrm>
              <a:off x="1000098" y="370436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(unif, 2, 3)</a:t>
              </a:r>
              <a:endParaRPr sz="351">
                <a:solidFill>
                  <a:schemeClr val="dk1"/>
                </a:solidFill>
              </a:endParaRPr>
            </a:p>
          </p:txBody>
        </p:sp>
        <p:pic>
          <p:nvPicPr>
            <p:cNvPr id="1092" name="Google Shape;1092;p75"/>
            <p:cNvPicPr preferRelativeResize="0"/>
            <p:nvPr/>
          </p:nvPicPr>
          <p:blipFill rotWithShape="1">
            <a:blip r:embed="rId6">
              <a:alphaModFix/>
            </a:blip>
            <a:srcRect b="0" l="18331" r="17052" t="0"/>
            <a:stretch/>
          </p:blipFill>
          <p:spPr>
            <a:xfrm>
              <a:off x="1953516" y="3686286"/>
              <a:ext cx="84280" cy="87029"/>
            </a:xfrm>
            <a:prstGeom prst="rect">
              <a:avLst/>
            </a:prstGeom>
            <a:noFill/>
            <a:ln>
              <a:noFill/>
            </a:ln>
          </p:spPr>
        </p:pic>
        <p:sp>
          <p:nvSpPr>
            <p:cNvPr id="1093" name="Google Shape;1093;p75"/>
            <p:cNvSpPr txBox="1"/>
            <p:nvPr/>
          </p:nvSpPr>
          <p:spPr>
            <a:xfrm>
              <a:off x="1921878" y="3631477"/>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3, 0.5)</a:t>
              </a:r>
              <a:endParaRPr sz="351">
                <a:solidFill>
                  <a:schemeClr val="dk1"/>
                </a:solidFill>
              </a:endParaRPr>
            </a:p>
          </p:txBody>
        </p:sp>
        <p:pic>
          <p:nvPicPr>
            <p:cNvPr id="1094" name="Google Shape;1094;p75"/>
            <p:cNvPicPr preferRelativeResize="0"/>
            <p:nvPr/>
          </p:nvPicPr>
          <p:blipFill rotWithShape="1">
            <a:blip r:embed="rId6">
              <a:alphaModFix/>
            </a:blip>
            <a:srcRect b="0" l="18331" r="17052" t="0"/>
            <a:stretch/>
          </p:blipFill>
          <p:spPr>
            <a:xfrm>
              <a:off x="2465131" y="3921259"/>
              <a:ext cx="84280" cy="87029"/>
            </a:xfrm>
            <a:prstGeom prst="rect">
              <a:avLst/>
            </a:prstGeom>
            <a:noFill/>
            <a:ln>
              <a:noFill/>
            </a:ln>
          </p:spPr>
        </p:pic>
        <p:sp>
          <p:nvSpPr>
            <p:cNvPr id="1095" name="Google Shape;1095;p75"/>
            <p:cNvSpPr txBox="1"/>
            <p:nvPr/>
          </p:nvSpPr>
          <p:spPr>
            <a:xfrm>
              <a:off x="2433492" y="38664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0.1)</a:t>
              </a:r>
              <a:endParaRPr sz="351">
                <a:solidFill>
                  <a:schemeClr val="dk1"/>
                </a:solidFill>
              </a:endParaRPr>
            </a:p>
          </p:txBody>
        </p:sp>
        <p:pic>
          <p:nvPicPr>
            <p:cNvPr id="1096" name="Google Shape;1096;p75"/>
            <p:cNvPicPr preferRelativeResize="0"/>
            <p:nvPr/>
          </p:nvPicPr>
          <p:blipFill rotWithShape="1">
            <a:blip r:embed="rId6">
              <a:alphaModFix/>
            </a:blip>
            <a:srcRect b="0" l="18331" r="17052" t="0"/>
            <a:stretch/>
          </p:blipFill>
          <p:spPr>
            <a:xfrm>
              <a:off x="2082198" y="4109021"/>
              <a:ext cx="84280" cy="87029"/>
            </a:xfrm>
            <a:prstGeom prst="rect">
              <a:avLst/>
            </a:prstGeom>
            <a:noFill/>
            <a:ln>
              <a:noFill/>
            </a:ln>
          </p:spPr>
        </p:pic>
        <p:sp>
          <p:nvSpPr>
            <p:cNvPr id="1097" name="Google Shape;1097;p75"/>
            <p:cNvSpPr txBox="1"/>
            <p:nvPr/>
          </p:nvSpPr>
          <p:spPr>
            <a:xfrm>
              <a:off x="2037796" y="40516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0.2)</a:t>
              </a:r>
              <a:endParaRPr sz="351">
                <a:solidFill>
                  <a:schemeClr val="dk1"/>
                </a:solidFill>
              </a:endParaRPr>
            </a:p>
          </p:txBody>
        </p:sp>
        <p:pic>
          <p:nvPicPr>
            <p:cNvPr id="1098" name="Google Shape;1098;p75"/>
            <p:cNvPicPr preferRelativeResize="0"/>
            <p:nvPr/>
          </p:nvPicPr>
          <p:blipFill rotWithShape="1">
            <a:blip r:embed="rId6">
              <a:alphaModFix/>
            </a:blip>
            <a:srcRect b="0" l="18331" r="17052" t="0"/>
            <a:stretch/>
          </p:blipFill>
          <p:spPr>
            <a:xfrm>
              <a:off x="3084700" y="3921259"/>
              <a:ext cx="84280" cy="87029"/>
            </a:xfrm>
            <a:prstGeom prst="rect">
              <a:avLst/>
            </a:prstGeom>
            <a:noFill/>
            <a:ln>
              <a:noFill/>
            </a:ln>
          </p:spPr>
        </p:pic>
        <p:sp>
          <p:nvSpPr>
            <p:cNvPr id="1099" name="Google Shape;1099;p75"/>
            <p:cNvSpPr txBox="1"/>
            <p:nvPr/>
          </p:nvSpPr>
          <p:spPr>
            <a:xfrm>
              <a:off x="3053062" y="38664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10, 1)</a:t>
              </a:r>
              <a:endParaRPr sz="351">
                <a:solidFill>
                  <a:schemeClr val="dk1"/>
                </a:solidFill>
              </a:endParaRPr>
            </a:p>
          </p:txBody>
        </p:sp>
        <p:pic>
          <p:nvPicPr>
            <p:cNvPr id="1100" name="Google Shape;1100;p75"/>
            <p:cNvPicPr preferRelativeResize="0"/>
            <p:nvPr/>
          </p:nvPicPr>
          <p:blipFill rotWithShape="1">
            <a:blip r:embed="rId6">
              <a:alphaModFix/>
            </a:blip>
            <a:srcRect b="0" l="18331" r="17052" t="0"/>
            <a:stretch/>
          </p:blipFill>
          <p:spPr>
            <a:xfrm>
              <a:off x="2868978" y="3686281"/>
              <a:ext cx="84280" cy="87029"/>
            </a:xfrm>
            <a:prstGeom prst="rect">
              <a:avLst/>
            </a:prstGeom>
            <a:noFill/>
            <a:ln>
              <a:noFill/>
            </a:ln>
          </p:spPr>
        </p:pic>
        <p:sp>
          <p:nvSpPr>
            <p:cNvPr id="1101" name="Google Shape;1101;p75"/>
            <p:cNvSpPr txBox="1"/>
            <p:nvPr/>
          </p:nvSpPr>
          <p:spPr>
            <a:xfrm>
              <a:off x="2837340" y="363147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14, 2)</a:t>
              </a:r>
              <a:endParaRPr sz="351">
                <a:solidFill>
                  <a:schemeClr val="dk1"/>
                </a:solidFill>
              </a:endParaRPr>
            </a:p>
          </p:txBody>
        </p:sp>
        <p:sp>
          <p:nvSpPr>
            <p:cNvPr id="1102" name="Google Shape;1102;p75"/>
            <p:cNvSpPr txBox="1"/>
            <p:nvPr/>
          </p:nvSpPr>
          <p:spPr>
            <a:xfrm>
              <a:off x="2837340" y="337426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0.1)</a:t>
              </a:r>
              <a:endParaRPr sz="351">
                <a:solidFill>
                  <a:schemeClr val="dk1"/>
                </a:solidFill>
              </a:endParaRPr>
            </a:p>
          </p:txBody>
        </p:sp>
        <p:sp>
          <p:nvSpPr>
            <p:cNvPr id="1103" name="Google Shape;1103;p75"/>
            <p:cNvSpPr txBox="1"/>
            <p:nvPr/>
          </p:nvSpPr>
          <p:spPr>
            <a:xfrm>
              <a:off x="2837340" y="3117308"/>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7, 1)</a:t>
              </a:r>
              <a:endParaRPr sz="351">
                <a:solidFill>
                  <a:schemeClr val="dk1"/>
                </a:solidFill>
              </a:endParaRPr>
            </a:p>
          </p:txBody>
        </p:sp>
        <p:pic>
          <p:nvPicPr>
            <p:cNvPr id="1104" name="Google Shape;1104;p75"/>
            <p:cNvPicPr preferRelativeResize="0"/>
            <p:nvPr/>
          </p:nvPicPr>
          <p:blipFill rotWithShape="1">
            <a:blip r:embed="rId6">
              <a:alphaModFix/>
            </a:blip>
            <a:srcRect b="0" l="18331" r="17052" t="0"/>
            <a:stretch/>
          </p:blipFill>
          <p:spPr>
            <a:xfrm>
              <a:off x="3740048" y="3686281"/>
              <a:ext cx="84280" cy="87029"/>
            </a:xfrm>
            <a:prstGeom prst="rect">
              <a:avLst/>
            </a:prstGeom>
            <a:noFill/>
            <a:ln>
              <a:noFill/>
            </a:ln>
          </p:spPr>
        </p:pic>
        <p:sp>
          <p:nvSpPr>
            <p:cNvPr id="1105" name="Google Shape;1105;p75"/>
            <p:cNvSpPr txBox="1"/>
            <p:nvPr/>
          </p:nvSpPr>
          <p:spPr>
            <a:xfrm>
              <a:off x="3708410" y="363147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0.2)</a:t>
              </a:r>
              <a:endParaRPr sz="351">
                <a:solidFill>
                  <a:schemeClr val="dk1"/>
                </a:solidFill>
              </a:endParaRPr>
            </a:p>
          </p:txBody>
        </p:sp>
        <p:pic>
          <p:nvPicPr>
            <p:cNvPr id="1106" name="Google Shape;1106;p75"/>
            <p:cNvPicPr preferRelativeResize="0"/>
            <p:nvPr/>
          </p:nvPicPr>
          <p:blipFill>
            <a:blip r:embed="rId7">
              <a:alphaModFix/>
            </a:blip>
            <a:stretch>
              <a:fillRect/>
            </a:stretch>
          </p:blipFill>
          <p:spPr>
            <a:xfrm>
              <a:off x="937240" y="3882973"/>
              <a:ext cx="68954" cy="68954"/>
            </a:xfrm>
            <a:prstGeom prst="rect">
              <a:avLst/>
            </a:prstGeom>
            <a:noFill/>
            <a:ln>
              <a:noFill/>
            </a:ln>
          </p:spPr>
        </p:pic>
        <p:sp>
          <p:nvSpPr>
            <p:cNvPr id="1107" name="Google Shape;1107;p75"/>
            <p:cNvSpPr txBox="1"/>
            <p:nvPr/>
          </p:nvSpPr>
          <p:spPr>
            <a:xfrm>
              <a:off x="979695" y="3882973"/>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08" name="Google Shape;1108;p75"/>
            <p:cNvPicPr preferRelativeResize="0"/>
            <p:nvPr/>
          </p:nvPicPr>
          <p:blipFill>
            <a:blip r:embed="rId7">
              <a:alphaModFix/>
            </a:blip>
            <a:stretch>
              <a:fillRect/>
            </a:stretch>
          </p:blipFill>
          <p:spPr>
            <a:xfrm>
              <a:off x="1738055" y="3652490"/>
              <a:ext cx="68954" cy="68954"/>
            </a:xfrm>
            <a:prstGeom prst="rect">
              <a:avLst/>
            </a:prstGeom>
            <a:noFill/>
            <a:ln>
              <a:noFill/>
            </a:ln>
          </p:spPr>
        </p:pic>
        <p:sp>
          <p:nvSpPr>
            <p:cNvPr id="1109" name="Google Shape;1109;p75"/>
            <p:cNvSpPr txBox="1"/>
            <p:nvPr/>
          </p:nvSpPr>
          <p:spPr>
            <a:xfrm>
              <a:off x="1780510" y="3652490"/>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rgbClr val="1A1A1A"/>
                  </a:solidFill>
                </a:rPr>
                <a:t>1 travel agency</a:t>
              </a:r>
              <a:endParaRPr sz="351">
                <a:solidFill>
                  <a:srgbClr val="1A1A1A"/>
                </a:solidFill>
              </a:endParaRPr>
            </a:p>
          </p:txBody>
        </p:sp>
        <p:pic>
          <p:nvPicPr>
            <p:cNvPr id="1110" name="Google Shape;1110;p75"/>
            <p:cNvPicPr preferRelativeResize="0"/>
            <p:nvPr/>
          </p:nvPicPr>
          <p:blipFill>
            <a:blip r:embed="rId7">
              <a:alphaModFix/>
            </a:blip>
            <a:stretch>
              <a:fillRect/>
            </a:stretch>
          </p:blipFill>
          <p:spPr>
            <a:xfrm>
              <a:off x="1848208" y="4071765"/>
              <a:ext cx="68954" cy="68954"/>
            </a:xfrm>
            <a:prstGeom prst="rect">
              <a:avLst/>
            </a:prstGeom>
            <a:noFill/>
            <a:ln>
              <a:noFill/>
            </a:ln>
          </p:spPr>
        </p:pic>
        <p:sp>
          <p:nvSpPr>
            <p:cNvPr id="1111" name="Google Shape;1111;p75"/>
            <p:cNvSpPr txBox="1"/>
            <p:nvPr/>
          </p:nvSpPr>
          <p:spPr>
            <a:xfrm>
              <a:off x="1890663" y="4071765"/>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12" name="Google Shape;1112;p75"/>
            <p:cNvPicPr preferRelativeResize="0"/>
            <p:nvPr/>
          </p:nvPicPr>
          <p:blipFill>
            <a:blip r:embed="rId7">
              <a:alphaModFix/>
            </a:blip>
            <a:stretch>
              <a:fillRect/>
            </a:stretch>
          </p:blipFill>
          <p:spPr>
            <a:xfrm>
              <a:off x="2850710" y="3888680"/>
              <a:ext cx="68954" cy="68954"/>
            </a:xfrm>
            <a:prstGeom prst="rect">
              <a:avLst/>
            </a:prstGeom>
            <a:noFill/>
            <a:ln>
              <a:noFill/>
            </a:ln>
          </p:spPr>
        </p:pic>
        <p:sp>
          <p:nvSpPr>
            <p:cNvPr id="1113" name="Google Shape;1113;p75"/>
            <p:cNvSpPr txBox="1"/>
            <p:nvPr/>
          </p:nvSpPr>
          <p:spPr>
            <a:xfrm>
              <a:off x="2893165" y="3888680"/>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visa office</a:t>
              </a:r>
              <a:endParaRPr sz="351">
                <a:solidFill>
                  <a:schemeClr val="dk1"/>
                </a:solidFill>
              </a:endParaRPr>
            </a:p>
          </p:txBody>
        </p:sp>
        <p:pic>
          <p:nvPicPr>
            <p:cNvPr id="1114" name="Google Shape;1114;p75"/>
            <p:cNvPicPr preferRelativeResize="0"/>
            <p:nvPr/>
          </p:nvPicPr>
          <p:blipFill>
            <a:blip r:embed="rId7">
              <a:alphaModFix/>
            </a:blip>
            <a:stretch>
              <a:fillRect/>
            </a:stretch>
          </p:blipFill>
          <p:spPr>
            <a:xfrm>
              <a:off x="2643281" y="3656802"/>
              <a:ext cx="68954" cy="68954"/>
            </a:xfrm>
            <a:prstGeom prst="rect">
              <a:avLst/>
            </a:prstGeom>
            <a:noFill/>
            <a:ln>
              <a:noFill/>
            </a:ln>
          </p:spPr>
        </p:pic>
        <p:sp>
          <p:nvSpPr>
            <p:cNvPr id="1115" name="Google Shape;1115;p75"/>
            <p:cNvSpPr txBox="1"/>
            <p:nvPr/>
          </p:nvSpPr>
          <p:spPr>
            <a:xfrm>
              <a:off x="2685737" y="365680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doctor,</a:t>
              </a:r>
              <a:endParaRPr sz="351">
                <a:solidFill>
                  <a:schemeClr val="dk1"/>
                </a:solidFill>
              </a:endParaRPr>
            </a:p>
            <a:p>
              <a:pPr indent="0" lvl="0" marL="0" rtl="0" algn="l">
                <a:spcBef>
                  <a:spcPts val="0"/>
                </a:spcBef>
                <a:spcAft>
                  <a:spcPts val="0"/>
                </a:spcAft>
                <a:buNone/>
              </a:pPr>
              <a:r>
                <a:rPr lang="fr" sz="351">
                  <a:solidFill>
                    <a:schemeClr val="dk1"/>
                  </a:solidFill>
                </a:rPr>
                <a:t>1 employee</a:t>
              </a:r>
              <a:endParaRPr sz="351">
                <a:solidFill>
                  <a:schemeClr val="dk1"/>
                </a:solidFill>
              </a:endParaRPr>
            </a:p>
          </p:txBody>
        </p:sp>
        <p:pic>
          <p:nvPicPr>
            <p:cNvPr id="1116" name="Google Shape;1116;p75"/>
            <p:cNvPicPr preferRelativeResize="0"/>
            <p:nvPr/>
          </p:nvPicPr>
          <p:blipFill>
            <a:blip r:embed="rId7">
              <a:alphaModFix/>
            </a:blip>
            <a:stretch>
              <a:fillRect/>
            </a:stretch>
          </p:blipFill>
          <p:spPr>
            <a:xfrm>
              <a:off x="2661254" y="3392705"/>
              <a:ext cx="68954" cy="68954"/>
            </a:xfrm>
            <a:prstGeom prst="rect">
              <a:avLst/>
            </a:prstGeom>
            <a:noFill/>
            <a:ln>
              <a:noFill/>
            </a:ln>
          </p:spPr>
        </p:pic>
        <p:sp>
          <p:nvSpPr>
            <p:cNvPr id="1117" name="Google Shape;1117;p75"/>
            <p:cNvSpPr txBox="1"/>
            <p:nvPr/>
          </p:nvSpPr>
          <p:spPr>
            <a:xfrm>
              <a:off x="2703710" y="3392705"/>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driver</a:t>
              </a:r>
              <a:endParaRPr sz="351">
                <a:solidFill>
                  <a:schemeClr val="dk1"/>
                </a:solidFill>
              </a:endParaRPr>
            </a:p>
          </p:txBody>
        </p:sp>
        <p:pic>
          <p:nvPicPr>
            <p:cNvPr id="1118" name="Google Shape;1118;p75"/>
            <p:cNvPicPr preferRelativeResize="0"/>
            <p:nvPr/>
          </p:nvPicPr>
          <p:blipFill>
            <a:blip r:embed="rId7">
              <a:alphaModFix/>
            </a:blip>
            <a:stretch>
              <a:fillRect/>
            </a:stretch>
          </p:blipFill>
          <p:spPr>
            <a:xfrm>
              <a:off x="3506057" y="3656797"/>
              <a:ext cx="68954" cy="68954"/>
            </a:xfrm>
            <a:prstGeom prst="rect">
              <a:avLst/>
            </a:prstGeom>
            <a:noFill/>
            <a:ln>
              <a:noFill/>
            </a:ln>
          </p:spPr>
        </p:pic>
        <p:sp>
          <p:nvSpPr>
            <p:cNvPr id="1119" name="Google Shape;1119;p75"/>
            <p:cNvSpPr txBox="1"/>
            <p:nvPr/>
          </p:nvSpPr>
          <p:spPr>
            <a:xfrm>
              <a:off x="3548513" y="3656797"/>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20" name="Google Shape;1120;p75"/>
            <p:cNvPicPr preferRelativeResize="0"/>
            <p:nvPr/>
          </p:nvPicPr>
          <p:blipFill>
            <a:blip r:embed="rId7">
              <a:alphaModFix/>
            </a:blip>
            <a:stretch>
              <a:fillRect/>
            </a:stretch>
          </p:blipFill>
          <p:spPr>
            <a:xfrm>
              <a:off x="2661254" y="3135566"/>
              <a:ext cx="68954" cy="68954"/>
            </a:xfrm>
            <a:prstGeom prst="rect">
              <a:avLst/>
            </a:prstGeom>
            <a:noFill/>
            <a:ln>
              <a:noFill/>
            </a:ln>
          </p:spPr>
        </p:pic>
        <p:sp>
          <p:nvSpPr>
            <p:cNvPr id="1121" name="Google Shape;1121;p75"/>
            <p:cNvSpPr txBox="1"/>
            <p:nvPr/>
          </p:nvSpPr>
          <p:spPr>
            <a:xfrm>
              <a:off x="2703710" y="3135566"/>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insurer</a:t>
              </a:r>
              <a:endParaRPr sz="351">
                <a:solidFill>
                  <a:schemeClr val="dk1"/>
                </a:solidFill>
              </a:endParaRPr>
            </a:p>
          </p:txBody>
        </p:sp>
        <p:pic>
          <p:nvPicPr>
            <p:cNvPr id="1122" name="Google Shape;1122;p75"/>
            <p:cNvPicPr preferRelativeResize="0"/>
            <p:nvPr/>
          </p:nvPicPr>
          <p:blipFill>
            <a:blip r:embed="rId7">
              <a:alphaModFix/>
            </a:blip>
            <a:stretch>
              <a:fillRect/>
            </a:stretch>
          </p:blipFill>
          <p:spPr>
            <a:xfrm>
              <a:off x="2231140" y="3882973"/>
              <a:ext cx="68954" cy="68954"/>
            </a:xfrm>
            <a:prstGeom prst="rect">
              <a:avLst/>
            </a:prstGeom>
            <a:noFill/>
            <a:ln>
              <a:noFill/>
            </a:ln>
          </p:spPr>
        </p:pic>
        <p:sp>
          <p:nvSpPr>
            <p:cNvPr id="1123" name="Google Shape;1123;p75"/>
            <p:cNvSpPr txBox="1"/>
            <p:nvPr/>
          </p:nvSpPr>
          <p:spPr>
            <a:xfrm>
              <a:off x="2273596" y="3882973"/>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rgbClr val="1A1A1A"/>
                  </a:solidFill>
                </a:rPr>
                <a:t>1 employee</a:t>
              </a:r>
              <a:endParaRPr sz="351">
                <a:solidFill>
                  <a:srgbClr val="1A1A1A"/>
                </a:solidFill>
              </a:endParaRPr>
            </a:p>
          </p:txBody>
        </p:sp>
      </p:grpSp>
      <p:sp>
        <p:nvSpPr>
          <p:cNvPr id="1124" name="Google Shape;1124;p75"/>
          <p:cNvSpPr txBox="1"/>
          <p:nvPr/>
        </p:nvSpPr>
        <p:spPr>
          <a:xfrm>
            <a:off x="601175" y="1508550"/>
            <a:ext cx="68076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And unfortunately, there is </a:t>
            </a:r>
            <a:r>
              <a:rPr b="1" lang="fr" sz="1800">
                <a:solidFill>
                  <a:srgbClr val="FF0000"/>
                </a:solidFill>
              </a:rPr>
              <a:t>no magic wand</a:t>
            </a:r>
            <a:r>
              <a:rPr lang="fr" sz="1800"/>
              <a:t> performing this task.</a:t>
            </a:r>
            <a:endParaRPr sz="1800"/>
          </a:p>
        </p:txBody>
      </p:sp>
      <p:pic>
        <p:nvPicPr>
          <p:cNvPr id="1125" name="Google Shape;1125;p75"/>
          <p:cNvPicPr preferRelativeResize="0"/>
          <p:nvPr/>
        </p:nvPicPr>
        <p:blipFill rotWithShape="1">
          <a:blip r:embed="rId8">
            <a:alphaModFix/>
          </a:blip>
          <a:srcRect b="0" l="19721" r="12578" t="0"/>
          <a:stretch/>
        </p:blipFill>
        <p:spPr>
          <a:xfrm rot="5400000">
            <a:off x="868462" y="2337235"/>
            <a:ext cx="1247275" cy="1036700"/>
          </a:xfrm>
          <a:prstGeom prst="rect">
            <a:avLst/>
          </a:prstGeom>
          <a:noFill/>
          <a:ln>
            <a:noFill/>
          </a:ln>
        </p:spPr>
      </p:pic>
      <p:sp>
        <p:nvSpPr>
          <p:cNvPr id="1126" name="Google Shape;1126;p75"/>
          <p:cNvSpPr/>
          <p:nvPr/>
        </p:nvSpPr>
        <p:spPr>
          <a:xfrm>
            <a:off x="903400" y="2343771"/>
            <a:ext cx="905100" cy="946200"/>
          </a:xfrm>
          <a:prstGeom prst="mathMultiply">
            <a:avLst>
              <a:gd fmla="val 11501"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7" name="Google Shape;1127;p75"/>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1128" name="Google Shape;1128;p7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2" name="Shape 1132"/>
        <p:cNvGrpSpPr/>
        <p:nvPr/>
      </p:nvGrpSpPr>
      <p:grpSpPr>
        <a:xfrm>
          <a:off x="0" y="0"/>
          <a:ext cx="0" cy="0"/>
          <a:chOff x="0" y="0"/>
          <a:chExt cx="0" cy="0"/>
        </a:xfrm>
      </p:grpSpPr>
      <p:sp>
        <p:nvSpPr>
          <p:cNvPr id="1133" name="Google Shape;1133;p76"/>
          <p:cNvSpPr txBox="1"/>
          <p:nvPr>
            <p:ph type="title"/>
          </p:nvPr>
        </p:nvSpPr>
        <p:spPr>
          <a:xfrm>
            <a:off x="320097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Fifth Research Question</a:t>
            </a:r>
            <a:endParaRPr sz="2020"/>
          </a:p>
        </p:txBody>
      </p:sp>
      <p:sp>
        <p:nvSpPr>
          <p:cNvPr id="1134" name="Google Shape;1134;p76"/>
          <p:cNvSpPr txBox="1"/>
          <p:nvPr/>
        </p:nvSpPr>
        <p:spPr>
          <a:xfrm>
            <a:off x="601175" y="492738"/>
            <a:ext cx="64944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The problem becomes </a:t>
            </a:r>
            <a:r>
              <a:rPr b="1" lang="fr" sz="1800">
                <a:solidFill>
                  <a:srgbClr val="FF0000"/>
                </a:solidFill>
              </a:rPr>
              <a:t>much more complex</a:t>
            </a:r>
            <a:r>
              <a:rPr lang="fr" sz="1800"/>
              <a:t> with </a:t>
            </a:r>
            <a:r>
              <a:rPr b="1" lang="fr" sz="1800">
                <a:solidFill>
                  <a:srgbClr val="FF0000"/>
                </a:solidFill>
              </a:rPr>
              <a:t>resources</a:t>
            </a:r>
            <a:r>
              <a:rPr lang="fr" sz="1800"/>
              <a:t>, </a:t>
            </a:r>
            <a:r>
              <a:rPr b="1" lang="fr" sz="1800">
                <a:solidFill>
                  <a:srgbClr val="FF0000"/>
                </a:solidFill>
              </a:rPr>
              <a:t>durations</a:t>
            </a:r>
            <a:r>
              <a:rPr lang="fr" sz="1800"/>
              <a:t>, and </a:t>
            </a:r>
            <a:r>
              <a:rPr b="1" lang="fr" sz="1800">
                <a:solidFill>
                  <a:srgbClr val="FF0000"/>
                </a:solidFill>
              </a:rPr>
              <a:t>multiple executions</a:t>
            </a:r>
            <a:r>
              <a:rPr lang="fr" sz="1800"/>
              <a:t> of the process, despite being common when dealing with business processes.</a:t>
            </a:r>
            <a:endParaRPr sz="1800"/>
          </a:p>
        </p:txBody>
      </p:sp>
      <p:pic>
        <p:nvPicPr>
          <p:cNvPr descr="Caracteres qui se gratte la tete : résultats (10) d'images libres de  droits, de photos de stock et d'illustrations | Shutterstock" id="1135" name="Google Shape;1135;p76"/>
          <p:cNvPicPr preferRelativeResize="0"/>
          <p:nvPr/>
        </p:nvPicPr>
        <p:blipFill rotWithShape="1">
          <a:blip r:embed="rId4">
            <a:alphaModFix/>
          </a:blip>
          <a:srcRect b="0" l="23701" r="22976" t="0"/>
          <a:stretch/>
        </p:blipFill>
        <p:spPr>
          <a:xfrm>
            <a:off x="7335500" y="492750"/>
            <a:ext cx="1125976" cy="2111775"/>
          </a:xfrm>
          <a:prstGeom prst="rect">
            <a:avLst/>
          </a:prstGeom>
          <a:noFill/>
          <a:ln>
            <a:noFill/>
          </a:ln>
        </p:spPr>
      </p:pic>
      <p:grpSp>
        <p:nvGrpSpPr>
          <p:cNvPr id="1136" name="Google Shape;1136;p76"/>
          <p:cNvGrpSpPr/>
          <p:nvPr/>
        </p:nvGrpSpPr>
        <p:grpSpPr>
          <a:xfrm>
            <a:off x="2163935" y="2057377"/>
            <a:ext cx="4816136" cy="1758857"/>
            <a:chOff x="743975" y="3117308"/>
            <a:chExt cx="3240135" cy="1183300"/>
          </a:xfrm>
        </p:grpSpPr>
        <p:pic>
          <p:nvPicPr>
            <p:cNvPr id="1137" name="Google Shape;1137;p76" title="bpmn.png"/>
            <p:cNvPicPr preferRelativeResize="0"/>
            <p:nvPr/>
          </p:nvPicPr>
          <p:blipFill>
            <a:blip r:embed="rId5">
              <a:alphaModFix/>
            </a:blip>
            <a:stretch>
              <a:fillRect/>
            </a:stretch>
          </p:blipFill>
          <p:spPr>
            <a:xfrm>
              <a:off x="743975" y="3209181"/>
              <a:ext cx="3054155" cy="1091427"/>
            </a:xfrm>
            <a:prstGeom prst="rect">
              <a:avLst/>
            </a:prstGeom>
            <a:noFill/>
            <a:ln>
              <a:noFill/>
            </a:ln>
          </p:spPr>
        </p:pic>
        <p:pic>
          <p:nvPicPr>
            <p:cNvPr id="1138" name="Google Shape;1138;p76"/>
            <p:cNvPicPr preferRelativeResize="0"/>
            <p:nvPr/>
          </p:nvPicPr>
          <p:blipFill rotWithShape="1">
            <a:blip r:embed="rId6">
              <a:alphaModFix/>
            </a:blip>
            <a:srcRect b="0" l="18331" r="17052" t="0"/>
            <a:stretch/>
          </p:blipFill>
          <p:spPr>
            <a:xfrm>
              <a:off x="1158092" y="3921264"/>
              <a:ext cx="84280" cy="87029"/>
            </a:xfrm>
            <a:prstGeom prst="rect">
              <a:avLst/>
            </a:prstGeom>
            <a:noFill/>
            <a:ln>
              <a:noFill/>
            </a:ln>
          </p:spPr>
        </p:pic>
        <p:sp>
          <p:nvSpPr>
            <p:cNvPr id="1139" name="Google Shape;1139;p76"/>
            <p:cNvSpPr txBox="1"/>
            <p:nvPr/>
          </p:nvSpPr>
          <p:spPr>
            <a:xfrm>
              <a:off x="1126454" y="3866454"/>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7, 0.75)</a:t>
              </a:r>
              <a:endParaRPr sz="351">
                <a:solidFill>
                  <a:schemeClr val="dk1"/>
                </a:solidFill>
              </a:endParaRPr>
            </a:p>
          </p:txBody>
        </p:sp>
        <p:pic>
          <p:nvPicPr>
            <p:cNvPr id="1140" name="Google Shape;1140;p76"/>
            <p:cNvPicPr preferRelativeResize="0"/>
            <p:nvPr/>
          </p:nvPicPr>
          <p:blipFill rotWithShape="1">
            <a:blip r:embed="rId6">
              <a:alphaModFix/>
            </a:blip>
            <a:srcRect b="0" l="18331" r="17052" t="0"/>
            <a:stretch/>
          </p:blipFill>
          <p:spPr>
            <a:xfrm>
              <a:off x="1031736" y="3759172"/>
              <a:ext cx="84280" cy="87029"/>
            </a:xfrm>
            <a:prstGeom prst="rect">
              <a:avLst/>
            </a:prstGeom>
            <a:noFill/>
            <a:ln>
              <a:noFill/>
            </a:ln>
          </p:spPr>
        </p:pic>
        <p:sp>
          <p:nvSpPr>
            <p:cNvPr id="1141" name="Google Shape;1141;p76"/>
            <p:cNvSpPr txBox="1"/>
            <p:nvPr/>
          </p:nvSpPr>
          <p:spPr>
            <a:xfrm>
              <a:off x="1000098" y="370436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(unif, 2, 3)</a:t>
              </a:r>
              <a:endParaRPr sz="351">
                <a:solidFill>
                  <a:schemeClr val="dk1"/>
                </a:solidFill>
              </a:endParaRPr>
            </a:p>
          </p:txBody>
        </p:sp>
        <p:pic>
          <p:nvPicPr>
            <p:cNvPr id="1142" name="Google Shape;1142;p76"/>
            <p:cNvPicPr preferRelativeResize="0"/>
            <p:nvPr/>
          </p:nvPicPr>
          <p:blipFill rotWithShape="1">
            <a:blip r:embed="rId6">
              <a:alphaModFix/>
            </a:blip>
            <a:srcRect b="0" l="18331" r="17052" t="0"/>
            <a:stretch/>
          </p:blipFill>
          <p:spPr>
            <a:xfrm>
              <a:off x="1953516" y="3686286"/>
              <a:ext cx="84280" cy="87029"/>
            </a:xfrm>
            <a:prstGeom prst="rect">
              <a:avLst/>
            </a:prstGeom>
            <a:noFill/>
            <a:ln>
              <a:noFill/>
            </a:ln>
          </p:spPr>
        </p:pic>
        <p:sp>
          <p:nvSpPr>
            <p:cNvPr id="1143" name="Google Shape;1143;p76"/>
            <p:cNvSpPr txBox="1"/>
            <p:nvPr/>
          </p:nvSpPr>
          <p:spPr>
            <a:xfrm>
              <a:off x="1921878" y="3631477"/>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3, 0.5)</a:t>
              </a:r>
              <a:endParaRPr sz="351">
                <a:solidFill>
                  <a:schemeClr val="dk1"/>
                </a:solidFill>
              </a:endParaRPr>
            </a:p>
          </p:txBody>
        </p:sp>
        <p:pic>
          <p:nvPicPr>
            <p:cNvPr id="1144" name="Google Shape;1144;p76"/>
            <p:cNvPicPr preferRelativeResize="0"/>
            <p:nvPr/>
          </p:nvPicPr>
          <p:blipFill rotWithShape="1">
            <a:blip r:embed="rId6">
              <a:alphaModFix/>
            </a:blip>
            <a:srcRect b="0" l="18331" r="17052" t="0"/>
            <a:stretch/>
          </p:blipFill>
          <p:spPr>
            <a:xfrm>
              <a:off x="2465131" y="3921259"/>
              <a:ext cx="84280" cy="87029"/>
            </a:xfrm>
            <a:prstGeom prst="rect">
              <a:avLst/>
            </a:prstGeom>
            <a:noFill/>
            <a:ln>
              <a:noFill/>
            </a:ln>
          </p:spPr>
        </p:pic>
        <p:sp>
          <p:nvSpPr>
            <p:cNvPr id="1145" name="Google Shape;1145;p76"/>
            <p:cNvSpPr txBox="1"/>
            <p:nvPr/>
          </p:nvSpPr>
          <p:spPr>
            <a:xfrm>
              <a:off x="2433492" y="38664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0.1)</a:t>
              </a:r>
              <a:endParaRPr sz="351">
                <a:solidFill>
                  <a:schemeClr val="dk1"/>
                </a:solidFill>
              </a:endParaRPr>
            </a:p>
          </p:txBody>
        </p:sp>
        <p:pic>
          <p:nvPicPr>
            <p:cNvPr id="1146" name="Google Shape;1146;p76"/>
            <p:cNvPicPr preferRelativeResize="0"/>
            <p:nvPr/>
          </p:nvPicPr>
          <p:blipFill rotWithShape="1">
            <a:blip r:embed="rId6">
              <a:alphaModFix/>
            </a:blip>
            <a:srcRect b="0" l="18331" r="17052" t="0"/>
            <a:stretch/>
          </p:blipFill>
          <p:spPr>
            <a:xfrm>
              <a:off x="2082198" y="4109021"/>
              <a:ext cx="84280" cy="87029"/>
            </a:xfrm>
            <a:prstGeom prst="rect">
              <a:avLst/>
            </a:prstGeom>
            <a:noFill/>
            <a:ln>
              <a:noFill/>
            </a:ln>
          </p:spPr>
        </p:pic>
        <p:sp>
          <p:nvSpPr>
            <p:cNvPr id="1147" name="Google Shape;1147;p76"/>
            <p:cNvSpPr txBox="1"/>
            <p:nvPr/>
          </p:nvSpPr>
          <p:spPr>
            <a:xfrm>
              <a:off x="2037796" y="40516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0.2)</a:t>
              </a:r>
              <a:endParaRPr sz="351">
                <a:solidFill>
                  <a:schemeClr val="dk1"/>
                </a:solidFill>
              </a:endParaRPr>
            </a:p>
          </p:txBody>
        </p:sp>
        <p:pic>
          <p:nvPicPr>
            <p:cNvPr id="1148" name="Google Shape;1148;p76"/>
            <p:cNvPicPr preferRelativeResize="0"/>
            <p:nvPr/>
          </p:nvPicPr>
          <p:blipFill rotWithShape="1">
            <a:blip r:embed="rId6">
              <a:alphaModFix/>
            </a:blip>
            <a:srcRect b="0" l="18331" r="17052" t="0"/>
            <a:stretch/>
          </p:blipFill>
          <p:spPr>
            <a:xfrm>
              <a:off x="3084700" y="3921259"/>
              <a:ext cx="84280" cy="87029"/>
            </a:xfrm>
            <a:prstGeom prst="rect">
              <a:avLst/>
            </a:prstGeom>
            <a:noFill/>
            <a:ln>
              <a:noFill/>
            </a:ln>
          </p:spPr>
        </p:pic>
        <p:sp>
          <p:nvSpPr>
            <p:cNvPr id="1149" name="Google Shape;1149;p76"/>
            <p:cNvSpPr txBox="1"/>
            <p:nvPr/>
          </p:nvSpPr>
          <p:spPr>
            <a:xfrm>
              <a:off x="3053062" y="386644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10, 1)</a:t>
              </a:r>
              <a:endParaRPr sz="351">
                <a:solidFill>
                  <a:schemeClr val="dk1"/>
                </a:solidFill>
              </a:endParaRPr>
            </a:p>
          </p:txBody>
        </p:sp>
        <p:pic>
          <p:nvPicPr>
            <p:cNvPr id="1150" name="Google Shape;1150;p76"/>
            <p:cNvPicPr preferRelativeResize="0"/>
            <p:nvPr/>
          </p:nvPicPr>
          <p:blipFill rotWithShape="1">
            <a:blip r:embed="rId6">
              <a:alphaModFix/>
            </a:blip>
            <a:srcRect b="0" l="18331" r="17052" t="0"/>
            <a:stretch/>
          </p:blipFill>
          <p:spPr>
            <a:xfrm>
              <a:off x="2868978" y="3686281"/>
              <a:ext cx="84280" cy="87029"/>
            </a:xfrm>
            <a:prstGeom prst="rect">
              <a:avLst/>
            </a:prstGeom>
            <a:noFill/>
            <a:ln>
              <a:noFill/>
            </a:ln>
          </p:spPr>
        </p:pic>
        <p:sp>
          <p:nvSpPr>
            <p:cNvPr id="1151" name="Google Shape;1151;p76"/>
            <p:cNvSpPr txBox="1"/>
            <p:nvPr/>
          </p:nvSpPr>
          <p:spPr>
            <a:xfrm>
              <a:off x="2837340" y="363147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14, 2)</a:t>
              </a:r>
              <a:endParaRPr sz="351">
                <a:solidFill>
                  <a:schemeClr val="dk1"/>
                </a:solidFill>
              </a:endParaRPr>
            </a:p>
          </p:txBody>
        </p:sp>
        <p:sp>
          <p:nvSpPr>
            <p:cNvPr id="1152" name="Google Shape;1152;p76"/>
            <p:cNvSpPr txBox="1"/>
            <p:nvPr/>
          </p:nvSpPr>
          <p:spPr>
            <a:xfrm>
              <a:off x="2837340" y="3374269"/>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0.1)</a:t>
              </a:r>
              <a:endParaRPr sz="351">
                <a:solidFill>
                  <a:schemeClr val="dk1"/>
                </a:solidFill>
              </a:endParaRPr>
            </a:p>
          </p:txBody>
        </p:sp>
        <p:sp>
          <p:nvSpPr>
            <p:cNvPr id="1153" name="Google Shape;1153;p76"/>
            <p:cNvSpPr txBox="1"/>
            <p:nvPr/>
          </p:nvSpPr>
          <p:spPr>
            <a:xfrm>
              <a:off x="2837340" y="3117308"/>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7, 1)</a:t>
              </a:r>
              <a:endParaRPr sz="351">
                <a:solidFill>
                  <a:schemeClr val="dk1"/>
                </a:solidFill>
              </a:endParaRPr>
            </a:p>
          </p:txBody>
        </p:sp>
        <p:pic>
          <p:nvPicPr>
            <p:cNvPr id="1154" name="Google Shape;1154;p76"/>
            <p:cNvPicPr preferRelativeResize="0"/>
            <p:nvPr/>
          </p:nvPicPr>
          <p:blipFill rotWithShape="1">
            <a:blip r:embed="rId6">
              <a:alphaModFix/>
            </a:blip>
            <a:srcRect b="0" l="18331" r="17052" t="0"/>
            <a:stretch/>
          </p:blipFill>
          <p:spPr>
            <a:xfrm>
              <a:off x="3740048" y="3686281"/>
              <a:ext cx="84280" cy="87029"/>
            </a:xfrm>
            <a:prstGeom prst="rect">
              <a:avLst/>
            </a:prstGeom>
            <a:noFill/>
            <a:ln>
              <a:noFill/>
            </a:ln>
          </p:spPr>
        </p:pic>
        <p:sp>
          <p:nvSpPr>
            <p:cNvPr id="1155" name="Google Shape;1155;p76"/>
            <p:cNvSpPr txBox="1"/>
            <p:nvPr/>
          </p:nvSpPr>
          <p:spPr>
            <a:xfrm>
              <a:off x="3708410" y="363147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(norm, 1, 0.2)</a:t>
              </a:r>
              <a:endParaRPr sz="351">
                <a:solidFill>
                  <a:schemeClr val="dk1"/>
                </a:solidFill>
              </a:endParaRPr>
            </a:p>
          </p:txBody>
        </p:sp>
        <p:pic>
          <p:nvPicPr>
            <p:cNvPr id="1156" name="Google Shape;1156;p76"/>
            <p:cNvPicPr preferRelativeResize="0"/>
            <p:nvPr/>
          </p:nvPicPr>
          <p:blipFill>
            <a:blip r:embed="rId7">
              <a:alphaModFix/>
            </a:blip>
            <a:stretch>
              <a:fillRect/>
            </a:stretch>
          </p:blipFill>
          <p:spPr>
            <a:xfrm>
              <a:off x="937240" y="3882973"/>
              <a:ext cx="68954" cy="68954"/>
            </a:xfrm>
            <a:prstGeom prst="rect">
              <a:avLst/>
            </a:prstGeom>
            <a:noFill/>
            <a:ln>
              <a:noFill/>
            </a:ln>
          </p:spPr>
        </p:pic>
        <p:sp>
          <p:nvSpPr>
            <p:cNvPr id="1157" name="Google Shape;1157;p76"/>
            <p:cNvSpPr txBox="1"/>
            <p:nvPr/>
          </p:nvSpPr>
          <p:spPr>
            <a:xfrm>
              <a:off x="979695" y="3882973"/>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58" name="Google Shape;1158;p76"/>
            <p:cNvPicPr preferRelativeResize="0"/>
            <p:nvPr/>
          </p:nvPicPr>
          <p:blipFill>
            <a:blip r:embed="rId7">
              <a:alphaModFix/>
            </a:blip>
            <a:stretch>
              <a:fillRect/>
            </a:stretch>
          </p:blipFill>
          <p:spPr>
            <a:xfrm>
              <a:off x="1738055" y="3652490"/>
              <a:ext cx="68954" cy="68954"/>
            </a:xfrm>
            <a:prstGeom prst="rect">
              <a:avLst/>
            </a:prstGeom>
            <a:noFill/>
            <a:ln>
              <a:noFill/>
            </a:ln>
          </p:spPr>
        </p:pic>
        <p:sp>
          <p:nvSpPr>
            <p:cNvPr id="1159" name="Google Shape;1159;p76"/>
            <p:cNvSpPr txBox="1"/>
            <p:nvPr/>
          </p:nvSpPr>
          <p:spPr>
            <a:xfrm>
              <a:off x="1780510" y="3652490"/>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rgbClr val="1A1A1A"/>
                  </a:solidFill>
                </a:rPr>
                <a:t>1 travel agency</a:t>
              </a:r>
              <a:endParaRPr sz="351">
                <a:solidFill>
                  <a:srgbClr val="1A1A1A"/>
                </a:solidFill>
              </a:endParaRPr>
            </a:p>
          </p:txBody>
        </p:sp>
        <p:pic>
          <p:nvPicPr>
            <p:cNvPr id="1160" name="Google Shape;1160;p76"/>
            <p:cNvPicPr preferRelativeResize="0"/>
            <p:nvPr/>
          </p:nvPicPr>
          <p:blipFill>
            <a:blip r:embed="rId7">
              <a:alphaModFix/>
            </a:blip>
            <a:stretch>
              <a:fillRect/>
            </a:stretch>
          </p:blipFill>
          <p:spPr>
            <a:xfrm>
              <a:off x="1848208" y="4071765"/>
              <a:ext cx="68954" cy="68954"/>
            </a:xfrm>
            <a:prstGeom prst="rect">
              <a:avLst/>
            </a:prstGeom>
            <a:noFill/>
            <a:ln>
              <a:noFill/>
            </a:ln>
          </p:spPr>
        </p:pic>
        <p:sp>
          <p:nvSpPr>
            <p:cNvPr id="1161" name="Google Shape;1161;p76"/>
            <p:cNvSpPr txBox="1"/>
            <p:nvPr/>
          </p:nvSpPr>
          <p:spPr>
            <a:xfrm>
              <a:off x="1890663" y="4071765"/>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62" name="Google Shape;1162;p76"/>
            <p:cNvPicPr preferRelativeResize="0"/>
            <p:nvPr/>
          </p:nvPicPr>
          <p:blipFill>
            <a:blip r:embed="rId7">
              <a:alphaModFix/>
            </a:blip>
            <a:stretch>
              <a:fillRect/>
            </a:stretch>
          </p:blipFill>
          <p:spPr>
            <a:xfrm>
              <a:off x="2850710" y="3888680"/>
              <a:ext cx="68954" cy="68954"/>
            </a:xfrm>
            <a:prstGeom prst="rect">
              <a:avLst/>
            </a:prstGeom>
            <a:noFill/>
            <a:ln>
              <a:noFill/>
            </a:ln>
          </p:spPr>
        </p:pic>
        <p:sp>
          <p:nvSpPr>
            <p:cNvPr id="1163" name="Google Shape;1163;p76"/>
            <p:cNvSpPr txBox="1"/>
            <p:nvPr/>
          </p:nvSpPr>
          <p:spPr>
            <a:xfrm>
              <a:off x="2893165" y="3888680"/>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visa office</a:t>
              </a:r>
              <a:endParaRPr sz="351">
                <a:solidFill>
                  <a:schemeClr val="dk1"/>
                </a:solidFill>
              </a:endParaRPr>
            </a:p>
          </p:txBody>
        </p:sp>
        <p:pic>
          <p:nvPicPr>
            <p:cNvPr id="1164" name="Google Shape;1164;p76"/>
            <p:cNvPicPr preferRelativeResize="0"/>
            <p:nvPr/>
          </p:nvPicPr>
          <p:blipFill>
            <a:blip r:embed="rId7">
              <a:alphaModFix/>
            </a:blip>
            <a:stretch>
              <a:fillRect/>
            </a:stretch>
          </p:blipFill>
          <p:spPr>
            <a:xfrm>
              <a:off x="2643281" y="3656802"/>
              <a:ext cx="68954" cy="68954"/>
            </a:xfrm>
            <a:prstGeom prst="rect">
              <a:avLst/>
            </a:prstGeom>
            <a:noFill/>
            <a:ln>
              <a:noFill/>
            </a:ln>
          </p:spPr>
        </p:pic>
        <p:sp>
          <p:nvSpPr>
            <p:cNvPr id="1165" name="Google Shape;1165;p76"/>
            <p:cNvSpPr txBox="1"/>
            <p:nvPr/>
          </p:nvSpPr>
          <p:spPr>
            <a:xfrm>
              <a:off x="2685737" y="3656802"/>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doctor,</a:t>
              </a:r>
              <a:endParaRPr sz="351">
                <a:solidFill>
                  <a:schemeClr val="dk1"/>
                </a:solidFill>
              </a:endParaRPr>
            </a:p>
            <a:p>
              <a:pPr indent="0" lvl="0" marL="0" rtl="0" algn="l">
                <a:spcBef>
                  <a:spcPts val="0"/>
                </a:spcBef>
                <a:spcAft>
                  <a:spcPts val="0"/>
                </a:spcAft>
                <a:buNone/>
              </a:pPr>
              <a:r>
                <a:rPr lang="fr" sz="351">
                  <a:solidFill>
                    <a:schemeClr val="dk1"/>
                  </a:solidFill>
                </a:rPr>
                <a:t>1 employee</a:t>
              </a:r>
              <a:endParaRPr sz="351">
                <a:solidFill>
                  <a:schemeClr val="dk1"/>
                </a:solidFill>
              </a:endParaRPr>
            </a:p>
          </p:txBody>
        </p:sp>
        <p:pic>
          <p:nvPicPr>
            <p:cNvPr id="1166" name="Google Shape;1166;p76"/>
            <p:cNvPicPr preferRelativeResize="0"/>
            <p:nvPr/>
          </p:nvPicPr>
          <p:blipFill>
            <a:blip r:embed="rId7">
              <a:alphaModFix/>
            </a:blip>
            <a:stretch>
              <a:fillRect/>
            </a:stretch>
          </p:blipFill>
          <p:spPr>
            <a:xfrm>
              <a:off x="2661254" y="3392705"/>
              <a:ext cx="68954" cy="68954"/>
            </a:xfrm>
            <a:prstGeom prst="rect">
              <a:avLst/>
            </a:prstGeom>
            <a:noFill/>
            <a:ln>
              <a:noFill/>
            </a:ln>
          </p:spPr>
        </p:pic>
        <p:sp>
          <p:nvSpPr>
            <p:cNvPr id="1167" name="Google Shape;1167;p76"/>
            <p:cNvSpPr txBox="1"/>
            <p:nvPr/>
          </p:nvSpPr>
          <p:spPr>
            <a:xfrm>
              <a:off x="2703710" y="3392705"/>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driver</a:t>
              </a:r>
              <a:endParaRPr sz="351">
                <a:solidFill>
                  <a:schemeClr val="dk1"/>
                </a:solidFill>
              </a:endParaRPr>
            </a:p>
          </p:txBody>
        </p:sp>
        <p:pic>
          <p:nvPicPr>
            <p:cNvPr id="1168" name="Google Shape;1168;p76"/>
            <p:cNvPicPr preferRelativeResize="0"/>
            <p:nvPr/>
          </p:nvPicPr>
          <p:blipFill>
            <a:blip r:embed="rId7">
              <a:alphaModFix/>
            </a:blip>
            <a:stretch>
              <a:fillRect/>
            </a:stretch>
          </p:blipFill>
          <p:spPr>
            <a:xfrm>
              <a:off x="3506057" y="3656797"/>
              <a:ext cx="68954" cy="68954"/>
            </a:xfrm>
            <a:prstGeom prst="rect">
              <a:avLst/>
            </a:prstGeom>
            <a:noFill/>
            <a:ln>
              <a:noFill/>
            </a:ln>
          </p:spPr>
        </p:pic>
        <p:sp>
          <p:nvSpPr>
            <p:cNvPr id="1169" name="Google Shape;1169;p76"/>
            <p:cNvSpPr txBox="1"/>
            <p:nvPr/>
          </p:nvSpPr>
          <p:spPr>
            <a:xfrm>
              <a:off x="3548513" y="3656797"/>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assistant</a:t>
              </a:r>
              <a:endParaRPr sz="351">
                <a:solidFill>
                  <a:schemeClr val="dk1"/>
                </a:solidFill>
              </a:endParaRPr>
            </a:p>
          </p:txBody>
        </p:sp>
        <p:pic>
          <p:nvPicPr>
            <p:cNvPr id="1170" name="Google Shape;1170;p76"/>
            <p:cNvPicPr preferRelativeResize="0"/>
            <p:nvPr/>
          </p:nvPicPr>
          <p:blipFill>
            <a:blip r:embed="rId7">
              <a:alphaModFix/>
            </a:blip>
            <a:stretch>
              <a:fillRect/>
            </a:stretch>
          </p:blipFill>
          <p:spPr>
            <a:xfrm>
              <a:off x="2661254" y="3135566"/>
              <a:ext cx="68954" cy="68954"/>
            </a:xfrm>
            <a:prstGeom prst="rect">
              <a:avLst/>
            </a:prstGeom>
            <a:noFill/>
            <a:ln>
              <a:noFill/>
            </a:ln>
          </p:spPr>
        </p:pic>
        <p:sp>
          <p:nvSpPr>
            <p:cNvPr id="1171" name="Google Shape;1171;p76"/>
            <p:cNvSpPr txBox="1"/>
            <p:nvPr/>
          </p:nvSpPr>
          <p:spPr>
            <a:xfrm>
              <a:off x="2703710" y="3135566"/>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chemeClr val="dk1"/>
                  </a:solidFill>
                </a:rPr>
                <a:t>1 insurer</a:t>
              </a:r>
              <a:endParaRPr sz="351">
                <a:solidFill>
                  <a:schemeClr val="dk1"/>
                </a:solidFill>
              </a:endParaRPr>
            </a:p>
          </p:txBody>
        </p:sp>
        <p:pic>
          <p:nvPicPr>
            <p:cNvPr id="1172" name="Google Shape;1172;p76"/>
            <p:cNvPicPr preferRelativeResize="0"/>
            <p:nvPr/>
          </p:nvPicPr>
          <p:blipFill>
            <a:blip r:embed="rId7">
              <a:alphaModFix/>
            </a:blip>
            <a:stretch>
              <a:fillRect/>
            </a:stretch>
          </p:blipFill>
          <p:spPr>
            <a:xfrm>
              <a:off x="2231140" y="3882973"/>
              <a:ext cx="68954" cy="68954"/>
            </a:xfrm>
            <a:prstGeom prst="rect">
              <a:avLst/>
            </a:prstGeom>
            <a:noFill/>
            <a:ln>
              <a:noFill/>
            </a:ln>
          </p:spPr>
        </p:pic>
        <p:sp>
          <p:nvSpPr>
            <p:cNvPr id="1173" name="Google Shape;1173;p76"/>
            <p:cNvSpPr txBox="1"/>
            <p:nvPr/>
          </p:nvSpPr>
          <p:spPr>
            <a:xfrm>
              <a:off x="2273596" y="3882973"/>
              <a:ext cx="275700" cy="69000"/>
            </a:xfrm>
            <a:prstGeom prst="rect">
              <a:avLst/>
            </a:prstGeom>
            <a:noFill/>
            <a:ln>
              <a:noFill/>
            </a:ln>
          </p:spPr>
          <p:txBody>
            <a:bodyPr anchorCtr="0" anchor="ctr" bIns="53600" lIns="53600" spcFirstLastPara="1" rIns="53600" wrap="square" tIns="53600">
              <a:noAutofit/>
            </a:bodyPr>
            <a:lstStyle/>
            <a:p>
              <a:pPr indent="0" lvl="0" marL="0" rtl="0" algn="l">
                <a:spcBef>
                  <a:spcPts val="0"/>
                </a:spcBef>
                <a:spcAft>
                  <a:spcPts val="0"/>
                </a:spcAft>
                <a:buNone/>
              </a:pPr>
              <a:r>
                <a:rPr lang="fr" sz="351">
                  <a:solidFill>
                    <a:srgbClr val="1A1A1A"/>
                  </a:solidFill>
                </a:rPr>
                <a:t>1 employee</a:t>
              </a:r>
              <a:endParaRPr sz="351">
                <a:solidFill>
                  <a:srgbClr val="1A1A1A"/>
                </a:solidFill>
              </a:endParaRPr>
            </a:p>
          </p:txBody>
        </p:sp>
      </p:grpSp>
      <p:sp>
        <p:nvSpPr>
          <p:cNvPr id="1174" name="Google Shape;1174;p76"/>
          <p:cNvSpPr txBox="1"/>
          <p:nvPr/>
        </p:nvSpPr>
        <p:spPr>
          <a:xfrm>
            <a:off x="601175" y="1508550"/>
            <a:ext cx="68076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t>And unfortunately, there is </a:t>
            </a:r>
            <a:r>
              <a:rPr b="1" lang="fr" sz="1800">
                <a:solidFill>
                  <a:srgbClr val="FF0000"/>
                </a:solidFill>
              </a:rPr>
              <a:t>no magic wand</a:t>
            </a:r>
            <a:r>
              <a:rPr lang="fr" sz="1800"/>
              <a:t> performing this task.</a:t>
            </a:r>
            <a:endParaRPr sz="1800"/>
          </a:p>
        </p:txBody>
      </p:sp>
      <p:pic>
        <p:nvPicPr>
          <p:cNvPr id="1175" name="Google Shape;1175;p76"/>
          <p:cNvPicPr preferRelativeResize="0"/>
          <p:nvPr/>
        </p:nvPicPr>
        <p:blipFill rotWithShape="1">
          <a:blip r:embed="rId8">
            <a:alphaModFix/>
          </a:blip>
          <a:srcRect b="0" l="19721" r="12578" t="0"/>
          <a:stretch/>
        </p:blipFill>
        <p:spPr>
          <a:xfrm rot="5400000">
            <a:off x="868462" y="2337235"/>
            <a:ext cx="1247275" cy="1036700"/>
          </a:xfrm>
          <a:prstGeom prst="rect">
            <a:avLst/>
          </a:prstGeom>
          <a:noFill/>
          <a:ln>
            <a:noFill/>
          </a:ln>
        </p:spPr>
      </p:pic>
      <p:sp>
        <p:nvSpPr>
          <p:cNvPr id="1176" name="Google Shape;1176;p76"/>
          <p:cNvSpPr/>
          <p:nvPr/>
        </p:nvSpPr>
        <p:spPr>
          <a:xfrm>
            <a:off x="903400" y="2343771"/>
            <a:ext cx="905100" cy="946200"/>
          </a:xfrm>
          <a:prstGeom prst="mathMultiply">
            <a:avLst>
              <a:gd fmla="val 11501"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7" name="Google Shape;1177;p76"/>
          <p:cNvSpPr txBox="1"/>
          <p:nvPr/>
        </p:nvSpPr>
        <p:spPr>
          <a:xfrm>
            <a:off x="588600" y="3976650"/>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optimise </a:t>
            </a:r>
            <a:r>
              <a:rPr lang="fr" sz="1800">
                <a:solidFill>
                  <a:schemeClr val="dk1"/>
                </a:solidFill>
                <a:latin typeface="Lato"/>
                <a:ea typeface="Lato"/>
                <a:cs typeface="Lato"/>
                <a:sym typeface="Lato"/>
              </a:rPr>
              <a:t>a BPMN process in real-world conditions?</a:t>
            </a:r>
            <a:endParaRPr sz="1800">
              <a:solidFill>
                <a:schemeClr val="dk1"/>
              </a:solidFill>
              <a:latin typeface="Lato"/>
              <a:ea typeface="Lato"/>
              <a:cs typeface="Lato"/>
              <a:sym typeface="Lato"/>
            </a:endParaRPr>
          </a:p>
        </p:txBody>
      </p:sp>
      <p:sp>
        <p:nvSpPr>
          <p:cNvPr id="1178" name="Google Shape;1178;p7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19</a:t>
            </a:r>
            <a:endParaRPr>
              <a:solidFill>
                <a:srgbClr val="66666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2" name="Shape 1182"/>
        <p:cNvGrpSpPr/>
        <p:nvPr/>
      </p:nvGrpSpPr>
      <p:grpSpPr>
        <a:xfrm>
          <a:off x="0" y="0"/>
          <a:ext cx="0" cy="0"/>
          <a:chOff x="0" y="0"/>
          <a:chExt cx="0" cy="0"/>
        </a:xfrm>
      </p:grpSpPr>
      <p:sp>
        <p:nvSpPr>
          <p:cNvPr id="1183" name="Google Shape;1183;p77"/>
          <p:cNvSpPr/>
          <p:nvPr/>
        </p:nvSpPr>
        <p:spPr>
          <a:xfrm>
            <a:off x="459875" y="3760350"/>
            <a:ext cx="7188600" cy="6768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4" name="Google Shape;1184;p77"/>
          <p:cNvSpPr/>
          <p:nvPr/>
        </p:nvSpPr>
        <p:spPr>
          <a:xfrm>
            <a:off x="459950" y="466425"/>
            <a:ext cx="7188600" cy="3104700"/>
          </a:xfrm>
          <a:prstGeom prst="roundRect">
            <a:avLst>
              <a:gd fmla="val 16667" name="adj"/>
            </a:avLst>
          </a:prstGeom>
          <a:noFill/>
          <a:ln cap="flat" cmpd="sng" w="1905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5" name="Google Shape;1185;p77"/>
          <p:cNvSpPr txBox="1"/>
          <p:nvPr>
            <p:ph type="title"/>
          </p:nvPr>
        </p:nvSpPr>
        <p:spPr>
          <a:xfrm>
            <a:off x="3203325"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PhD Research Axes</a:t>
            </a:r>
            <a:endParaRPr sz="2020"/>
          </a:p>
        </p:txBody>
      </p:sp>
      <p:sp>
        <p:nvSpPr>
          <p:cNvPr id="1186" name="Google Shape;1186;p77"/>
          <p:cNvSpPr txBox="1"/>
          <p:nvPr/>
        </p:nvSpPr>
        <p:spPr>
          <a:xfrm>
            <a:off x="70775" y="489950"/>
            <a:ext cx="7966800" cy="5451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CCCCCC"/>
              </a:buClr>
              <a:buSzPts val="1800"/>
              <a:buFont typeface="Lato"/>
              <a:buChar char="➢"/>
            </a:pPr>
            <a:r>
              <a:rPr lang="fr" sz="1800">
                <a:solidFill>
                  <a:srgbClr val="CCCCCC"/>
                </a:solidFill>
                <a:latin typeface="Lato"/>
                <a:ea typeface="Lato"/>
                <a:cs typeface="Lato"/>
                <a:sym typeface="Lato"/>
              </a:rPr>
              <a:t>What if you do not know how to write BPMN?</a:t>
            </a:r>
            <a:endParaRPr sz="1800">
              <a:solidFill>
                <a:srgbClr val="CCCCCC"/>
              </a:solidFill>
              <a:latin typeface="Lato"/>
              <a:ea typeface="Lato"/>
              <a:cs typeface="Lato"/>
              <a:sym typeface="Lato"/>
            </a:endParaRPr>
          </a:p>
        </p:txBody>
      </p:sp>
      <p:sp>
        <p:nvSpPr>
          <p:cNvPr id="1187" name="Google Shape;1187;p77"/>
          <p:cNvSpPr txBox="1"/>
          <p:nvPr/>
        </p:nvSpPr>
        <p:spPr>
          <a:xfrm>
            <a:off x="71900" y="1028475"/>
            <a:ext cx="76257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D9D9D9"/>
              </a:buClr>
              <a:buSzPts val="1800"/>
              <a:buFont typeface="Lato"/>
              <a:buChar char="➢"/>
            </a:pPr>
            <a:r>
              <a:rPr lang="fr" sz="1800">
                <a:solidFill>
                  <a:srgbClr val="D9D9D9"/>
                </a:solidFill>
                <a:latin typeface="Lato"/>
                <a:ea typeface="Lato"/>
                <a:cs typeface="Lato"/>
                <a:sym typeface="Lato"/>
              </a:rPr>
              <a:t>What if you do not want to spend time designing your process graphically?</a:t>
            </a:r>
            <a:endParaRPr sz="1800">
              <a:solidFill>
                <a:srgbClr val="D9D9D9"/>
              </a:solidFill>
              <a:latin typeface="Lato"/>
              <a:ea typeface="Lato"/>
              <a:cs typeface="Lato"/>
              <a:sym typeface="Lato"/>
            </a:endParaRPr>
          </a:p>
        </p:txBody>
      </p:sp>
      <p:sp>
        <p:nvSpPr>
          <p:cNvPr id="1188" name="Google Shape;1188;p77"/>
          <p:cNvSpPr txBox="1"/>
          <p:nvPr/>
        </p:nvSpPr>
        <p:spPr>
          <a:xfrm>
            <a:off x="71900" y="1879875"/>
            <a:ext cx="72369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CCCCCC"/>
              </a:buClr>
              <a:buSzPts val="1800"/>
              <a:buFont typeface="Lato"/>
              <a:buChar char="➢"/>
            </a:pPr>
            <a:r>
              <a:rPr lang="fr" sz="1800">
                <a:solidFill>
                  <a:srgbClr val="CCCCCC"/>
                </a:solidFill>
                <a:latin typeface="Lato"/>
                <a:ea typeface="Lato"/>
                <a:cs typeface="Lato"/>
                <a:sym typeface="Lato"/>
              </a:rPr>
              <a:t>How can you be sure that your BPMN process matches its expected behaviour?</a:t>
            </a:r>
            <a:endParaRPr sz="1800">
              <a:solidFill>
                <a:srgbClr val="CCCCCC"/>
              </a:solidFill>
              <a:latin typeface="Lato"/>
              <a:ea typeface="Lato"/>
              <a:cs typeface="Lato"/>
              <a:sym typeface="Lato"/>
            </a:endParaRPr>
          </a:p>
        </p:txBody>
      </p:sp>
      <p:sp>
        <p:nvSpPr>
          <p:cNvPr id="1189" name="Google Shape;1189;p77"/>
          <p:cNvSpPr txBox="1"/>
          <p:nvPr/>
        </p:nvSpPr>
        <p:spPr>
          <a:xfrm>
            <a:off x="71825" y="2793425"/>
            <a:ext cx="7437000" cy="8514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rgbClr val="D9D9D9"/>
              </a:buClr>
              <a:buSzPts val="1800"/>
              <a:buFont typeface="Lato"/>
              <a:buChar char="➢"/>
            </a:pPr>
            <a:r>
              <a:rPr lang="fr" sz="1800">
                <a:solidFill>
                  <a:srgbClr val="D9D9D9"/>
                </a:solidFill>
                <a:latin typeface="Lato"/>
                <a:ea typeface="Lato"/>
                <a:cs typeface="Lato"/>
                <a:sym typeface="Lato"/>
              </a:rPr>
              <a:t>How can you be sure that your BPMN process is syntactically and semantically correct?</a:t>
            </a:r>
            <a:endParaRPr sz="1800">
              <a:solidFill>
                <a:srgbClr val="D9D9D9"/>
              </a:solidFill>
              <a:latin typeface="Lato"/>
              <a:ea typeface="Lato"/>
              <a:cs typeface="Lato"/>
              <a:sym typeface="Lato"/>
            </a:endParaRPr>
          </a:p>
        </p:txBody>
      </p:sp>
      <p:pic>
        <p:nvPicPr>
          <p:cNvPr id="1190" name="Google Shape;1190;p77"/>
          <p:cNvPicPr preferRelativeResize="0"/>
          <p:nvPr/>
        </p:nvPicPr>
        <p:blipFill>
          <a:blip r:embed="rId4">
            <a:alphaModFix amt="29000"/>
          </a:blip>
          <a:stretch>
            <a:fillRect/>
          </a:stretch>
        </p:blipFill>
        <p:spPr>
          <a:xfrm>
            <a:off x="7887875" y="597338"/>
            <a:ext cx="676774" cy="676774"/>
          </a:xfrm>
          <a:prstGeom prst="rect">
            <a:avLst/>
          </a:prstGeom>
          <a:noFill/>
          <a:ln>
            <a:noFill/>
          </a:ln>
        </p:spPr>
      </p:pic>
      <p:sp>
        <p:nvSpPr>
          <p:cNvPr id="1191" name="Google Shape;1191;p77"/>
          <p:cNvSpPr txBox="1"/>
          <p:nvPr/>
        </p:nvSpPr>
        <p:spPr>
          <a:xfrm>
            <a:off x="71825" y="3876725"/>
            <a:ext cx="7966800" cy="493800"/>
          </a:xfrm>
          <a:prstGeom prst="rect">
            <a:avLst/>
          </a:prstGeom>
          <a:noFill/>
          <a:ln>
            <a:noFill/>
          </a:ln>
        </p:spPr>
        <p:txBody>
          <a:bodyPr anchorCtr="0" anchor="t" bIns="91425" lIns="91425" spcFirstLastPara="1" rIns="91425" wrap="square" tIns="91425">
            <a:normAutofit/>
          </a:bodyPr>
          <a:lstStyle/>
          <a:p>
            <a:pPr indent="-342900" lvl="1" marL="914400" rtl="0" algn="l">
              <a:spcBef>
                <a:spcPts val="0"/>
              </a:spcBef>
              <a:spcAft>
                <a:spcPts val="0"/>
              </a:spcAft>
              <a:buClr>
                <a:schemeClr val="dk1"/>
              </a:buClr>
              <a:buSzPts val="1800"/>
              <a:buFont typeface="Lato"/>
              <a:buChar char="➢"/>
            </a:pPr>
            <a:r>
              <a:rPr lang="fr" sz="1800">
                <a:solidFill>
                  <a:schemeClr val="dk1"/>
                </a:solidFill>
                <a:latin typeface="Lato"/>
                <a:ea typeface="Lato"/>
                <a:cs typeface="Lato"/>
                <a:sym typeface="Lato"/>
              </a:rPr>
              <a:t>How can you </a:t>
            </a:r>
            <a:r>
              <a:rPr b="1" lang="fr" sz="1800">
                <a:solidFill>
                  <a:srgbClr val="FF0000"/>
                </a:solidFill>
                <a:latin typeface="Lato"/>
                <a:ea typeface="Lato"/>
                <a:cs typeface="Lato"/>
                <a:sym typeface="Lato"/>
              </a:rPr>
              <a:t>optimise </a:t>
            </a:r>
            <a:r>
              <a:rPr lang="fr" sz="1800">
                <a:solidFill>
                  <a:schemeClr val="dk1"/>
                </a:solidFill>
                <a:latin typeface="Lato"/>
                <a:ea typeface="Lato"/>
                <a:cs typeface="Lato"/>
                <a:sym typeface="Lato"/>
              </a:rPr>
              <a:t>a BPMN process in real-world conditions?</a:t>
            </a:r>
            <a:endParaRPr sz="1800">
              <a:solidFill>
                <a:schemeClr val="dk1"/>
              </a:solidFill>
              <a:latin typeface="Lato"/>
              <a:ea typeface="Lato"/>
              <a:cs typeface="Lato"/>
              <a:sym typeface="Lato"/>
            </a:endParaRPr>
          </a:p>
        </p:txBody>
      </p:sp>
      <p:pic>
        <p:nvPicPr>
          <p:cNvPr id="1192" name="Google Shape;1192;p77"/>
          <p:cNvPicPr preferRelativeResize="0"/>
          <p:nvPr/>
        </p:nvPicPr>
        <p:blipFill>
          <a:blip r:embed="rId4">
            <a:alphaModFix/>
          </a:blip>
          <a:stretch>
            <a:fillRect/>
          </a:stretch>
        </p:blipFill>
        <p:spPr>
          <a:xfrm>
            <a:off x="7697550" y="3760363"/>
            <a:ext cx="676774" cy="676774"/>
          </a:xfrm>
          <a:prstGeom prst="rect">
            <a:avLst/>
          </a:prstGeom>
          <a:noFill/>
          <a:ln>
            <a:noFill/>
          </a:ln>
        </p:spPr>
      </p:pic>
      <p:pic>
        <p:nvPicPr>
          <p:cNvPr id="1193" name="Google Shape;1193;p77"/>
          <p:cNvPicPr preferRelativeResize="0"/>
          <p:nvPr/>
        </p:nvPicPr>
        <p:blipFill>
          <a:blip r:embed="rId4">
            <a:alphaModFix/>
          </a:blip>
          <a:stretch>
            <a:fillRect/>
          </a:stretch>
        </p:blipFill>
        <p:spPr>
          <a:xfrm>
            <a:off x="8092725" y="3760363"/>
            <a:ext cx="676774" cy="676774"/>
          </a:xfrm>
          <a:prstGeom prst="rect">
            <a:avLst/>
          </a:prstGeom>
          <a:noFill/>
          <a:ln>
            <a:noFill/>
          </a:ln>
        </p:spPr>
      </p:pic>
      <p:sp>
        <p:nvSpPr>
          <p:cNvPr id="1194" name="Google Shape;1194;p7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20</a:t>
            </a:r>
            <a:endParaRPr>
              <a:solidFill>
                <a:srgbClr val="66666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8" name="Shape 1198"/>
        <p:cNvGrpSpPr/>
        <p:nvPr/>
      </p:nvGrpSpPr>
      <p:grpSpPr>
        <a:xfrm>
          <a:off x="0" y="0"/>
          <a:ext cx="0" cy="0"/>
          <a:chOff x="0" y="0"/>
          <a:chExt cx="0" cy="0"/>
        </a:xfrm>
      </p:grpSpPr>
      <p:sp>
        <p:nvSpPr>
          <p:cNvPr id="1199" name="Google Shape;1199;p78"/>
          <p:cNvSpPr/>
          <p:nvPr/>
        </p:nvSpPr>
        <p:spPr>
          <a:xfrm>
            <a:off x="1173594" y="766325"/>
            <a:ext cx="5252700" cy="2268600"/>
          </a:xfrm>
          <a:prstGeom prst="roundRect">
            <a:avLst>
              <a:gd fmla="val 16667" name="adj"/>
            </a:avLst>
          </a:prstGeom>
          <a:noFill/>
          <a:ln cap="flat" cmpd="sng" w="13925">
            <a:solidFill>
              <a:schemeClr val="dk1"/>
            </a:solidFill>
            <a:prstDash val="dash"/>
            <a:round/>
            <a:headEnd len="sm" w="sm" type="none"/>
            <a:tailEnd len="sm" w="sm" type="none"/>
          </a:ln>
        </p:spPr>
        <p:txBody>
          <a:bodyPr anchorCtr="0" anchor="ctr" bIns="66800" lIns="66800" spcFirstLastPara="1" rIns="66800" wrap="square" tIns="66800">
            <a:noAutofit/>
          </a:bodyPr>
          <a:lstStyle/>
          <a:p>
            <a:pPr indent="0" lvl="0" marL="0" rtl="0" algn="ctr">
              <a:spcBef>
                <a:spcPts val="0"/>
              </a:spcBef>
              <a:spcAft>
                <a:spcPts val="0"/>
              </a:spcAft>
              <a:buNone/>
            </a:pPr>
            <a:r>
              <a:t/>
            </a:r>
            <a:endParaRPr sz="1022"/>
          </a:p>
        </p:txBody>
      </p:sp>
      <p:sp>
        <p:nvSpPr>
          <p:cNvPr id="1200" name="Google Shape;1200;p78"/>
          <p:cNvSpPr txBox="1"/>
          <p:nvPr>
            <p:ph type="title"/>
          </p:nvPr>
        </p:nvSpPr>
        <p:spPr>
          <a:xfrm>
            <a:off x="3203313"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Published Results</a:t>
            </a:r>
            <a:endParaRPr sz="2020"/>
          </a:p>
        </p:txBody>
      </p:sp>
      <p:sp>
        <p:nvSpPr>
          <p:cNvPr id="1201" name="Google Shape;1201;p78"/>
          <p:cNvSpPr txBox="1"/>
          <p:nvPr/>
        </p:nvSpPr>
        <p:spPr>
          <a:xfrm>
            <a:off x="889225" y="783515"/>
            <a:ext cx="5821200" cy="3984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What if you do not know how to write BPMN?</a:t>
            </a:r>
            <a:endParaRPr sz="1315">
              <a:solidFill>
                <a:schemeClr val="dk1"/>
              </a:solidFill>
              <a:latin typeface="Lato"/>
              <a:ea typeface="Lato"/>
              <a:cs typeface="Lato"/>
              <a:sym typeface="Lato"/>
            </a:endParaRPr>
          </a:p>
        </p:txBody>
      </p:sp>
      <p:sp>
        <p:nvSpPr>
          <p:cNvPr id="1202" name="Google Shape;1202;p78"/>
          <p:cNvSpPr txBox="1"/>
          <p:nvPr/>
        </p:nvSpPr>
        <p:spPr>
          <a:xfrm>
            <a:off x="890047" y="1177014"/>
            <a:ext cx="55722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What if you do not want to spend time designing your process graphically?</a:t>
            </a:r>
            <a:endParaRPr sz="1315">
              <a:solidFill>
                <a:schemeClr val="dk1"/>
              </a:solidFill>
              <a:latin typeface="Lato"/>
              <a:ea typeface="Lato"/>
              <a:cs typeface="Lato"/>
              <a:sym typeface="Lato"/>
            </a:endParaRPr>
          </a:p>
        </p:txBody>
      </p:sp>
      <p:sp>
        <p:nvSpPr>
          <p:cNvPr id="1203" name="Google Shape;1203;p78"/>
          <p:cNvSpPr txBox="1"/>
          <p:nvPr/>
        </p:nvSpPr>
        <p:spPr>
          <a:xfrm>
            <a:off x="890047" y="1799130"/>
            <a:ext cx="52881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How can you be sure that your BPMN process matches its expected behaviour?</a:t>
            </a:r>
            <a:endParaRPr sz="1315">
              <a:solidFill>
                <a:schemeClr val="dk1"/>
              </a:solidFill>
              <a:latin typeface="Lato"/>
              <a:ea typeface="Lato"/>
              <a:cs typeface="Lato"/>
              <a:sym typeface="Lato"/>
            </a:endParaRPr>
          </a:p>
        </p:txBody>
      </p:sp>
      <p:sp>
        <p:nvSpPr>
          <p:cNvPr id="1204" name="Google Shape;1204;p78"/>
          <p:cNvSpPr txBox="1"/>
          <p:nvPr/>
        </p:nvSpPr>
        <p:spPr>
          <a:xfrm>
            <a:off x="889992" y="2466659"/>
            <a:ext cx="54342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How can you be sure that your BPMN process is syntactically and semantically correct?</a:t>
            </a:r>
            <a:endParaRPr sz="1315">
              <a:solidFill>
                <a:schemeClr val="dk1"/>
              </a:solidFill>
              <a:latin typeface="Lato"/>
              <a:ea typeface="Lato"/>
              <a:cs typeface="Lato"/>
              <a:sym typeface="Lato"/>
            </a:endParaRPr>
          </a:p>
        </p:txBody>
      </p:sp>
      <p:pic>
        <p:nvPicPr>
          <p:cNvPr id="1205" name="Google Shape;1205;p78"/>
          <p:cNvPicPr preferRelativeResize="0"/>
          <p:nvPr/>
        </p:nvPicPr>
        <p:blipFill>
          <a:blip r:embed="rId4">
            <a:alphaModFix/>
          </a:blip>
          <a:stretch>
            <a:fillRect/>
          </a:stretch>
        </p:blipFill>
        <p:spPr>
          <a:xfrm>
            <a:off x="679782" y="435053"/>
            <a:ext cx="493819" cy="493800"/>
          </a:xfrm>
          <a:prstGeom prst="rect">
            <a:avLst/>
          </a:prstGeom>
          <a:noFill/>
          <a:ln>
            <a:noFill/>
          </a:ln>
        </p:spPr>
      </p:pic>
      <p:sp>
        <p:nvSpPr>
          <p:cNvPr id="1206" name="Google Shape;1206;p78"/>
          <p:cNvSpPr/>
          <p:nvPr/>
        </p:nvSpPr>
        <p:spPr>
          <a:xfrm>
            <a:off x="1139650" y="3924050"/>
            <a:ext cx="5286600" cy="345000"/>
          </a:xfrm>
          <a:prstGeom prst="roundRect">
            <a:avLst>
              <a:gd fmla="val 16667" name="adj"/>
            </a:avLst>
          </a:prstGeom>
          <a:noFill/>
          <a:ln cap="flat" cmpd="sng" w="14000">
            <a:solidFill>
              <a:schemeClr val="dk1"/>
            </a:solidFill>
            <a:prstDash val="dash"/>
            <a:round/>
            <a:headEnd len="sm" w="sm" type="none"/>
            <a:tailEnd len="sm" w="sm" type="none"/>
          </a:ln>
        </p:spPr>
        <p:txBody>
          <a:bodyPr anchorCtr="0" anchor="ctr" bIns="67225" lIns="67225" spcFirstLastPara="1" rIns="67225" wrap="square" tIns="67225">
            <a:noAutofit/>
          </a:bodyPr>
          <a:lstStyle/>
          <a:p>
            <a:pPr indent="0" lvl="0" marL="0" rtl="0" algn="ctr">
              <a:spcBef>
                <a:spcPts val="0"/>
              </a:spcBef>
              <a:spcAft>
                <a:spcPts val="0"/>
              </a:spcAft>
              <a:buNone/>
            </a:pPr>
            <a:r>
              <a:t/>
            </a:r>
            <a:endParaRPr sz="1029"/>
          </a:p>
        </p:txBody>
      </p:sp>
      <p:pic>
        <p:nvPicPr>
          <p:cNvPr id="1207" name="Google Shape;1207;p78"/>
          <p:cNvPicPr preferRelativeResize="0"/>
          <p:nvPr/>
        </p:nvPicPr>
        <p:blipFill>
          <a:blip r:embed="rId4">
            <a:alphaModFix/>
          </a:blip>
          <a:stretch>
            <a:fillRect/>
          </a:stretch>
        </p:blipFill>
        <p:spPr>
          <a:xfrm>
            <a:off x="535100" y="3200213"/>
            <a:ext cx="493201" cy="493201"/>
          </a:xfrm>
          <a:prstGeom prst="rect">
            <a:avLst/>
          </a:prstGeom>
          <a:noFill/>
          <a:ln>
            <a:noFill/>
          </a:ln>
        </p:spPr>
      </p:pic>
      <p:pic>
        <p:nvPicPr>
          <p:cNvPr id="1208" name="Google Shape;1208;p78"/>
          <p:cNvPicPr preferRelativeResize="0"/>
          <p:nvPr/>
        </p:nvPicPr>
        <p:blipFill>
          <a:blip r:embed="rId4">
            <a:alphaModFix/>
          </a:blip>
          <a:stretch>
            <a:fillRect/>
          </a:stretch>
        </p:blipFill>
        <p:spPr>
          <a:xfrm>
            <a:off x="825075" y="3200213"/>
            <a:ext cx="493201" cy="493201"/>
          </a:xfrm>
          <a:prstGeom prst="rect">
            <a:avLst/>
          </a:prstGeom>
          <a:noFill/>
          <a:ln>
            <a:noFill/>
          </a:ln>
        </p:spPr>
      </p:pic>
      <p:sp>
        <p:nvSpPr>
          <p:cNvPr id="1209" name="Google Shape;1209;p78"/>
          <p:cNvSpPr txBox="1"/>
          <p:nvPr/>
        </p:nvSpPr>
        <p:spPr>
          <a:xfrm>
            <a:off x="854100" y="3937847"/>
            <a:ext cx="5572200" cy="363300"/>
          </a:xfrm>
          <a:prstGeom prst="rect">
            <a:avLst/>
          </a:prstGeom>
          <a:noFill/>
          <a:ln>
            <a:noFill/>
          </a:ln>
        </p:spPr>
        <p:txBody>
          <a:bodyPr anchorCtr="0" anchor="t" bIns="67225" lIns="67225" spcFirstLastPara="1" rIns="67225" wrap="square" tIns="67225">
            <a:normAutofit fontScale="92500"/>
          </a:bodyPr>
          <a:lstStyle/>
          <a:p>
            <a:pPr indent="-245873" lvl="1" marL="672476" rtl="0" algn="l">
              <a:spcBef>
                <a:spcPts val="0"/>
              </a:spcBef>
              <a:spcAft>
                <a:spcPts val="0"/>
              </a:spcAft>
              <a:buClr>
                <a:schemeClr val="dk1"/>
              </a:buClr>
              <a:buSzPct val="100000"/>
              <a:buFont typeface="Lato"/>
              <a:buChar char="➢"/>
            </a:pPr>
            <a:r>
              <a:rPr lang="fr" sz="1323">
                <a:solidFill>
                  <a:schemeClr val="dk1"/>
                </a:solidFill>
                <a:latin typeface="Lato"/>
                <a:ea typeface="Lato"/>
                <a:cs typeface="Lato"/>
                <a:sym typeface="Lato"/>
              </a:rPr>
              <a:t>How can you optimise a BPMN process in real-world conditions?</a:t>
            </a:r>
            <a:endParaRPr sz="1323">
              <a:solidFill>
                <a:schemeClr val="dk1"/>
              </a:solidFill>
              <a:latin typeface="Lato"/>
              <a:ea typeface="Lato"/>
              <a:cs typeface="Lato"/>
              <a:sym typeface="Lato"/>
            </a:endParaRPr>
          </a:p>
        </p:txBody>
      </p:sp>
      <p:sp>
        <p:nvSpPr>
          <p:cNvPr id="1210" name="Google Shape;1210;p78"/>
          <p:cNvSpPr txBox="1"/>
          <p:nvPr/>
        </p:nvSpPr>
        <p:spPr>
          <a:xfrm>
            <a:off x="7242400" y="1437400"/>
            <a:ext cx="11721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[FSE’25]</a:t>
            </a:r>
            <a:endParaRPr sz="1800"/>
          </a:p>
        </p:txBody>
      </p:sp>
      <p:sp>
        <p:nvSpPr>
          <p:cNvPr id="1211" name="Google Shape;1211;p78"/>
          <p:cNvSpPr txBox="1"/>
          <p:nvPr/>
        </p:nvSpPr>
        <p:spPr>
          <a:xfrm>
            <a:off x="7118350" y="620300"/>
            <a:ext cx="14202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[ICSOC’24]</a:t>
            </a:r>
            <a:endParaRPr sz="1800"/>
          </a:p>
        </p:txBody>
      </p:sp>
      <p:sp>
        <p:nvSpPr>
          <p:cNvPr id="1212" name="Google Shape;1212;p78"/>
          <p:cNvSpPr txBox="1"/>
          <p:nvPr/>
        </p:nvSpPr>
        <p:spPr>
          <a:xfrm>
            <a:off x="7118350" y="2236163"/>
            <a:ext cx="14202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[TSE’25]*</a:t>
            </a:r>
            <a:endParaRPr sz="1800"/>
          </a:p>
        </p:txBody>
      </p:sp>
      <p:sp>
        <p:nvSpPr>
          <p:cNvPr id="1213" name="Google Shape;1213;p78"/>
          <p:cNvSpPr txBox="1"/>
          <p:nvPr/>
        </p:nvSpPr>
        <p:spPr>
          <a:xfrm>
            <a:off x="7139050" y="2941150"/>
            <a:ext cx="13788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[SEFM’23]</a:t>
            </a:r>
            <a:endParaRPr sz="1800"/>
          </a:p>
        </p:txBody>
      </p:sp>
      <p:sp>
        <p:nvSpPr>
          <p:cNvPr id="1214" name="Google Shape;1214;p78"/>
          <p:cNvSpPr txBox="1"/>
          <p:nvPr/>
        </p:nvSpPr>
        <p:spPr>
          <a:xfrm>
            <a:off x="7139050" y="3559200"/>
            <a:ext cx="13788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[QRS’24]</a:t>
            </a:r>
            <a:endParaRPr sz="1800"/>
          </a:p>
        </p:txBody>
      </p:sp>
      <p:sp>
        <p:nvSpPr>
          <p:cNvPr id="1215" name="Google Shape;1215;p78"/>
          <p:cNvSpPr txBox="1"/>
          <p:nvPr/>
        </p:nvSpPr>
        <p:spPr>
          <a:xfrm>
            <a:off x="7048000" y="4139975"/>
            <a:ext cx="15609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t>[SoSyM’25]*</a:t>
            </a:r>
            <a:endParaRPr sz="1800"/>
          </a:p>
        </p:txBody>
      </p:sp>
      <p:cxnSp>
        <p:nvCxnSpPr>
          <p:cNvPr id="1216" name="Google Shape;1216;p78"/>
          <p:cNvCxnSpPr>
            <a:endCxn id="1211" idx="1"/>
          </p:cNvCxnSpPr>
          <p:nvPr/>
        </p:nvCxnSpPr>
        <p:spPr>
          <a:xfrm flipH="1" rot="10800000">
            <a:off x="6426250" y="835550"/>
            <a:ext cx="692100" cy="1065000"/>
          </a:xfrm>
          <a:prstGeom prst="straightConnector1">
            <a:avLst/>
          </a:prstGeom>
          <a:noFill/>
          <a:ln cap="flat" cmpd="sng" w="19050">
            <a:solidFill>
              <a:schemeClr val="dk1"/>
            </a:solidFill>
            <a:prstDash val="solid"/>
            <a:round/>
            <a:headEnd len="med" w="med" type="none"/>
            <a:tailEnd len="med" w="med" type="triangle"/>
          </a:ln>
        </p:spPr>
      </p:cxnSp>
      <p:cxnSp>
        <p:nvCxnSpPr>
          <p:cNvPr id="1217" name="Google Shape;1217;p78"/>
          <p:cNvCxnSpPr>
            <a:stCxn id="1199" idx="3"/>
            <a:endCxn id="1210" idx="1"/>
          </p:cNvCxnSpPr>
          <p:nvPr/>
        </p:nvCxnSpPr>
        <p:spPr>
          <a:xfrm flipH="1" rot="10800000">
            <a:off x="6426294" y="1652525"/>
            <a:ext cx="816000" cy="248100"/>
          </a:xfrm>
          <a:prstGeom prst="straightConnector1">
            <a:avLst/>
          </a:prstGeom>
          <a:noFill/>
          <a:ln cap="flat" cmpd="sng" w="19050">
            <a:solidFill>
              <a:schemeClr val="dk1"/>
            </a:solidFill>
            <a:prstDash val="solid"/>
            <a:round/>
            <a:headEnd len="med" w="med" type="none"/>
            <a:tailEnd len="med" w="med" type="triangle"/>
          </a:ln>
        </p:spPr>
      </p:cxnSp>
      <p:cxnSp>
        <p:nvCxnSpPr>
          <p:cNvPr id="1218" name="Google Shape;1218;p78"/>
          <p:cNvCxnSpPr>
            <a:stCxn id="1199" idx="3"/>
            <a:endCxn id="1212" idx="1"/>
          </p:cNvCxnSpPr>
          <p:nvPr/>
        </p:nvCxnSpPr>
        <p:spPr>
          <a:xfrm>
            <a:off x="6426294" y="1900625"/>
            <a:ext cx="692100" cy="550800"/>
          </a:xfrm>
          <a:prstGeom prst="straightConnector1">
            <a:avLst/>
          </a:prstGeom>
          <a:noFill/>
          <a:ln cap="flat" cmpd="sng" w="19050">
            <a:solidFill>
              <a:schemeClr val="dk1"/>
            </a:solidFill>
            <a:prstDash val="solid"/>
            <a:round/>
            <a:headEnd len="med" w="med" type="none"/>
            <a:tailEnd len="med" w="med" type="triangle"/>
          </a:ln>
        </p:spPr>
      </p:cxnSp>
      <p:cxnSp>
        <p:nvCxnSpPr>
          <p:cNvPr id="1219" name="Google Shape;1219;p78"/>
          <p:cNvCxnSpPr>
            <a:stCxn id="1209" idx="3"/>
            <a:endCxn id="1213" idx="1"/>
          </p:cNvCxnSpPr>
          <p:nvPr/>
        </p:nvCxnSpPr>
        <p:spPr>
          <a:xfrm flipH="1" rot="10800000">
            <a:off x="6426300" y="3156497"/>
            <a:ext cx="712800" cy="963000"/>
          </a:xfrm>
          <a:prstGeom prst="straightConnector1">
            <a:avLst/>
          </a:prstGeom>
          <a:noFill/>
          <a:ln cap="flat" cmpd="sng" w="19050">
            <a:solidFill>
              <a:schemeClr val="dk1"/>
            </a:solidFill>
            <a:prstDash val="solid"/>
            <a:round/>
            <a:headEnd len="med" w="med" type="none"/>
            <a:tailEnd len="med" w="med" type="triangle"/>
          </a:ln>
        </p:spPr>
      </p:cxnSp>
      <p:cxnSp>
        <p:nvCxnSpPr>
          <p:cNvPr id="1220" name="Google Shape;1220;p78"/>
          <p:cNvCxnSpPr>
            <a:stCxn id="1209" idx="3"/>
            <a:endCxn id="1214" idx="1"/>
          </p:cNvCxnSpPr>
          <p:nvPr/>
        </p:nvCxnSpPr>
        <p:spPr>
          <a:xfrm flipH="1" rot="10800000">
            <a:off x="6426300" y="3774497"/>
            <a:ext cx="712800" cy="345000"/>
          </a:xfrm>
          <a:prstGeom prst="straightConnector1">
            <a:avLst/>
          </a:prstGeom>
          <a:noFill/>
          <a:ln cap="flat" cmpd="sng" w="19050">
            <a:solidFill>
              <a:schemeClr val="dk1"/>
            </a:solidFill>
            <a:prstDash val="solid"/>
            <a:round/>
            <a:headEnd len="med" w="med" type="none"/>
            <a:tailEnd len="med" w="med" type="triangle"/>
          </a:ln>
        </p:spPr>
      </p:cxnSp>
      <p:cxnSp>
        <p:nvCxnSpPr>
          <p:cNvPr id="1221" name="Google Shape;1221;p78"/>
          <p:cNvCxnSpPr>
            <a:stCxn id="1209" idx="3"/>
            <a:endCxn id="1215" idx="1"/>
          </p:cNvCxnSpPr>
          <p:nvPr/>
        </p:nvCxnSpPr>
        <p:spPr>
          <a:xfrm>
            <a:off x="6426300" y="4119497"/>
            <a:ext cx="621600" cy="235800"/>
          </a:xfrm>
          <a:prstGeom prst="straightConnector1">
            <a:avLst/>
          </a:prstGeom>
          <a:noFill/>
          <a:ln cap="flat" cmpd="sng" w="19050">
            <a:solidFill>
              <a:schemeClr val="dk1"/>
            </a:solidFill>
            <a:prstDash val="solid"/>
            <a:round/>
            <a:headEnd len="med" w="med" type="none"/>
            <a:tailEnd len="med" w="med" type="triangle"/>
          </a:ln>
        </p:spPr>
      </p:cxnSp>
      <p:sp>
        <p:nvSpPr>
          <p:cNvPr id="1222" name="Google Shape;1222;p7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21</a:t>
            </a:r>
            <a:endParaRPr>
              <a:solidFill>
                <a:srgbClr val="6666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6" name="Shape 1226"/>
        <p:cNvGrpSpPr/>
        <p:nvPr/>
      </p:nvGrpSpPr>
      <p:grpSpPr>
        <a:xfrm>
          <a:off x="0" y="0"/>
          <a:ext cx="0" cy="0"/>
          <a:chOff x="0" y="0"/>
          <a:chExt cx="0" cy="0"/>
        </a:xfrm>
      </p:grpSpPr>
      <p:sp>
        <p:nvSpPr>
          <p:cNvPr id="1227" name="Google Shape;1227;p79"/>
          <p:cNvSpPr/>
          <p:nvPr/>
        </p:nvSpPr>
        <p:spPr>
          <a:xfrm>
            <a:off x="1173594" y="766325"/>
            <a:ext cx="5252700" cy="2268600"/>
          </a:xfrm>
          <a:prstGeom prst="roundRect">
            <a:avLst>
              <a:gd fmla="val 16667" name="adj"/>
            </a:avLst>
          </a:prstGeom>
          <a:noFill/>
          <a:ln cap="flat" cmpd="sng" w="13925">
            <a:solidFill>
              <a:schemeClr val="dk1"/>
            </a:solidFill>
            <a:prstDash val="dash"/>
            <a:round/>
            <a:headEnd len="sm" w="sm" type="none"/>
            <a:tailEnd len="sm" w="sm" type="none"/>
          </a:ln>
        </p:spPr>
        <p:txBody>
          <a:bodyPr anchorCtr="0" anchor="ctr" bIns="66800" lIns="66800" spcFirstLastPara="1" rIns="66800" wrap="square" tIns="66800">
            <a:noAutofit/>
          </a:bodyPr>
          <a:lstStyle/>
          <a:p>
            <a:pPr indent="0" lvl="0" marL="0" rtl="0" algn="ctr">
              <a:spcBef>
                <a:spcPts val="0"/>
              </a:spcBef>
              <a:spcAft>
                <a:spcPts val="0"/>
              </a:spcAft>
              <a:buNone/>
            </a:pPr>
            <a:r>
              <a:t/>
            </a:r>
            <a:endParaRPr sz="1022"/>
          </a:p>
        </p:txBody>
      </p:sp>
      <p:sp>
        <p:nvSpPr>
          <p:cNvPr id="1228" name="Google Shape;1228;p79"/>
          <p:cNvSpPr txBox="1"/>
          <p:nvPr>
            <p:ph type="title"/>
          </p:nvPr>
        </p:nvSpPr>
        <p:spPr>
          <a:xfrm>
            <a:off x="3209418"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Focus of this Presentation</a:t>
            </a:r>
            <a:endParaRPr sz="2020"/>
          </a:p>
        </p:txBody>
      </p:sp>
      <p:sp>
        <p:nvSpPr>
          <p:cNvPr id="1229" name="Google Shape;1229;p79"/>
          <p:cNvSpPr txBox="1"/>
          <p:nvPr/>
        </p:nvSpPr>
        <p:spPr>
          <a:xfrm>
            <a:off x="889225" y="783515"/>
            <a:ext cx="5821200" cy="3984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What if you do not know how to write BPMN?</a:t>
            </a:r>
            <a:endParaRPr sz="1315">
              <a:solidFill>
                <a:schemeClr val="dk1"/>
              </a:solidFill>
              <a:latin typeface="Lato"/>
              <a:ea typeface="Lato"/>
              <a:cs typeface="Lato"/>
              <a:sym typeface="Lato"/>
            </a:endParaRPr>
          </a:p>
        </p:txBody>
      </p:sp>
      <p:sp>
        <p:nvSpPr>
          <p:cNvPr id="1230" name="Google Shape;1230;p79"/>
          <p:cNvSpPr txBox="1"/>
          <p:nvPr/>
        </p:nvSpPr>
        <p:spPr>
          <a:xfrm>
            <a:off x="890047" y="1177014"/>
            <a:ext cx="55722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What if you do not want to spend time designing your process graphically?</a:t>
            </a:r>
            <a:endParaRPr sz="1315">
              <a:solidFill>
                <a:schemeClr val="dk1"/>
              </a:solidFill>
              <a:latin typeface="Lato"/>
              <a:ea typeface="Lato"/>
              <a:cs typeface="Lato"/>
              <a:sym typeface="Lato"/>
            </a:endParaRPr>
          </a:p>
        </p:txBody>
      </p:sp>
      <p:sp>
        <p:nvSpPr>
          <p:cNvPr id="1231" name="Google Shape;1231;p79"/>
          <p:cNvSpPr txBox="1"/>
          <p:nvPr/>
        </p:nvSpPr>
        <p:spPr>
          <a:xfrm>
            <a:off x="890047" y="1799130"/>
            <a:ext cx="52881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How can you be sure that your BPMN process matches its expected behaviour?</a:t>
            </a:r>
            <a:endParaRPr sz="1315">
              <a:solidFill>
                <a:schemeClr val="dk1"/>
              </a:solidFill>
              <a:latin typeface="Lato"/>
              <a:ea typeface="Lato"/>
              <a:cs typeface="Lato"/>
              <a:sym typeface="Lato"/>
            </a:endParaRPr>
          </a:p>
        </p:txBody>
      </p:sp>
      <p:sp>
        <p:nvSpPr>
          <p:cNvPr id="1232" name="Google Shape;1232;p79"/>
          <p:cNvSpPr txBox="1"/>
          <p:nvPr/>
        </p:nvSpPr>
        <p:spPr>
          <a:xfrm>
            <a:off x="889992" y="2466659"/>
            <a:ext cx="5434200" cy="622200"/>
          </a:xfrm>
          <a:prstGeom prst="rect">
            <a:avLst/>
          </a:prstGeom>
          <a:noFill/>
          <a:ln>
            <a:noFill/>
          </a:ln>
        </p:spPr>
        <p:txBody>
          <a:bodyPr anchorCtr="0" anchor="t" bIns="66800" lIns="66800" spcFirstLastPara="1" rIns="66800" wrap="square" tIns="66800">
            <a:normAutofit/>
          </a:bodyPr>
          <a:lstStyle/>
          <a:p>
            <a:pPr indent="-250557" lvl="1" marL="668150" rtl="0" algn="l">
              <a:spcBef>
                <a:spcPts val="0"/>
              </a:spcBef>
              <a:spcAft>
                <a:spcPts val="0"/>
              </a:spcAft>
              <a:buClr>
                <a:schemeClr val="dk1"/>
              </a:buClr>
              <a:buSzPts val="1315"/>
              <a:buFont typeface="Lato"/>
              <a:buChar char="➢"/>
            </a:pPr>
            <a:r>
              <a:rPr lang="fr" sz="1315">
                <a:solidFill>
                  <a:schemeClr val="dk1"/>
                </a:solidFill>
                <a:latin typeface="Lato"/>
                <a:ea typeface="Lato"/>
                <a:cs typeface="Lato"/>
                <a:sym typeface="Lato"/>
              </a:rPr>
              <a:t>How can you be sure that your BPMN process is syntactically and semantically correct?</a:t>
            </a:r>
            <a:endParaRPr sz="1315">
              <a:solidFill>
                <a:schemeClr val="dk1"/>
              </a:solidFill>
              <a:latin typeface="Lato"/>
              <a:ea typeface="Lato"/>
              <a:cs typeface="Lato"/>
              <a:sym typeface="Lato"/>
            </a:endParaRPr>
          </a:p>
        </p:txBody>
      </p:sp>
      <p:pic>
        <p:nvPicPr>
          <p:cNvPr id="1233" name="Google Shape;1233;p79"/>
          <p:cNvPicPr preferRelativeResize="0"/>
          <p:nvPr/>
        </p:nvPicPr>
        <p:blipFill>
          <a:blip r:embed="rId4">
            <a:alphaModFix/>
          </a:blip>
          <a:stretch>
            <a:fillRect/>
          </a:stretch>
        </p:blipFill>
        <p:spPr>
          <a:xfrm>
            <a:off x="679782" y="435053"/>
            <a:ext cx="493819" cy="493800"/>
          </a:xfrm>
          <a:prstGeom prst="rect">
            <a:avLst/>
          </a:prstGeom>
          <a:noFill/>
          <a:ln>
            <a:noFill/>
          </a:ln>
        </p:spPr>
      </p:pic>
      <p:pic>
        <p:nvPicPr>
          <p:cNvPr id="1234" name="Google Shape;1234;p79"/>
          <p:cNvPicPr preferRelativeResize="0"/>
          <p:nvPr/>
        </p:nvPicPr>
        <p:blipFill>
          <a:blip r:embed="rId4">
            <a:alphaModFix/>
          </a:blip>
          <a:stretch>
            <a:fillRect/>
          </a:stretch>
        </p:blipFill>
        <p:spPr>
          <a:xfrm>
            <a:off x="535100" y="3200213"/>
            <a:ext cx="493201" cy="493201"/>
          </a:xfrm>
          <a:prstGeom prst="rect">
            <a:avLst/>
          </a:prstGeom>
          <a:noFill/>
          <a:ln>
            <a:noFill/>
          </a:ln>
        </p:spPr>
      </p:pic>
      <p:pic>
        <p:nvPicPr>
          <p:cNvPr id="1235" name="Google Shape;1235;p79"/>
          <p:cNvPicPr preferRelativeResize="0"/>
          <p:nvPr/>
        </p:nvPicPr>
        <p:blipFill>
          <a:blip r:embed="rId4">
            <a:alphaModFix/>
          </a:blip>
          <a:stretch>
            <a:fillRect/>
          </a:stretch>
        </p:blipFill>
        <p:spPr>
          <a:xfrm>
            <a:off x="825075" y="3200213"/>
            <a:ext cx="493201" cy="493201"/>
          </a:xfrm>
          <a:prstGeom prst="rect">
            <a:avLst/>
          </a:prstGeom>
          <a:noFill/>
          <a:ln>
            <a:noFill/>
          </a:ln>
        </p:spPr>
      </p:pic>
      <p:sp>
        <p:nvSpPr>
          <p:cNvPr id="1236" name="Google Shape;1236;p79"/>
          <p:cNvSpPr txBox="1"/>
          <p:nvPr/>
        </p:nvSpPr>
        <p:spPr>
          <a:xfrm>
            <a:off x="7242400" y="1437400"/>
            <a:ext cx="11721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[FSE’25]</a:t>
            </a:r>
            <a:endParaRPr sz="1800">
              <a:solidFill>
                <a:srgbClr val="CCCCCC"/>
              </a:solidFill>
            </a:endParaRPr>
          </a:p>
        </p:txBody>
      </p:sp>
      <p:sp>
        <p:nvSpPr>
          <p:cNvPr id="1237" name="Google Shape;1237;p79"/>
          <p:cNvSpPr txBox="1"/>
          <p:nvPr/>
        </p:nvSpPr>
        <p:spPr>
          <a:xfrm>
            <a:off x="7118350" y="620300"/>
            <a:ext cx="14202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[ICSOC’24]</a:t>
            </a:r>
            <a:endParaRPr sz="1800">
              <a:solidFill>
                <a:srgbClr val="CCCCCC"/>
              </a:solidFill>
            </a:endParaRPr>
          </a:p>
        </p:txBody>
      </p:sp>
      <p:sp>
        <p:nvSpPr>
          <p:cNvPr id="1238" name="Google Shape;1238;p79"/>
          <p:cNvSpPr txBox="1"/>
          <p:nvPr/>
        </p:nvSpPr>
        <p:spPr>
          <a:xfrm>
            <a:off x="7118350" y="2236163"/>
            <a:ext cx="14202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[TSE’25]*</a:t>
            </a:r>
            <a:endParaRPr sz="1800">
              <a:solidFill>
                <a:srgbClr val="FF0000"/>
              </a:solidFill>
            </a:endParaRPr>
          </a:p>
        </p:txBody>
      </p:sp>
      <p:sp>
        <p:nvSpPr>
          <p:cNvPr id="1239" name="Google Shape;1239;p79"/>
          <p:cNvSpPr txBox="1"/>
          <p:nvPr/>
        </p:nvSpPr>
        <p:spPr>
          <a:xfrm>
            <a:off x="7139050" y="2941150"/>
            <a:ext cx="13788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[SEFM’23]</a:t>
            </a:r>
            <a:endParaRPr sz="1800">
              <a:solidFill>
                <a:srgbClr val="CCCCCC"/>
              </a:solidFill>
            </a:endParaRPr>
          </a:p>
        </p:txBody>
      </p:sp>
      <p:sp>
        <p:nvSpPr>
          <p:cNvPr id="1240" name="Google Shape;1240;p79"/>
          <p:cNvSpPr txBox="1"/>
          <p:nvPr/>
        </p:nvSpPr>
        <p:spPr>
          <a:xfrm>
            <a:off x="7139050" y="3559200"/>
            <a:ext cx="13788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CCCCCC"/>
                </a:solidFill>
              </a:rPr>
              <a:t>[QRS’24]</a:t>
            </a:r>
            <a:endParaRPr sz="1800">
              <a:solidFill>
                <a:srgbClr val="CCCCCC"/>
              </a:solidFill>
            </a:endParaRPr>
          </a:p>
        </p:txBody>
      </p:sp>
      <p:sp>
        <p:nvSpPr>
          <p:cNvPr id="1241" name="Google Shape;1241;p79"/>
          <p:cNvSpPr txBox="1"/>
          <p:nvPr/>
        </p:nvSpPr>
        <p:spPr>
          <a:xfrm>
            <a:off x="7048000" y="4139975"/>
            <a:ext cx="1560900" cy="43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rgbClr val="FF0000"/>
                </a:solidFill>
              </a:rPr>
              <a:t>[SoSyM’25]*</a:t>
            </a:r>
            <a:endParaRPr sz="1800">
              <a:solidFill>
                <a:srgbClr val="FF0000"/>
              </a:solidFill>
            </a:endParaRPr>
          </a:p>
        </p:txBody>
      </p:sp>
      <p:cxnSp>
        <p:nvCxnSpPr>
          <p:cNvPr id="1242" name="Google Shape;1242;p79"/>
          <p:cNvCxnSpPr>
            <a:endCxn id="1237" idx="1"/>
          </p:cNvCxnSpPr>
          <p:nvPr/>
        </p:nvCxnSpPr>
        <p:spPr>
          <a:xfrm flipH="1" rot="10800000">
            <a:off x="6426250" y="835550"/>
            <a:ext cx="692100" cy="1065000"/>
          </a:xfrm>
          <a:prstGeom prst="straightConnector1">
            <a:avLst/>
          </a:prstGeom>
          <a:noFill/>
          <a:ln cap="flat" cmpd="sng" w="19050">
            <a:solidFill>
              <a:srgbClr val="CCCCCC"/>
            </a:solidFill>
            <a:prstDash val="solid"/>
            <a:round/>
            <a:headEnd len="med" w="med" type="none"/>
            <a:tailEnd len="med" w="med" type="triangle"/>
          </a:ln>
        </p:spPr>
      </p:cxnSp>
      <p:cxnSp>
        <p:nvCxnSpPr>
          <p:cNvPr id="1243" name="Google Shape;1243;p79"/>
          <p:cNvCxnSpPr>
            <a:stCxn id="1227" idx="3"/>
            <a:endCxn id="1236" idx="1"/>
          </p:cNvCxnSpPr>
          <p:nvPr/>
        </p:nvCxnSpPr>
        <p:spPr>
          <a:xfrm flipH="1" rot="10800000">
            <a:off x="6426294" y="1652525"/>
            <a:ext cx="816000" cy="248100"/>
          </a:xfrm>
          <a:prstGeom prst="straightConnector1">
            <a:avLst/>
          </a:prstGeom>
          <a:noFill/>
          <a:ln cap="flat" cmpd="sng" w="19050">
            <a:solidFill>
              <a:srgbClr val="CCCCCC"/>
            </a:solidFill>
            <a:prstDash val="solid"/>
            <a:round/>
            <a:headEnd len="med" w="med" type="none"/>
            <a:tailEnd len="med" w="med" type="triangle"/>
          </a:ln>
        </p:spPr>
      </p:cxnSp>
      <p:cxnSp>
        <p:nvCxnSpPr>
          <p:cNvPr id="1244" name="Google Shape;1244;p79"/>
          <p:cNvCxnSpPr>
            <a:stCxn id="1227" idx="3"/>
            <a:endCxn id="1238" idx="1"/>
          </p:cNvCxnSpPr>
          <p:nvPr/>
        </p:nvCxnSpPr>
        <p:spPr>
          <a:xfrm>
            <a:off x="6426294" y="1900625"/>
            <a:ext cx="692100" cy="550800"/>
          </a:xfrm>
          <a:prstGeom prst="straightConnector1">
            <a:avLst/>
          </a:prstGeom>
          <a:noFill/>
          <a:ln cap="flat" cmpd="sng" w="19050">
            <a:solidFill>
              <a:srgbClr val="FF0000"/>
            </a:solidFill>
            <a:prstDash val="solid"/>
            <a:round/>
            <a:headEnd len="med" w="med" type="none"/>
            <a:tailEnd len="med" w="med" type="triangle"/>
          </a:ln>
        </p:spPr>
      </p:cxnSp>
      <p:cxnSp>
        <p:nvCxnSpPr>
          <p:cNvPr id="1245" name="Google Shape;1245;p79"/>
          <p:cNvCxnSpPr>
            <a:stCxn id="1246" idx="3"/>
            <a:endCxn id="1239" idx="1"/>
          </p:cNvCxnSpPr>
          <p:nvPr/>
        </p:nvCxnSpPr>
        <p:spPr>
          <a:xfrm flipH="1" rot="10800000">
            <a:off x="6426250" y="3156400"/>
            <a:ext cx="712800" cy="903600"/>
          </a:xfrm>
          <a:prstGeom prst="straightConnector1">
            <a:avLst/>
          </a:prstGeom>
          <a:noFill/>
          <a:ln cap="flat" cmpd="sng" w="19050">
            <a:solidFill>
              <a:srgbClr val="CCCCCC"/>
            </a:solidFill>
            <a:prstDash val="solid"/>
            <a:round/>
            <a:headEnd len="med" w="med" type="none"/>
            <a:tailEnd len="med" w="med" type="triangle"/>
          </a:ln>
        </p:spPr>
      </p:cxnSp>
      <p:cxnSp>
        <p:nvCxnSpPr>
          <p:cNvPr id="1247" name="Google Shape;1247;p79"/>
          <p:cNvCxnSpPr>
            <a:stCxn id="1246" idx="3"/>
            <a:endCxn id="1240" idx="1"/>
          </p:cNvCxnSpPr>
          <p:nvPr/>
        </p:nvCxnSpPr>
        <p:spPr>
          <a:xfrm flipH="1" rot="10800000">
            <a:off x="6426250" y="3774450"/>
            <a:ext cx="712800" cy="285600"/>
          </a:xfrm>
          <a:prstGeom prst="straightConnector1">
            <a:avLst/>
          </a:prstGeom>
          <a:noFill/>
          <a:ln cap="flat" cmpd="sng" w="19050">
            <a:solidFill>
              <a:srgbClr val="CCCCCC"/>
            </a:solidFill>
            <a:prstDash val="solid"/>
            <a:round/>
            <a:headEnd len="med" w="med" type="none"/>
            <a:tailEnd len="med" w="med" type="triangle"/>
          </a:ln>
        </p:spPr>
      </p:cxnSp>
      <p:cxnSp>
        <p:nvCxnSpPr>
          <p:cNvPr id="1248" name="Google Shape;1248;p79"/>
          <p:cNvCxnSpPr>
            <a:stCxn id="1246" idx="3"/>
            <a:endCxn id="1241" idx="1"/>
          </p:cNvCxnSpPr>
          <p:nvPr/>
        </p:nvCxnSpPr>
        <p:spPr>
          <a:xfrm>
            <a:off x="6426400" y="4060025"/>
            <a:ext cx="621600" cy="295200"/>
          </a:xfrm>
          <a:prstGeom prst="straightConnector1">
            <a:avLst/>
          </a:prstGeom>
          <a:noFill/>
          <a:ln cap="flat" cmpd="sng" w="19050">
            <a:solidFill>
              <a:srgbClr val="FF0000"/>
            </a:solidFill>
            <a:prstDash val="solid"/>
            <a:round/>
            <a:headEnd len="med" w="med" type="none"/>
            <a:tailEnd len="med" w="med" type="triangle"/>
          </a:ln>
        </p:spPr>
      </p:cxnSp>
      <p:sp>
        <p:nvSpPr>
          <p:cNvPr id="1249" name="Google Shape;1249;p79"/>
          <p:cNvSpPr/>
          <p:nvPr/>
        </p:nvSpPr>
        <p:spPr>
          <a:xfrm>
            <a:off x="1139650" y="3924050"/>
            <a:ext cx="5286600" cy="345000"/>
          </a:xfrm>
          <a:prstGeom prst="roundRect">
            <a:avLst>
              <a:gd fmla="val 16667" name="adj"/>
            </a:avLst>
          </a:prstGeom>
          <a:noFill/>
          <a:ln cap="flat" cmpd="sng" w="14000">
            <a:solidFill>
              <a:schemeClr val="dk1"/>
            </a:solidFill>
            <a:prstDash val="dash"/>
            <a:round/>
            <a:headEnd len="sm" w="sm" type="none"/>
            <a:tailEnd len="sm" w="sm" type="none"/>
          </a:ln>
        </p:spPr>
        <p:txBody>
          <a:bodyPr anchorCtr="0" anchor="ctr" bIns="67225" lIns="67225" spcFirstLastPara="1" rIns="67225" wrap="square" tIns="67225">
            <a:noAutofit/>
          </a:bodyPr>
          <a:lstStyle/>
          <a:p>
            <a:pPr indent="0" lvl="0" marL="0" rtl="0" algn="ctr">
              <a:spcBef>
                <a:spcPts val="0"/>
              </a:spcBef>
              <a:spcAft>
                <a:spcPts val="0"/>
              </a:spcAft>
              <a:buNone/>
            </a:pPr>
            <a:r>
              <a:t/>
            </a:r>
            <a:endParaRPr sz="1029"/>
          </a:p>
        </p:txBody>
      </p:sp>
      <p:sp>
        <p:nvSpPr>
          <p:cNvPr id="1250" name="Google Shape;1250;p79"/>
          <p:cNvSpPr txBox="1"/>
          <p:nvPr/>
        </p:nvSpPr>
        <p:spPr>
          <a:xfrm>
            <a:off x="854100" y="3937847"/>
            <a:ext cx="5572200" cy="363300"/>
          </a:xfrm>
          <a:prstGeom prst="rect">
            <a:avLst/>
          </a:prstGeom>
          <a:noFill/>
          <a:ln>
            <a:noFill/>
          </a:ln>
        </p:spPr>
        <p:txBody>
          <a:bodyPr anchorCtr="0" anchor="t" bIns="67225" lIns="67225" spcFirstLastPara="1" rIns="67225" wrap="square" tIns="67225">
            <a:normAutofit fontScale="92500"/>
          </a:bodyPr>
          <a:lstStyle/>
          <a:p>
            <a:pPr indent="-245873" lvl="1" marL="672476" rtl="0" algn="l">
              <a:spcBef>
                <a:spcPts val="0"/>
              </a:spcBef>
              <a:spcAft>
                <a:spcPts val="0"/>
              </a:spcAft>
              <a:buClr>
                <a:schemeClr val="dk1"/>
              </a:buClr>
              <a:buSzPct val="100000"/>
              <a:buFont typeface="Lato"/>
              <a:buChar char="➢"/>
            </a:pPr>
            <a:r>
              <a:rPr lang="fr" sz="1323">
                <a:solidFill>
                  <a:schemeClr val="dk1"/>
                </a:solidFill>
                <a:latin typeface="Lato"/>
                <a:ea typeface="Lato"/>
                <a:cs typeface="Lato"/>
                <a:sym typeface="Lato"/>
              </a:rPr>
              <a:t>How can you optimise a BPMN process in real-world conditions?</a:t>
            </a:r>
            <a:endParaRPr sz="1323">
              <a:solidFill>
                <a:schemeClr val="dk1"/>
              </a:solidFill>
              <a:latin typeface="Lato"/>
              <a:ea typeface="Lato"/>
              <a:cs typeface="Lato"/>
              <a:sym typeface="Lato"/>
            </a:endParaRPr>
          </a:p>
        </p:txBody>
      </p:sp>
      <p:sp>
        <p:nvSpPr>
          <p:cNvPr id="1251" name="Google Shape;1251;p7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21</a:t>
            </a:r>
            <a:endParaRPr>
              <a:solidFill>
                <a:srgbClr val="66666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5" name="Shape 1255"/>
        <p:cNvGrpSpPr/>
        <p:nvPr/>
      </p:nvGrpSpPr>
      <p:grpSpPr>
        <a:xfrm>
          <a:off x="0" y="0"/>
          <a:ext cx="0" cy="0"/>
          <a:chOff x="0" y="0"/>
          <a:chExt cx="0" cy="0"/>
        </a:xfrm>
      </p:grpSpPr>
      <p:sp>
        <p:nvSpPr>
          <p:cNvPr id="1256" name="Google Shape;1256;p80"/>
          <p:cNvSpPr txBox="1"/>
          <p:nvPr>
            <p:ph type="title"/>
          </p:nvPr>
        </p:nvSpPr>
        <p:spPr>
          <a:xfrm>
            <a:off x="3210000" y="0"/>
            <a:ext cx="3894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Plan</a:t>
            </a:r>
            <a:endParaRPr sz="2020"/>
          </a:p>
        </p:txBody>
      </p:sp>
      <p:sp>
        <p:nvSpPr>
          <p:cNvPr id="1257" name="Google Shape;1257;p80"/>
          <p:cNvSpPr txBox="1"/>
          <p:nvPr/>
        </p:nvSpPr>
        <p:spPr>
          <a:xfrm>
            <a:off x="587844" y="499525"/>
            <a:ext cx="3984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 Introduction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solidFill>
                  <a:schemeClr val="accent1"/>
                </a:solidFill>
              </a:rPr>
              <a:t>II/ Modelling BPMN Processes</a:t>
            </a:r>
            <a:endParaRPr sz="1800">
              <a:solidFill>
                <a:schemeClr val="accent1"/>
              </a:solidFill>
            </a:endParaRPr>
          </a:p>
          <a:p>
            <a:pPr indent="0" lvl="0" marL="0" rtl="0" algn="l">
              <a:spcBef>
                <a:spcPts val="0"/>
              </a:spcBef>
              <a:spcAft>
                <a:spcPts val="0"/>
              </a:spcAft>
              <a:buNone/>
            </a:pPr>
            <a:r>
              <a:rPr lang="fr" sz="1800"/>
              <a:t>	II.1/ Introduction</a:t>
            </a:r>
            <a:endParaRPr sz="1800"/>
          </a:p>
          <a:p>
            <a:pPr indent="0" lvl="0" marL="0" rtl="0" algn="l">
              <a:spcBef>
                <a:spcPts val="0"/>
              </a:spcBef>
              <a:spcAft>
                <a:spcPts val="0"/>
              </a:spcAft>
              <a:buNone/>
            </a:pPr>
            <a:r>
              <a:rPr lang="fr" sz="1800">
                <a:solidFill>
                  <a:schemeClr val="dk1"/>
                </a:solidFill>
              </a:rPr>
              <a:t>	II.2/ Textual Description</a:t>
            </a:r>
            <a:endParaRPr sz="1800">
              <a:solidFill>
                <a:schemeClr val="dk1"/>
              </a:solidFill>
            </a:endParaRPr>
          </a:p>
          <a:p>
            <a:pPr indent="0" lvl="0" marL="0" rtl="0" algn="l">
              <a:spcBef>
                <a:spcPts val="0"/>
              </a:spcBef>
              <a:spcAft>
                <a:spcPts val="0"/>
              </a:spcAft>
              <a:buNone/>
            </a:pPr>
            <a:r>
              <a:rPr lang="fr" sz="1800">
                <a:solidFill>
                  <a:schemeClr val="dk1"/>
                </a:solidFill>
              </a:rPr>
              <a:t>	II.3/ LLM Prompting</a:t>
            </a:r>
            <a:endParaRPr sz="1800">
              <a:solidFill>
                <a:schemeClr val="dk1"/>
              </a:solidFill>
            </a:endParaRPr>
          </a:p>
          <a:p>
            <a:pPr indent="0" lvl="0" marL="0" rtl="0" algn="l">
              <a:spcBef>
                <a:spcPts val="0"/>
              </a:spcBef>
              <a:spcAft>
                <a:spcPts val="0"/>
              </a:spcAft>
              <a:buNone/>
            </a:pPr>
            <a:r>
              <a:rPr lang="fr" sz="1800">
                <a:solidFill>
                  <a:schemeClr val="dk1"/>
                </a:solidFill>
              </a:rPr>
              <a:t>	II.4/ Expressions</a:t>
            </a:r>
            <a:endParaRPr sz="1800">
              <a:solidFill>
                <a:schemeClr val="dk1"/>
              </a:solidFill>
            </a:endParaRPr>
          </a:p>
          <a:p>
            <a:pPr indent="0" lvl="0" marL="0" rtl="0" algn="l">
              <a:spcBef>
                <a:spcPts val="0"/>
              </a:spcBef>
              <a:spcAft>
                <a:spcPts val="0"/>
              </a:spcAft>
              <a:buNone/>
            </a:pPr>
            <a:r>
              <a:rPr lang="fr" sz="1800">
                <a:solidFill>
                  <a:schemeClr val="dk1"/>
                </a:solidFill>
              </a:rPr>
              <a:t>	II.5/ Mapping to ASTs</a:t>
            </a:r>
            <a:endParaRPr sz="1800">
              <a:solidFill>
                <a:schemeClr val="dk1"/>
              </a:solidFill>
            </a:endParaRPr>
          </a:p>
          <a:p>
            <a:pPr indent="0" lvl="0" marL="0" rtl="0" algn="l">
              <a:spcBef>
                <a:spcPts val="0"/>
              </a:spcBef>
              <a:spcAft>
                <a:spcPts val="0"/>
              </a:spcAft>
              <a:buNone/>
            </a:pPr>
            <a:r>
              <a:rPr lang="fr" sz="1800">
                <a:solidFill>
                  <a:schemeClr val="dk1"/>
                </a:solidFill>
              </a:rPr>
              <a:t>	II.6/ Dependency Graph</a:t>
            </a:r>
            <a:endParaRPr sz="1800">
              <a:solidFill>
                <a:schemeClr val="dk1"/>
              </a:solidFill>
            </a:endParaRPr>
          </a:p>
          <a:p>
            <a:pPr indent="457200" lvl="0" marL="457200" rtl="0" algn="l">
              <a:spcBef>
                <a:spcPts val="0"/>
              </a:spcBef>
              <a:spcAft>
                <a:spcPts val="0"/>
              </a:spcAft>
              <a:buNone/>
            </a:pPr>
            <a:r>
              <a:rPr lang="fr" sz="1800">
                <a:solidFill>
                  <a:schemeClr val="dk1"/>
                </a:solidFill>
              </a:rPr>
              <a:t>Construction</a:t>
            </a:r>
            <a:endParaRPr sz="1800">
              <a:solidFill>
                <a:schemeClr val="dk1"/>
              </a:solidFill>
            </a:endParaRPr>
          </a:p>
          <a:p>
            <a:pPr indent="0" lvl="0" marL="0" rtl="0" algn="l">
              <a:spcBef>
                <a:spcPts val="0"/>
              </a:spcBef>
              <a:spcAft>
                <a:spcPts val="0"/>
              </a:spcAft>
              <a:buNone/>
            </a:pPr>
            <a:r>
              <a:rPr lang="fr" sz="1800">
                <a:solidFill>
                  <a:schemeClr val="dk1"/>
                </a:solidFill>
              </a:rPr>
              <a:t>	II.7/ BPMN Process Construction</a:t>
            </a:r>
            <a:endParaRPr sz="1800">
              <a:solidFill>
                <a:schemeClr val="dk1"/>
              </a:solidFill>
            </a:endParaRPr>
          </a:p>
          <a:p>
            <a:pPr indent="0" lvl="0" marL="914400" rtl="0" algn="l">
              <a:spcBef>
                <a:spcPts val="0"/>
              </a:spcBef>
              <a:spcAft>
                <a:spcPts val="0"/>
              </a:spcAft>
              <a:buNone/>
            </a:pPr>
            <a:r>
              <a:rPr lang="fr" sz="1800">
                <a:solidFill>
                  <a:schemeClr val="dk1"/>
                </a:solidFill>
              </a:rPr>
              <a:t>&amp; Refinement</a:t>
            </a:r>
            <a:endParaRPr sz="1800">
              <a:solidFill>
                <a:schemeClr val="dk1"/>
              </a:solidFill>
            </a:endParaRPr>
          </a:p>
          <a:p>
            <a:pPr indent="0" lvl="0" marL="0" rtl="0" algn="l">
              <a:spcBef>
                <a:spcPts val="0"/>
              </a:spcBef>
              <a:spcAft>
                <a:spcPts val="0"/>
              </a:spcAft>
              <a:buNone/>
            </a:pPr>
            <a:r>
              <a:rPr lang="fr" sz="1800">
                <a:solidFill>
                  <a:schemeClr val="dk1"/>
                </a:solidFill>
              </a:rPr>
              <a:t>	II.8/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II.9/ Conclusion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sp>
        <p:nvSpPr>
          <p:cNvPr id="1258" name="Google Shape;1258;p80"/>
          <p:cNvSpPr txBox="1"/>
          <p:nvPr/>
        </p:nvSpPr>
        <p:spPr>
          <a:xfrm>
            <a:off x="4611194" y="499525"/>
            <a:ext cx="3984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III/ Optimising BPMN Processes</a:t>
            </a:r>
            <a:endParaRPr sz="1800"/>
          </a:p>
          <a:p>
            <a:pPr indent="0" lvl="0" marL="0" rtl="0" algn="l">
              <a:spcBef>
                <a:spcPts val="0"/>
              </a:spcBef>
              <a:spcAft>
                <a:spcPts val="0"/>
              </a:spcAft>
              <a:buNone/>
            </a:pPr>
            <a:r>
              <a:rPr lang="fr" sz="1800"/>
              <a:t>	III.1/ Introduction</a:t>
            </a:r>
            <a:endParaRPr sz="1800"/>
          </a:p>
          <a:p>
            <a:pPr indent="0" lvl="0" marL="0" rtl="0" algn="l">
              <a:spcBef>
                <a:spcPts val="0"/>
              </a:spcBef>
              <a:spcAft>
                <a:spcPts val="0"/>
              </a:spcAft>
              <a:buNone/>
            </a:pPr>
            <a:r>
              <a:rPr lang="fr" sz="1800">
                <a:solidFill>
                  <a:schemeClr val="dk1"/>
                </a:solidFill>
              </a:rPr>
              <a:t>	III.2/ Selection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III.3/ Mutation of the Processes</a:t>
            </a:r>
            <a:endParaRPr sz="1800">
              <a:solidFill>
                <a:schemeClr val="dk1"/>
              </a:solidFill>
            </a:endParaRPr>
          </a:p>
          <a:p>
            <a:pPr indent="0" lvl="0" marL="0" rtl="0" algn="l">
              <a:spcBef>
                <a:spcPts val="0"/>
              </a:spcBef>
              <a:spcAft>
                <a:spcPts val="0"/>
              </a:spcAft>
              <a:buNone/>
            </a:pPr>
            <a:r>
              <a:rPr lang="fr" sz="1800">
                <a:solidFill>
                  <a:schemeClr val="dk1"/>
                </a:solidFill>
              </a:rPr>
              <a:t>	III.4/ Comparison of the</a:t>
            </a:r>
            <a:endParaRPr sz="1800">
              <a:solidFill>
                <a:schemeClr val="dk1"/>
              </a:solidFill>
            </a:endParaRPr>
          </a:p>
          <a:p>
            <a:pPr indent="457200" lvl="0" marL="457200" rtl="0" algn="l">
              <a:spcBef>
                <a:spcPts val="0"/>
              </a:spcBef>
              <a:spcAft>
                <a:spcPts val="0"/>
              </a:spcAft>
              <a:buNone/>
            </a:pPr>
            <a:r>
              <a:rPr lang="fr" sz="1800">
                <a:solidFill>
                  <a:schemeClr val="dk1"/>
                </a:solidFill>
              </a:rPr>
              <a:t> Processes</a:t>
            </a:r>
            <a:endParaRPr sz="1800">
              <a:solidFill>
                <a:schemeClr val="dk1"/>
              </a:solidFill>
            </a:endParaRPr>
          </a:p>
          <a:p>
            <a:pPr indent="0" lvl="0" marL="0" rtl="0" algn="l">
              <a:spcBef>
                <a:spcPts val="0"/>
              </a:spcBef>
              <a:spcAft>
                <a:spcPts val="0"/>
              </a:spcAft>
              <a:buNone/>
            </a:pPr>
            <a:r>
              <a:rPr lang="fr" sz="1800">
                <a:solidFill>
                  <a:schemeClr val="dk1"/>
                </a:solidFill>
              </a:rPr>
              <a:t>	III.5/ Tool &amp; Experiments</a:t>
            </a:r>
            <a:endParaRPr sz="1800">
              <a:solidFill>
                <a:schemeClr val="dk1"/>
              </a:solidFill>
            </a:endParaRPr>
          </a:p>
          <a:p>
            <a:pPr indent="0" lvl="0" marL="0" rtl="0" algn="l">
              <a:spcBef>
                <a:spcPts val="0"/>
              </a:spcBef>
              <a:spcAft>
                <a:spcPts val="0"/>
              </a:spcAft>
              <a:buNone/>
            </a:pPr>
            <a:r>
              <a:rPr lang="fr" sz="1800">
                <a:solidFill>
                  <a:schemeClr val="dk1"/>
                </a:solidFill>
              </a:rPr>
              <a:t>	III.6/ Conclusion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rPr lang="fr" sz="1800"/>
              <a:t>IV/ Related Work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V/ General Conclusion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VI/ References</a:t>
            </a:r>
            <a:endParaRPr sz="1800"/>
          </a:p>
        </p:txBody>
      </p:sp>
      <p:sp>
        <p:nvSpPr>
          <p:cNvPr id="1259" name="Google Shape;1259;p8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22</a:t>
            </a:r>
            <a:endParaRPr>
              <a:solidFill>
                <a:srgbClr val="66666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3" name="Shape 1263"/>
        <p:cNvGrpSpPr/>
        <p:nvPr/>
      </p:nvGrpSpPr>
      <p:grpSpPr>
        <a:xfrm>
          <a:off x="0" y="0"/>
          <a:ext cx="0" cy="0"/>
          <a:chOff x="0" y="0"/>
          <a:chExt cx="0" cy="0"/>
        </a:xfrm>
      </p:grpSpPr>
      <p:sp>
        <p:nvSpPr>
          <p:cNvPr id="1264" name="Google Shape;1264;p81"/>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65" name="Google Shape;1265;p81"/>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sp>
        <p:nvSpPr>
          <p:cNvPr id="1266" name="Google Shape;1266;p81"/>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267" name="Google Shape;1267;p8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06" name="Google Shape;106;p19"/>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07" name="Google Shape;107;p19"/>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08" name="Google Shape;108;p19"/>
          <p:cNvGrpSpPr/>
          <p:nvPr/>
        </p:nvGrpSpPr>
        <p:grpSpPr>
          <a:xfrm>
            <a:off x="3737550" y="885688"/>
            <a:ext cx="1668900" cy="1510050"/>
            <a:chOff x="4235275" y="1411500"/>
            <a:chExt cx="1668900" cy="1510050"/>
          </a:xfrm>
        </p:grpSpPr>
        <p:pic>
          <p:nvPicPr>
            <p:cNvPr id="109" name="Google Shape;109;p19"/>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10" name="Google Shape;110;p19"/>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sp>
        <p:nvSpPr>
          <p:cNvPr id="111" name="Google Shape;111;p19"/>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12" name="Google Shape;112;p19"/>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1" name="Shape 1271"/>
        <p:cNvGrpSpPr/>
        <p:nvPr/>
      </p:nvGrpSpPr>
      <p:grpSpPr>
        <a:xfrm>
          <a:off x="0" y="0"/>
          <a:ext cx="0" cy="0"/>
          <a:chOff x="0" y="0"/>
          <a:chExt cx="0" cy="0"/>
        </a:xfrm>
      </p:grpSpPr>
      <p:sp>
        <p:nvSpPr>
          <p:cNvPr id="1272" name="Google Shape;1272;p82"/>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73" name="Google Shape;1273;p82"/>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sp>
        <p:nvSpPr>
          <p:cNvPr id="1274" name="Google Shape;1274;p82"/>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75" name="Google Shape;1275;p82"/>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276" name="Google Shape;1276;p82"/>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77" name="Google Shape;1277;p82" title="GPT-4o-1200x800-removebg-preview.png"/>
          <p:cNvPicPr preferRelativeResize="0"/>
          <p:nvPr/>
        </p:nvPicPr>
        <p:blipFill>
          <a:blip r:embed="rId4">
            <a:alphaModFix/>
          </a:blip>
          <a:stretch>
            <a:fillRect/>
          </a:stretch>
        </p:blipFill>
        <p:spPr>
          <a:xfrm>
            <a:off x="3534788" y="922038"/>
            <a:ext cx="1621800" cy="1081200"/>
          </a:xfrm>
          <a:prstGeom prst="rect">
            <a:avLst/>
          </a:prstGeom>
          <a:noFill/>
          <a:ln>
            <a:noFill/>
          </a:ln>
        </p:spPr>
      </p:pic>
      <p:sp>
        <p:nvSpPr>
          <p:cNvPr id="1278" name="Google Shape;1278;p82"/>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9" name="Google Shape;1279;p82"/>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280" name="Google Shape;1280;p82"/>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281" name="Google Shape;1281;p8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5" name="Shape 1285"/>
        <p:cNvGrpSpPr/>
        <p:nvPr/>
      </p:nvGrpSpPr>
      <p:grpSpPr>
        <a:xfrm>
          <a:off x="0" y="0"/>
          <a:ext cx="0" cy="0"/>
          <a:chOff x="0" y="0"/>
          <a:chExt cx="0" cy="0"/>
        </a:xfrm>
      </p:grpSpPr>
      <p:sp>
        <p:nvSpPr>
          <p:cNvPr id="1286" name="Google Shape;1286;p83"/>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287" name="Google Shape;1287;p83"/>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288" name="Google Shape;1288;p83"/>
          <p:cNvGrpSpPr/>
          <p:nvPr/>
        </p:nvGrpSpPr>
        <p:grpSpPr>
          <a:xfrm>
            <a:off x="5835585" y="1237513"/>
            <a:ext cx="2629544" cy="892595"/>
            <a:chOff x="3522175" y="2682150"/>
            <a:chExt cx="3565000" cy="1181150"/>
          </a:xfrm>
        </p:grpSpPr>
        <p:pic>
          <p:nvPicPr>
            <p:cNvPr id="1289" name="Google Shape;1289;p83"/>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290" name="Google Shape;1290;p83"/>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291" name="Google Shape;1291;p83"/>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292" name="Google Shape;1292;p83"/>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93" name="Google Shape;1293;p83"/>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294" name="Google Shape;1294;p83"/>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295" name="Google Shape;1295;p83"/>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sp>
        <p:nvSpPr>
          <p:cNvPr id="1296" name="Google Shape;1296;p83"/>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297" name="Google Shape;1297;p83"/>
          <p:cNvPicPr preferRelativeResize="0"/>
          <p:nvPr/>
        </p:nvPicPr>
        <p:blipFill>
          <a:blip r:embed="rId7">
            <a:alphaModFix/>
          </a:blip>
          <a:stretch>
            <a:fillRect/>
          </a:stretch>
        </p:blipFill>
        <p:spPr>
          <a:xfrm>
            <a:off x="4997100" y="830288"/>
            <a:ext cx="660426" cy="830100"/>
          </a:xfrm>
          <a:prstGeom prst="rect">
            <a:avLst/>
          </a:prstGeom>
          <a:noFill/>
          <a:ln>
            <a:noFill/>
          </a:ln>
        </p:spPr>
      </p:pic>
      <p:sp>
        <p:nvSpPr>
          <p:cNvPr id="1298" name="Google Shape;1298;p83"/>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299" name="Google Shape;1299;p83"/>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00" name="Google Shape;1300;p83" title="GPT-4o-1200x800-removebg-preview.png"/>
          <p:cNvPicPr preferRelativeResize="0"/>
          <p:nvPr/>
        </p:nvPicPr>
        <p:blipFill>
          <a:blip r:embed="rId8">
            <a:alphaModFix/>
          </a:blip>
          <a:stretch>
            <a:fillRect/>
          </a:stretch>
        </p:blipFill>
        <p:spPr>
          <a:xfrm>
            <a:off x="3534788" y="922038"/>
            <a:ext cx="1621800" cy="1081200"/>
          </a:xfrm>
          <a:prstGeom prst="rect">
            <a:avLst/>
          </a:prstGeom>
          <a:noFill/>
          <a:ln>
            <a:noFill/>
          </a:ln>
        </p:spPr>
      </p:pic>
      <p:sp>
        <p:nvSpPr>
          <p:cNvPr id="1301" name="Google Shape;1301;p83"/>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2" name="Google Shape;1302;p83"/>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03" name="Google Shape;1303;p83"/>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304" name="Google Shape;1304;p8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8" name="Shape 1308"/>
        <p:cNvGrpSpPr/>
        <p:nvPr/>
      </p:nvGrpSpPr>
      <p:grpSpPr>
        <a:xfrm>
          <a:off x="0" y="0"/>
          <a:ext cx="0" cy="0"/>
          <a:chOff x="0" y="0"/>
          <a:chExt cx="0" cy="0"/>
        </a:xfrm>
      </p:grpSpPr>
      <p:sp>
        <p:nvSpPr>
          <p:cNvPr id="1309" name="Google Shape;1309;p84"/>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310" name="Google Shape;1310;p84"/>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311" name="Google Shape;1311;p84"/>
          <p:cNvGrpSpPr/>
          <p:nvPr/>
        </p:nvGrpSpPr>
        <p:grpSpPr>
          <a:xfrm>
            <a:off x="5835585" y="1237513"/>
            <a:ext cx="2629544" cy="892595"/>
            <a:chOff x="3522175" y="2682150"/>
            <a:chExt cx="3565000" cy="1181150"/>
          </a:xfrm>
        </p:grpSpPr>
        <p:pic>
          <p:nvPicPr>
            <p:cNvPr id="1312" name="Google Shape;1312;p84"/>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313" name="Google Shape;1313;p84"/>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314" name="Google Shape;1314;p84"/>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315" name="Google Shape;1315;p84"/>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16" name="Google Shape;1316;p84"/>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317" name="Google Shape;1317;p84"/>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18" name="Google Shape;1318;p84"/>
          <p:cNvPicPr preferRelativeResize="0"/>
          <p:nvPr/>
        </p:nvPicPr>
        <p:blipFill>
          <a:blip r:embed="rId7">
            <a:alphaModFix/>
          </a:blip>
          <a:stretch>
            <a:fillRect/>
          </a:stretch>
        </p:blipFill>
        <p:spPr>
          <a:xfrm>
            <a:off x="7826125" y="2767650"/>
            <a:ext cx="1031607" cy="1081200"/>
          </a:xfrm>
          <a:prstGeom prst="rect">
            <a:avLst/>
          </a:prstGeom>
          <a:noFill/>
          <a:ln>
            <a:noFill/>
          </a:ln>
        </p:spPr>
      </p:pic>
      <p:sp>
        <p:nvSpPr>
          <p:cNvPr id="1319" name="Google Shape;1319;p84"/>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320" name="Google Shape;1320;p84"/>
          <p:cNvPicPr preferRelativeResize="0"/>
          <p:nvPr/>
        </p:nvPicPr>
        <p:blipFill>
          <a:blip r:embed="rId8">
            <a:alphaModFix/>
          </a:blip>
          <a:stretch>
            <a:fillRect/>
          </a:stretch>
        </p:blipFill>
        <p:spPr>
          <a:xfrm>
            <a:off x="6997140" y="3115219"/>
            <a:ext cx="794200" cy="1144428"/>
          </a:xfrm>
          <a:prstGeom prst="rect">
            <a:avLst/>
          </a:prstGeom>
          <a:noFill/>
          <a:ln>
            <a:noFill/>
          </a:ln>
        </p:spPr>
      </p:pic>
      <p:sp>
        <p:nvSpPr>
          <p:cNvPr id="1321" name="Google Shape;1321;p84"/>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322" name="Google Shape;1322;p84"/>
          <p:cNvPicPr preferRelativeResize="0"/>
          <p:nvPr/>
        </p:nvPicPr>
        <p:blipFill>
          <a:blip r:embed="rId9">
            <a:alphaModFix/>
          </a:blip>
          <a:stretch>
            <a:fillRect/>
          </a:stretch>
        </p:blipFill>
        <p:spPr>
          <a:xfrm>
            <a:off x="5743909" y="3115219"/>
            <a:ext cx="1253244" cy="1144428"/>
          </a:xfrm>
          <a:prstGeom prst="rect">
            <a:avLst/>
          </a:prstGeom>
          <a:noFill/>
          <a:ln>
            <a:noFill/>
          </a:ln>
        </p:spPr>
      </p:pic>
      <p:sp>
        <p:nvSpPr>
          <p:cNvPr id="1323" name="Google Shape;1323;p84"/>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24" name="Google Shape;1324;p84"/>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25" name="Google Shape;1325;p84"/>
          <p:cNvPicPr preferRelativeResize="0"/>
          <p:nvPr/>
        </p:nvPicPr>
        <p:blipFill>
          <a:blip r:embed="rId10">
            <a:alphaModFix/>
          </a:blip>
          <a:stretch>
            <a:fillRect/>
          </a:stretch>
        </p:blipFill>
        <p:spPr>
          <a:xfrm>
            <a:off x="4997100" y="830288"/>
            <a:ext cx="660426" cy="830100"/>
          </a:xfrm>
          <a:prstGeom prst="rect">
            <a:avLst/>
          </a:prstGeom>
          <a:noFill/>
          <a:ln>
            <a:noFill/>
          </a:ln>
        </p:spPr>
      </p:pic>
      <p:sp>
        <p:nvSpPr>
          <p:cNvPr id="1326" name="Google Shape;1326;p84"/>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327" name="Google Shape;1327;p84"/>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28" name="Google Shape;1328;p84" title="GPT-4o-1200x800-removebg-preview.png"/>
          <p:cNvPicPr preferRelativeResize="0"/>
          <p:nvPr/>
        </p:nvPicPr>
        <p:blipFill>
          <a:blip r:embed="rId11">
            <a:alphaModFix/>
          </a:blip>
          <a:stretch>
            <a:fillRect/>
          </a:stretch>
        </p:blipFill>
        <p:spPr>
          <a:xfrm>
            <a:off x="3534788" y="922038"/>
            <a:ext cx="1621800" cy="1081200"/>
          </a:xfrm>
          <a:prstGeom prst="rect">
            <a:avLst/>
          </a:prstGeom>
          <a:noFill/>
          <a:ln>
            <a:noFill/>
          </a:ln>
        </p:spPr>
      </p:pic>
      <p:sp>
        <p:nvSpPr>
          <p:cNvPr id="1329" name="Google Shape;1329;p84"/>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0" name="Google Shape;1330;p84"/>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31" name="Google Shape;1331;p84"/>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332" name="Google Shape;1332;p8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6" name="Shape 1336"/>
        <p:cNvGrpSpPr/>
        <p:nvPr/>
      </p:nvGrpSpPr>
      <p:grpSpPr>
        <a:xfrm>
          <a:off x="0" y="0"/>
          <a:ext cx="0" cy="0"/>
          <a:chOff x="0" y="0"/>
          <a:chExt cx="0" cy="0"/>
        </a:xfrm>
      </p:grpSpPr>
      <p:sp>
        <p:nvSpPr>
          <p:cNvPr id="1337" name="Google Shape;1337;p85"/>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338" name="Google Shape;1338;p85"/>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339" name="Google Shape;1339;p85"/>
          <p:cNvGrpSpPr/>
          <p:nvPr/>
        </p:nvGrpSpPr>
        <p:grpSpPr>
          <a:xfrm>
            <a:off x="5835585" y="1237513"/>
            <a:ext cx="2629544" cy="892595"/>
            <a:chOff x="3522175" y="2682150"/>
            <a:chExt cx="3565000" cy="1181150"/>
          </a:xfrm>
        </p:grpSpPr>
        <p:pic>
          <p:nvPicPr>
            <p:cNvPr id="1340" name="Google Shape;1340;p85"/>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341" name="Google Shape;1341;p85"/>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342" name="Google Shape;1342;p85"/>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343" name="Google Shape;1343;p85"/>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44" name="Google Shape;1344;p85"/>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345" name="Google Shape;1345;p85"/>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46" name="Google Shape;1346;p85"/>
          <p:cNvPicPr preferRelativeResize="0"/>
          <p:nvPr/>
        </p:nvPicPr>
        <p:blipFill>
          <a:blip r:embed="rId7">
            <a:alphaModFix/>
          </a:blip>
          <a:stretch>
            <a:fillRect/>
          </a:stretch>
        </p:blipFill>
        <p:spPr>
          <a:xfrm>
            <a:off x="7826125" y="2767650"/>
            <a:ext cx="1031607" cy="1081200"/>
          </a:xfrm>
          <a:prstGeom prst="rect">
            <a:avLst/>
          </a:prstGeom>
          <a:noFill/>
          <a:ln>
            <a:noFill/>
          </a:ln>
        </p:spPr>
      </p:pic>
      <p:sp>
        <p:nvSpPr>
          <p:cNvPr id="1347" name="Google Shape;1347;p85"/>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348" name="Google Shape;1348;p85"/>
          <p:cNvPicPr preferRelativeResize="0"/>
          <p:nvPr/>
        </p:nvPicPr>
        <p:blipFill>
          <a:blip r:embed="rId8">
            <a:alphaModFix/>
          </a:blip>
          <a:stretch>
            <a:fillRect/>
          </a:stretch>
        </p:blipFill>
        <p:spPr>
          <a:xfrm>
            <a:off x="6997140" y="3115219"/>
            <a:ext cx="794200" cy="1144428"/>
          </a:xfrm>
          <a:prstGeom prst="rect">
            <a:avLst/>
          </a:prstGeom>
          <a:noFill/>
          <a:ln>
            <a:noFill/>
          </a:ln>
        </p:spPr>
      </p:pic>
      <p:sp>
        <p:nvSpPr>
          <p:cNvPr id="1349" name="Google Shape;1349;p85"/>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350" name="Google Shape;1350;p85"/>
          <p:cNvPicPr preferRelativeResize="0"/>
          <p:nvPr/>
        </p:nvPicPr>
        <p:blipFill>
          <a:blip r:embed="rId9">
            <a:alphaModFix/>
          </a:blip>
          <a:stretch>
            <a:fillRect/>
          </a:stretch>
        </p:blipFill>
        <p:spPr>
          <a:xfrm>
            <a:off x="5007000" y="3126837"/>
            <a:ext cx="591075" cy="738400"/>
          </a:xfrm>
          <a:prstGeom prst="rect">
            <a:avLst/>
          </a:prstGeom>
          <a:noFill/>
          <a:ln>
            <a:noFill/>
          </a:ln>
        </p:spPr>
      </p:pic>
      <p:pic>
        <p:nvPicPr>
          <p:cNvPr id="1351" name="Google Shape;1351;p85"/>
          <p:cNvPicPr preferRelativeResize="0"/>
          <p:nvPr/>
        </p:nvPicPr>
        <p:blipFill>
          <a:blip r:embed="rId10">
            <a:alphaModFix/>
          </a:blip>
          <a:stretch>
            <a:fillRect/>
          </a:stretch>
        </p:blipFill>
        <p:spPr>
          <a:xfrm>
            <a:off x="5743909" y="3115219"/>
            <a:ext cx="1253244" cy="1144428"/>
          </a:xfrm>
          <a:prstGeom prst="rect">
            <a:avLst/>
          </a:prstGeom>
          <a:noFill/>
          <a:ln>
            <a:noFill/>
          </a:ln>
        </p:spPr>
      </p:pic>
      <p:sp>
        <p:nvSpPr>
          <p:cNvPr id="1352" name="Google Shape;1352;p85"/>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53" name="Google Shape;1353;p85"/>
          <p:cNvPicPr preferRelativeResize="0"/>
          <p:nvPr/>
        </p:nvPicPr>
        <p:blipFill>
          <a:blip r:embed="rId11">
            <a:alphaModFix/>
          </a:blip>
          <a:stretch>
            <a:fillRect/>
          </a:stretch>
        </p:blipFill>
        <p:spPr>
          <a:xfrm>
            <a:off x="3542148" y="3301628"/>
            <a:ext cx="1362617" cy="655471"/>
          </a:xfrm>
          <a:prstGeom prst="rect">
            <a:avLst/>
          </a:prstGeom>
          <a:noFill/>
          <a:ln>
            <a:noFill/>
          </a:ln>
        </p:spPr>
      </p:pic>
      <p:sp>
        <p:nvSpPr>
          <p:cNvPr id="1354" name="Google Shape;1354;p85"/>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55" name="Google Shape;1355;p85"/>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56" name="Google Shape;1356;p85"/>
          <p:cNvPicPr preferRelativeResize="0"/>
          <p:nvPr/>
        </p:nvPicPr>
        <p:blipFill>
          <a:blip r:embed="rId12">
            <a:alphaModFix/>
          </a:blip>
          <a:stretch>
            <a:fillRect/>
          </a:stretch>
        </p:blipFill>
        <p:spPr>
          <a:xfrm>
            <a:off x="4997100" y="830288"/>
            <a:ext cx="660426" cy="830100"/>
          </a:xfrm>
          <a:prstGeom prst="rect">
            <a:avLst/>
          </a:prstGeom>
          <a:noFill/>
          <a:ln>
            <a:noFill/>
          </a:ln>
        </p:spPr>
      </p:pic>
      <p:sp>
        <p:nvSpPr>
          <p:cNvPr id="1357" name="Google Shape;1357;p85"/>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358" name="Google Shape;1358;p85"/>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59" name="Google Shape;1359;p85" title="GPT-4o-1200x800-removebg-preview.png"/>
          <p:cNvPicPr preferRelativeResize="0"/>
          <p:nvPr/>
        </p:nvPicPr>
        <p:blipFill>
          <a:blip r:embed="rId13">
            <a:alphaModFix/>
          </a:blip>
          <a:stretch>
            <a:fillRect/>
          </a:stretch>
        </p:blipFill>
        <p:spPr>
          <a:xfrm>
            <a:off x="3534788" y="922038"/>
            <a:ext cx="1621800" cy="1081200"/>
          </a:xfrm>
          <a:prstGeom prst="rect">
            <a:avLst/>
          </a:prstGeom>
          <a:noFill/>
          <a:ln>
            <a:noFill/>
          </a:ln>
        </p:spPr>
      </p:pic>
      <p:sp>
        <p:nvSpPr>
          <p:cNvPr id="1360" name="Google Shape;1360;p85"/>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1" name="Google Shape;1361;p85"/>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62" name="Google Shape;1362;p85"/>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sp>
        <p:nvSpPr>
          <p:cNvPr id="1363" name="Google Shape;1363;p85"/>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364" name="Google Shape;1364;p8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8" name="Shape 1368"/>
        <p:cNvGrpSpPr/>
        <p:nvPr/>
      </p:nvGrpSpPr>
      <p:grpSpPr>
        <a:xfrm>
          <a:off x="0" y="0"/>
          <a:ext cx="0" cy="0"/>
          <a:chOff x="0" y="0"/>
          <a:chExt cx="0" cy="0"/>
        </a:xfrm>
      </p:grpSpPr>
      <p:sp>
        <p:nvSpPr>
          <p:cNvPr id="1369" name="Google Shape;1369;p86"/>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370" name="Google Shape;1370;p86"/>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371" name="Google Shape;1371;p86"/>
          <p:cNvGrpSpPr/>
          <p:nvPr/>
        </p:nvGrpSpPr>
        <p:grpSpPr>
          <a:xfrm>
            <a:off x="5835585" y="1237513"/>
            <a:ext cx="2629544" cy="892595"/>
            <a:chOff x="3522175" y="2682150"/>
            <a:chExt cx="3565000" cy="1181150"/>
          </a:xfrm>
        </p:grpSpPr>
        <p:pic>
          <p:nvPicPr>
            <p:cNvPr id="1372" name="Google Shape;1372;p86"/>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373" name="Google Shape;1373;p86"/>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374" name="Google Shape;1374;p86"/>
            <p:cNvPicPr preferRelativeResize="0"/>
            <p:nvPr/>
          </p:nvPicPr>
          <p:blipFill>
            <a:blip r:embed="rId6">
              <a:alphaModFix/>
            </a:blip>
            <a:stretch>
              <a:fillRect/>
            </a:stretch>
          </p:blipFill>
          <p:spPr>
            <a:xfrm>
              <a:off x="3562200" y="3532400"/>
              <a:ext cx="3342950" cy="330900"/>
            </a:xfrm>
            <a:prstGeom prst="rect">
              <a:avLst/>
            </a:prstGeom>
            <a:noFill/>
            <a:ln>
              <a:noFill/>
            </a:ln>
          </p:spPr>
        </p:pic>
      </p:grpSp>
      <p:sp>
        <p:nvSpPr>
          <p:cNvPr id="1375" name="Google Shape;1375;p86"/>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376" name="Google Shape;1376;p86"/>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377" name="Google Shape;1377;p86"/>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78" name="Google Shape;1378;p86"/>
          <p:cNvPicPr preferRelativeResize="0"/>
          <p:nvPr/>
        </p:nvPicPr>
        <p:blipFill>
          <a:blip r:embed="rId7">
            <a:alphaModFix/>
          </a:blip>
          <a:stretch>
            <a:fillRect/>
          </a:stretch>
        </p:blipFill>
        <p:spPr>
          <a:xfrm>
            <a:off x="7826125" y="2767650"/>
            <a:ext cx="1031607" cy="1081200"/>
          </a:xfrm>
          <a:prstGeom prst="rect">
            <a:avLst/>
          </a:prstGeom>
          <a:noFill/>
          <a:ln>
            <a:noFill/>
          </a:ln>
        </p:spPr>
      </p:pic>
      <p:sp>
        <p:nvSpPr>
          <p:cNvPr id="1379" name="Google Shape;1379;p86"/>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380" name="Google Shape;1380;p86"/>
          <p:cNvPicPr preferRelativeResize="0"/>
          <p:nvPr/>
        </p:nvPicPr>
        <p:blipFill>
          <a:blip r:embed="rId8">
            <a:alphaModFix/>
          </a:blip>
          <a:stretch>
            <a:fillRect/>
          </a:stretch>
        </p:blipFill>
        <p:spPr>
          <a:xfrm>
            <a:off x="6997140" y="3115219"/>
            <a:ext cx="794200" cy="1144428"/>
          </a:xfrm>
          <a:prstGeom prst="rect">
            <a:avLst/>
          </a:prstGeom>
          <a:noFill/>
          <a:ln>
            <a:noFill/>
          </a:ln>
        </p:spPr>
      </p:pic>
      <p:sp>
        <p:nvSpPr>
          <p:cNvPr id="1381" name="Google Shape;1381;p86"/>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382" name="Google Shape;1382;p86"/>
          <p:cNvPicPr preferRelativeResize="0"/>
          <p:nvPr/>
        </p:nvPicPr>
        <p:blipFill>
          <a:blip r:embed="rId9">
            <a:alphaModFix/>
          </a:blip>
          <a:stretch>
            <a:fillRect/>
          </a:stretch>
        </p:blipFill>
        <p:spPr>
          <a:xfrm>
            <a:off x="5007000" y="3126837"/>
            <a:ext cx="591075" cy="738400"/>
          </a:xfrm>
          <a:prstGeom prst="rect">
            <a:avLst/>
          </a:prstGeom>
          <a:noFill/>
          <a:ln>
            <a:noFill/>
          </a:ln>
        </p:spPr>
      </p:pic>
      <p:pic>
        <p:nvPicPr>
          <p:cNvPr id="1383" name="Google Shape;1383;p86"/>
          <p:cNvPicPr preferRelativeResize="0"/>
          <p:nvPr/>
        </p:nvPicPr>
        <p:blipFill>
          <a:blip r:embed="rId10">
            <a:alphaModFix/>
          </a:blip>
          <a:stretch>
            <a:fillRect/>
          </a:stretch>
        </p:blipFill>
        <p:spPr>
          <a:xfrm>
            <a:off x="5743909" y="3115219"/>
            <a:ext cx="1253244" cy="1144428"/>
          </a:xfrm>
          <a:prstGeom prst="rect">
            <a:avLst/>
          </a:prstGeom>
          <a:noFill/>
          <a:ln>
            <a:noFill/>
          </a:ln>
        </p:spPr>
      </p:pic>
      <p:sp>
        <p:nvSpPr>
          <p:cNvPr id="1384" name="Google Shape;1384;p86"/>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85" name="Google Shape;1385;p86"/>
          <p:cNvPicPr preferRelativeResize="0"/>
          <p:nvPr/>
        </p:nvPicPr>
        <p:blipFill>
          <a:blip r:embed="rId11">
            <a:alphaModFix/>
          </a:blip>
          <a:stretch>
            <a:fillRect/>
          </a:stretch>
        </p:blipFill>
        <p:spPr>
          <a:xfrm>
            <a:off x="3542148" y="3301628"/>
            <a:ext cx="1362617" cy="655471"/>
          </a:xfrm>
          <a:prstGeom prst="rect">
            <a:avLst/>
          </a:prstGeom>
          <a:noFill/>
          <a:ln>
            <a:noFill/>
          </a:ln>
        </p:spPr>
      </p:pic>
      <p:sp>
        <p:nvSpPr>
          <p:cNvPr id="1386" name="Google Shape;1386;p86"/>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87" name="Google Shape;1387;p86"/>
          <p:cNvPicPr preferRelativeResize="0"/>
          <p:nvPr/>
        </p:nvPicPr>
        <p:blipFill rotWithShape="1">
          <a:blip r:embed="rId12">
            <a:alphaModFix/>
          </a:blip>
          <a:srcRect b="0" l="0" r="0" t="0"/>
          <a:stretch/>
        </p:blipFill>
        <p:spPr>
          <a:xfrm>
            <a:off x="521053" y="3323928"/>
            <a:ext cx="2208638" cy="738400"/>
          </a:xfrm>
          <a:prstGeom prst="rect">
            <a:avLst/>
          </a:prstGeom>
          <a:noFill/>
          <a:ln>
            <a:noFill/>
          </a:ln>
        </p:spPr>
      </p:pic>
      <p:sp>
        <p:nvSpPr>
          <p:cNvPr id="1388" name="Google Shape;1388;p86"/>
          <p:cNvSpPr/>
          <p:nvPr/>
        </p:nvSpPr>
        <p:spPr>
          <a:xfrm>
            <a:off x="486650" y="3205775"/>
            <a:ext cx="2295300" cy="974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89" name="Google Shape;1389;p86"/>
          <p:cNvPicPr preferRelativeResize="0"/>
          <p:nvPr/>
        </p:nvPicPr>
        <p:blipFill>
          <a:blip r:embed="rId9">
            <a:alphaModFix/>
          </a:blip>
          <a:stretch>
            <a:fillRect/>
          </a:stretch>
        </p:blipFill>
        <p:spPr>
          <a:xfrm>
            <a:off x="2824550" y="3110462"/>
            <a:ext cx="591075" cy="738400"/>
          </a:xfrm>
          <a:prstGeom prst="rect">
            <a:avLst/>
          </a:prstGeom>
          <a:noFill/>
          <a:ln>
            <a:noFill/>
          </a:ln>
        </p:spPr>
      </p:pic>
      <p:sp>
        <p:nvSpPr>
          <p:cNvPr id="1390" name="Google Shape;1390;p86"/>
          <p:cNvSpPr txBox="1"/>
          <p:nvPr/>
        </p:nvSpPr>
        <p:spPr>
          <a:xfrm>
            <a:off x="644300" y="4230275"/>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BPMN Process</a:t>
            </a:r>
            <a:endParaRPr b="1">
              <a:solidFill>
                <a:srgbClr val="0B5394"/>
              </a:solidFill>
              <a:latin typeface="Times New Roman"/>
              <a:ea typeface="Times New Roman"/>
              <a:cs typeface="Times New Roman"/>
              <a:sym typeface="Times New Roman"/>
            </a:endParaRPr>
          </a:p>
        </p:txBody>
      </p:sp>
      <p:sp>
        <p:nvSpPr>
          <p:cNvPr id="1391" name="Google Shape;1391;p86"/>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392" name="Google Shape;1392;p86"/>
          <p:cNvPicPr preferRelativeResize="0"/>
          <p:nvPr/>
        </p:nvPicPr>
        <p:blipFill>
          <a:blip r:embed="rId13">
            <a:alphaModFix/>
          </a:blip>
          <a:stretch>
            <a:fillRect/>
          </a:stretch>
        </p:blipFill>
        <p:spPr>
          <a:xfrm>
            <a:off x="4997100" y="830288"/>
            <a:ext cx="660426" cy="830100"/>
          </a:xfrm>
          <a:prstGeom prst="rect">
            <a:avLst/>
          </a:prstGeom>
          <a:noFill/>
          <a:ln>
            <a:noFill/>
          </a:ln>
        </p:spPr>
      </p:pic>
      <p:sp>
        <p:nvSpPr>
          <p:cNvPr id="1393" name="Google Shape;1393;p86"/>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394" name="Google Shape;1394;p86"/>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95" name="Google Shape;1395;p86" title="GPT-4o-1200x800-removebg-preview.png"/>
          <p:cNvPicPr preferRelativeResize="0"/>
          <p:nvPr/>
        </p:nvPicPr>
        <p:blipFill>
          <a:blip r:embed="rId14">
            <a:alphaModFix/>
          </a:blip>
          <a:stretch>
            <a:fillRect/>
          </a:stretch>
        </p:blipFill>
        <p:spPr>
          <a:xfrm>
            <a:off x="3534788" y="922038"/>
            <a:ext cx="1621800" cy="1081200"/>
          </a:xfrm>
          <a:prstGeom prst="rect">
            <a:avLst/>
          </a:prstGeom>
          <a:noFill/>
          <a:ln>
            <a:noFill/>
          </a:ln>
        </p:spPr>
      </p:pic>
      <p:sp>
        <p:nvSpPr>
          <p:cNvPr id="1396" name="Google Shape;1396;p86"/>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7" name="Google Shape;1397;p86"/>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398" name="Google Shape;1398;p86"/>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sp>
        <p:nvSpPr>
          <p:cNvPr id="1399" name="Google Shape;1399;p86"/>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400" name="Google Shape;1400;p8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4" name="Shape 1404"/>
        <p:cNvGrpSpPr/>
        <p:nvPr/>
      </p:nvGrpSpPr>
      <p:grpSpPr>
        <a:xfrm>
          <a:off x="0" y="0"/>
          <a:ext cx="0" cy="0"/>
          <a:chOff x="0" y="0"/>
          <a:chExt cx="0" cy="0"/>
        </a:xfrm>
      </p:grpSpPr>
      <p:sp>
        <p:nvSpPr>
          <p:cNvPr id="1405" name="Google Shape;1405;p87"/>
          <p:cNvSpPr/>
          <p:nvPr/>
        </p:nvSpPr>
        <p:spPr>
          <a:xfrm>
            <a:off x="3862838" y="937413"/>
            <a:ext cx="965700" cy="1018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406" name="Google Shape;1406;p87"/>
          <p:cNvSpPr/>
          <p:nvPr/>
        </p:nvSpPr>
        <p:spPr>
          <a:xfrm>
            <a:off x="516475" y="533050"/>
            <a:ext cx="2551800" cy="1763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000000"/>
                </a:solidFill>
                <a:latin typeface="Times New Roman"/>
                <a:ea typeface="Times New Roman"/>
                <a:cs typeface="Times New Roman"/>
                <a:sym typeface="Times New Roman"/>
              </a:rPr>
              <a:t>First of all, an employee CollectGoods. Then, the client PayForDelivery while the employee PrepareParcel. Finally, the company can either DeliverByCar or DeliverByDrone (depending on the distance for example)</a:t>
            </a:r>
            <a:endParaRPr>
              <a:solidFill>
                <a:srgbClr val="000000"/>
              </a:solidFill>
              <a:latin typeface="Times New Roman"/>
              <a:ea typeface="Times New Roman"/>
              <a:cs typeface="Times New Roman"/>
              <a:sym typeface="Times New Roman"/>
            </a:endParaRPr>
          </a:p>
        </p:txBody>
      </p:sp>
      <p:sp>
        <p:nvSpPr>
          <p:cNvPr id="1407" name="Google Shape;1407;p87"/>
          <p:cNvSpPr txBox="1"/>
          <p:nvPr/>
        </p:nvSpPr>
        <p:spPr>
          <a:xfrm>
            <a:off x="688075" y="2330700"/>
            <a:ext cx="22086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Textual Representation</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of the Process</a:t>
            </a:r>
            <a:endParaRPr b="1">
              <a:solidFill>
                <a:srgbClr val="0B5394"/>
              </a:solidFill>
              <a:latin typeface="Times New Roman"/>
              <a:ea typeface="Times New Roman"/>
              <a:cs typeface="Times New Roman"/>
              <a:sym typeface="Times New Roman"/>
            </a:endParaRPr>
          </a:p>
        </p:txBody>
      </p:sp>
      <p:grpSp>
        <p:nvGrpSpPr>
          <p:cNvPr id="1408" name="Google Shape;1408;p87"/>
          <p:cNvGrpSpPr/>
          <p:nvPr/>
        </p:nvGrpSpPr>
        <p:grpSpPr>
          <a:xfrm>
            <a:off x="5835585" y="1237513"/>
            <a:ext cx="2629544" cy="892595"/>
            <a:chOff x="3522175" y="2682150"/>
            <a:chExt cx="3565000" cy="1181150"/>
          </a:xfrm>
        </p:grpSpPr>
        <p:pic>
          <p:nvPicPr>
            <p:cNvPr id="1409" name="Google Shape;1409;p87"/>
            <p:cNvPicPr preferRelativeResize="0"/>
            <p:nvPr/>
          </p:nvPicPr>
          <p:blipFill>
            <a:blip r:embed="rId4">
              <a:alphaModFix/>
            </a:blip>
            <a:stretch>
              <a:fillRect/>
            </a:stretch>
          </p:blipFill>
          <p:spPr>
            <a:xfrm>
              <a:off x="3522175" y="2682150"/>
              <a:ext cx="2572467" cy="393600"/>
            </a:xfrm>
            <a:prstGeom prst="rect">
              <a:avLst/>
            </a:prstGeom>
            <a:noFill/>
            <a:ln>
              <a:noFill/>
            </a:ln>
          </p:spPr>
        </p:pic>
        <p:pic>
          <p:nvPicPr>
            <p:cNvPr id="1410" name="Google Shape;1410;p87"/>
            <p:cNvPicPr preferRelativeResize="0"/>
            <p:nvPr/>
          </p:nvPicPr>
          <p:blipFill>
            <a:blip r:embed="rId5">
              <a:alphaModFix/>
            </a:blip>
            <a:stretch>
              <a:fillRect/>
            </a:stretch>
          </p:blipFill>
          <p:spPr>
            <a:xfrm>
              <a:off x="4514700" y="3077903"/>
              <a:ext cx="2572475" cy="358747"/>
            </a:xfrm>
            <a:prstGeom prst="rect">
              <a:avLst/>
            </a:prstGeom>
            <a:noFill/>
            <a:ln>
              <a:noFill/>
            </a:ln>
          </p:spPr>
        </p:pic>
        <p:pic>
          <p:nvPicPr>
            <p:cNvPr id="1411" name="Google Shape;1411;p87"/>
            <p:cNvPicPr preferRelativeResize="0"/>
            <p:nvPr/>
          </p:nvPicPr>
          <p:blipFill>
            <a:blip r:embed="rId6">
              <a:alphaModFix/>
            </a:blip>
            <a:stretch>
              <a:fillRect/>
            </a:stretch>
          </p:blipFill>
          <p:spPr>
            <a:xfrm>
              <a:off x="3562200" y="3532400"/>
              <a:ext cx="3342950" cy="330900"/>
            </a:xfrm>
            <a:prstGeom prst="rect">
              <a:avLst/>
            </a:prstGeom>
            <a:noFill/>
            <a:ln>
              <a:noFill/>
            </a:ln>
          </p:spPr>
        </p:pic>
      </p:grpSp>
      <p:pic>
        <p:nvPicPr>
          <p:cNvPr id="1412" name="Google Shape;1412;p87"/>
          <p:cNvPicPr preferRelativeResize="0"/>
          <p:nvPr/>
        </p:nvPicPr>
        <p:blipFill>
          <a:blip r:embed="rId7">
            <a:alphaModFix/>
          </a:blip>
          <a:stretch>
            <a:fillRect/>
          </a:stretch>
        </p:blipFill>
        <p:spPr>
          <a:xfrm>
            <a:off x="4997100" y="830288"/>
            <a:ext cx="660426" cy="830100"/>
          </a:xfrm>
          <a:prstGeom prst="rect">
            <a:avLst/>
          </a:prstGeom>
          <a:noFill/>
          <a:ln>
            <a:noFill/>
          </a:ln>
        </p:spPr>
      </p:pic>
      <p:sp>
        <p:nvSpPr>
          <p:cNvPr id="1413" name="Google Shape;1413;p87"/>
          <p:cNvSpPr/>
          <p:nvPr/>
        </p:nvSpPr>
        <p:spPr>
          <a:xfrm>
            <a:off x="5813063" y="1176925"/>
            <a:ext cx="2652000" cy="10812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414" name="Google Shape;1414;p87"/>
          <p:cNvSpPr txBox="1"/>
          <p:nvPr/>
        </p:nvSpPr>
        <p:spPr>
          <a:xfrm>
            <a:off x="3587738" y="1903413"/>
            <a:ext cx="1515900" cy="6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Large Language</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Model (LLM)</a:t>
            </a:r>
            <a:endParaRPr b="1">
              <a:solidFill>
                <a:srgbClr val="0B5394"/>
              </a:solidFill>
              <a:latin typeface="Times New Roman"/>
              <a:ea typeface="Times New Roman"/>
              <a:cs typeface="Times New Roman"/>
              <a:sym typeface="Times New Roman"/>
            </a:endParaRPr>
          </a:p>
        </p:txBody>
      </p:sp>
      <p:sp>
        <p:nvSpPr>
          <p:cNvPr id="1415" name="Google Shape;1415;p87"/>
          <p:cNvSpPr txBox="1"/>
          <p:nvPr/>
        </p:nvSpPr>
        <p:spPr>
          <a:xfrm>
            <a:off x="5692488" y="471100"/>
            <a:ext cx="28932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CollectGoods &lt; (PayForDelivery, PrepareParcel)</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 (PayForDelivery, PrepareParcel) &lt; (DeliverByCar,</a:t>
            </a:r>
            <a:endParaRPr sz="10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fr" sz="1000">
                <a:solidFill>
                  <a:srgbClr val="000000"/>
                </a:solidFill>
                <a:latin typeface="Times New Roman"/>
                <a:ea typeface="Times New Roman"/>
                <a:cs typeface="Times New Roman"/>
                <a:sym typeface="Times New Roman"/>
              </a:rPr>
              <a:t>DeliverByDrone)</a:t>
            </a:r>
            <a:endParaRPr sz="1000">
              <a:solidFill>
                <a:srgbClr val="000000"/>
              </a:solidFill>
              <a:latin typeface="Times New Roman"/>
              <a:ea typeface="Times New Roman"/>
              <a:cs typeface="Times New Roman"/>
              <a:sym typeface="Times New Roman"/>
            </a:endParaRPr>
          </a:p>
        </p:txBody>
      </p:sp>
      <p:sp>
        <p:nvSpPr>
          <p:cNvPr id="1416" name="Google Shape;1416;p87"/>
          <p:cNvSpPr/>
          <p:nvPr/>
        </p:nvSpPr>
        <p:spPr>
          <a:xfrm>
            <a:off x="5692488" y="453100"/>
            <a:ext cx="2870100" cy="6699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417" name="Google Shape;1417;p87"/>
          <p:cNvPicPr preferRelativeResize="0"/>
          <p:nvPr/>
        </p:nvPicPr>
        <p:blipFill>
          <a:blip r:embed="rId8">
            <a:alphaModFix/>
          </a:blip>
          <a:stretch>
            <a:fillRect/>
          </a:stretch>
        </p:blipFill>
        <p:spPr>
          <a:xfrm>
            <a:off x="7826125" y="2767650"/>
            <a:ext cx="1031607" cy="1081200"/>
          </a:xfrm>
          <a:prstGeom prst="rect">
            <a:avLst/>
          </a:prstGeom>
          <a:noFill/>
          <a:ln>
            <a:noFill/>
          </a:ln>
        </p:spPr>
      </p:pic>
      <p:sp>
        <p:nvSpPr>
          <p:cNvPr id="1418" name="Google Shape;1418;p87"/>
          <p:cNvSpPr txBox="1"/>
          <p:nvPr/>
        </p:nvSpPr>
        <p:spPr>
          <a:xfrm>
            <a:off x="6149100" y="2244625"/>
            <a:ext cx="1980000" cy="54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Expressions Following an Internal Grammar</a:t>
            </a:r>
            <a:endParaRPr b="1">
              <a:solidFill>
                <a:srgbClr val="0B5394"/>
              </a:solidFill>
              <a:latin typeface="Times New Roman"/>
              <a:ea typeface="Times New Roman"/>
              <a:cs typeface="Times New Roman"/>
              <a:sym typeface="Times New Roman"/>
            </a:endParaRPr>
          </a:p>
        </p:txBody>
      </p:sp>
      <p:pic>
        <p:nvPicPr>
          <p:cNvPr id="1419" name="Google Shape;1419;p87"/>
          <p:cNvPicPr preferRelativeResize="0"/>
          <p:nvPr/>
        </p:nvPicPr>
        <p:blipFill>
          <a:blip r:embed="rId9">
            <a:alphaModFix/>
          </a:blip>
          <a:stretch>
            <a:fillRect/>
          </a:stretch>
        </p:blipFill>
        <p:spPr>
          <a:xfrm>
            <a:off x="6997140" y="3115219"/>
            <a:ext cx="794200" cy="1144428"/>
          </a:xfrm>
          <a:prstGeom prst="rect">
            <a:avLst/>
          </a:prstGeom>
          <a:noFill/>
          <a:ln>
            <a:noFill/>
          </a:ln>
        </p:spPr>
      </p:pic>
      <p:sp>
        <p:nvSpPr>
          <p:cNvPr id="1420" name="Google Shape;1420;p87"/>
          <p:cNvSpPr txBox="1"/>
          <p:nvPr/>
        </p:nvSpPr>
        <p:spPr>
          <a:xfrm>
            <a:off x="5773500" y="4323600"/>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Abstract Syntax Trees</a:t>
            </a:r>
            <a:endParaRPr b="1">
              <a:solidFill>
                <a:srgbClr val="0B5394"/>
              </a:solidFill>
              <a:latin typeface="Times New Roman"/>
              <a:ea typeface="Times New Roman"/>
              <a:cs typeface="Times New Roman"/>
              <a:sym typeface="Times New Roman"/>
            </a:endParaRPr>
          </a:p>
        </p:txBody>
      </p:sp>
      <p:pic>
        <p:nvPicPr>
          <p:cNvPr id="1421" name="Google Shape;1421;p87"/>
          <p:cNvPicPr preferRelativeResize="0"/>
          <p:nvPr/>
        </p:nvPicPr>
        <p:blipFill>
          <a:blip r:embed="rId10">
            <a:alphaModFix/>
          </a:blip>
          <a:stretch>
            <a:fillRect/>
          </a:stretch>
        </p:blipFill>
        <p:spPr>
          <a:xfrm>
            <a:off x="5007000" y="3126837"/>
            <a:ext cx="591075" cy="738400"/>
          </a:xfrm>
          <a:prstGeom prst="rect">
            <a:avLst/>
          </a:prstGeom>
          <a:noFill/>
          <a:ln>
            <a:noFill/>
          </a:ln>
        </p:spPr>
      </p:pic>
      <p:pic>
        <p:nvPicPr>
          <p:cNvPr id="1422" name="Google Shape;1422;p87"/>
          <p:cNvPicPr preferRelativeResize="0"/>
          <p:nvPr/>
        </p:nvPicPr>
        <p:blipFill>
          <a:blip r:embed="rId11">
            <a:alphaModFix/>
          </a:blip>
          <a:stretch>
            <a:fillRect/>
          </a:stretch>
        </p:blipFill>
        <p:spPr>
          <a:xfrm>
            <a:off x="5743909" y="3115219"/>
            <a:ext cx="1253244" cy="1144428"/>
          </a:xfrm>
          <a:prstGeom prst="rect">
            <a:avLst/>
          </a:prstGeom>
          <a:noFill/>
          <a:ln>
            <a:noFill/>
          </a:ln>
        </p:spPr>
      </p:pic>
      <p:sp>
        <p:nvSpPr>
          <p:cNvPr id="1423" name="Google Shape;1423;p87"/>
          <p:cNvSpPr/>
          <p:nvPr/>
        </p:nvSpPr>
        <p:spPr>
          <a:xfrm>
            <a:off x="5692500" y="3051300"/>
            <a:ext cx="2142000" cy="12723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424" name="Google Shape;1424;p87"/>
          <p:cNvPicPr preferRelativeResize="0"/>
          <p:nvPr/>
        </p:nvPicPr>
        <p:blipFill>
          <a:blip r:embed="rId12">
            <a:alphaModFix/>
          </a:blip>
          <a:stretch>
            <a:fillRect/>
          </a:stretch>
        </p:blipFill>
        <p:spPr>
          <a:xfrm>
            <a:off x="3542148" y="3301628"/>
            <a:ext cx="1362617" cy="655471"/>
          </a:xfrm>
          <a:prstGeom prst="rect">
            <a:avLst/>
          </a:prstGeom>
          <a:noFill/>
          <a:ln>
            <a:noFill/>
          </a:ln>
        </p:spPr>
      </p:pic>
      <p:sp>
        <p:nvSpPr>
          <p:cNvPr id="1425" name="Google Shape;1425;p87"/>
          <p:cNvSpPr/>
          <p:nvPr/>
        </p:nvSpPr>
        <p:spPr>
          <a:xfrm>
            <a:off x="3510475" y="3254785"/>
            <a:ext cx="1453500" cy="7698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sp>
        <p:nvSpPr>
          <p:cNvPr id="1426" name="Google Shape;1426;p87"/>
          <p:cNvSpPr txBox="1"/>
          <p:nvPr/>
        </p:nvSpPr>
        <p:spPr>
          <a:xfrm>
            <a:off x="3240775" y="4090950"/>
            <a:ext cx="20739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Dependency Graph</a:t>
            </a:r>
            <a:endParaRPr b="1">
              <a:solidFill>
                <a:srgbClr val="0B5394"/>
              </a:solidFill>
              <a:latin typeface="Times New Roman"/>
              <a:ea typeface="Times New Roman"/>
              <a:cs typeface="Times New Roman"/>
              <a:sym typeface="Times New Roman"/>
            </a:endParaRPr>
          </a:p>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(Skeleton of the Process)</a:t>
            </a:r>
            <a:endParaRPr b="1">
              <a:solidFill>
                <a:srgbClr val="0B5394"/>
              </a:solidFill>
              <a:latin typeface="Times New Roman"/>
              <a:ea typeface="Times New Roman"/>
              <a:cs typeface="Times New Roman"/>
              <a:sym typeface="Times New Roman"/>
            </a:endParaRPr>
          </a:p>
        </p:txBody>
      </p:sp>
      <p:pic>
        <p:nvPicPr>
          <p:cNvPr id="1427" name="Google Shape;1427;p87"/>
          <p:cNvPicPr preferRelativeResize="0"/>
          <p:nvPr/>
        </p:nvPicPr>
        <p:blipFill rotWithShape="1">
          <a:blip r:embed="rId13">
            <a:alphaModFix/>
          </a:blip>
          <a:srcRect b="0" l="0" r="0" t="0"/>
          <a:stretch/>
        </p:blipFill>
        <p:spPr>
          <a:xfrm>
            <a:off x="521053" y="3323928"/>
            <a:ext cx="2208638" cy="738400"/>
          </a:xfrm>
          <a:prstGeom prst="rect">
            <a:avLst/>
          </a:prstGeom>
          <a:noFill/>
          <a:ln>
            <a:noFill/>
          </a:ln>
        </p:spPr>
      </p:pic>
      <p:sp>
        <p:nvSpPr>
          <p:cNvPr id="1428" name="Google Shape;1428;p87"/>
          <p:cNvSpPr/>
          <p:nvPr/>
        </p:nvSpPr>
        <p:spPr>
          <a:xfrm>
            <a:off x="486650" y="3205775"/>
            <a:ext cx="2295300" cy="974700"/>
          </a:xfrm>
          <a:prstGeom prst="roundRect">
            <a:avLst>
              <a:gd fmla="val 16667" name="adj"/>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Times New Roman"/>
              <a:ea typeface="Times New Roman"/>
              <a:cs typeface="Times New Roman"/>
              <a:sym typeface="Times New Roman"/>
            </a:endParaRPr>
          </a:p>
        </p:txBody>
      </p:sp>
      <p:pic>
        <p:nvPicPr>
          <p:cNvPr id="1429" name="Google Shape;1429;p87"/>
          <p:cNvPicPr preferRelativeResize="0"/>
          <p:nvPr/>
        </p:nvPicPr>
        <p:blipFill>
          <a:blip r:embed="rId10">
            <a:alphaModFix/>
          </a:blip>
          <a:stretch>
            <a:fillRect/>
          </a:stretch>
        </p:blipFill>
        <p:spPr>
          <a:xfrm>
            <a:off x="2824550" y="3110462"/>
            <a:ext cx="591075" cy="738400"/>
          </a:xfrm>
          <a:prstGeom prst="rect">
            <a:avLst/>
          </a:prstGeom>
          <a:noFill/>
          <a:ln>
            <a:noFill/>
          </a:ln>
        </p:spPr>
      </p:pic>
      <p:sp>
        <p:nvSpPr>
          <p:cNvPr id="1430" name="Google Shape;1430;p87"/>
          <p:cNvSpPr txBox="1"/>
          <p:nvPr/>
        </p:nvSpPr>
        <p:spPr>
          <a:xfrm>
            <a:off x="644300" y="4230275"/>
            <a:ext cx="19800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BPMN Process</a:t>
            </a:r>
            <a:endParaRPr b="1">
              <a:solidFill>
                <a:srgbClr val="0B5394"/>
              </a:solidFill>
              <a:latin typeface="Times New Roman"/>
              <a:ea typeface="Times New Roman"/>
              <a:cs typeface="Times New Roman"/>
              <a:sym typeface="Times New Roman"/>
            </a:endParaRPr>
          </a:p>
        </p:txBody>
      </p:sp>
      <p:sp>
        <p:nvSpPr>
          <p:cNvPr id="1431" name="Google Shape;1431;p87"/>
          <p:cNvSpPr/>
          <p:nvPr/>
        </p:nvSpPr>
        <p:spPr>
          <a:xfrm>
            <a:off x="3223813" y="1323288"/>
            <a:ext cx="496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32" name="Google Shape;1432;p87" title="GPT-4o-1200x800-removebg-preview.png"/>
          <p:cNvPicPr preferRelativeResize="0"/>
          <p:nvPr/>
        </p:nvPicPr>
        <p:blipFill>
          <a:blip r:embed="rId14">
            <a:alphaModFix/>
          </a:blip>
          <a:stretch>
            <a:fillRect/>
          </a:stretch>
        </p:blipFill>
        <p:spPr>
          <a:xfrm>
            <a:off x="3534788" y="922038"/>
            <a:ext cx="1621800" cy="1081200"/>
          </a:xfrm>
          <a:prstGeom prst="rect">
            <a:avLst/>
          </a:prstGeom>
          <a:noFill/>
          <a:ln>
            <a:noFill/>
          </a:ln>
        </p:spPr>
      </p:pic>
      <p:grpSp>
        <p:nvGrpSpPr>
          <p:cNvPr id="1433" name="Google Shape;1433;p87"/>
          <p:cNvGrpSpPr/>
          <p:nvPr/>
        </p:nvGrpSpPr>
        <p:grpSpPr>
          <a:xfrm>
            <a:off x="289133" y="2641425"/>
            <a:ext cx="682570" cy="682500"/>
            <a:chOff x="289133" y="2641425"/>
            <a:chExt cx="682570" cy="682500"/>
          </a:xfrm>
        </p:grpSpPr>
        <p:sp>
          <p:nvSpPr>
            <p:cNvPr id="1434" name="Google Shape;1434;p87"/>
            <p:cNvSpPr/>
            <p:nvPr/>
          </p:nvSpPr>
          <p:spPr>
            <a:xfrm rot="-3709993">
              <a:off x="378336" y="2730647"/>
              <a:ext cx="503983" cy="503983"/>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5" name="Google Shape;1435;p87"/>
            <p:cNvSpPr/>
            <p:nvPr/>
          </p:nvSpPr>
          <p:spPr>
            <a:xfrm rot="-9109993">
              <a:off x="378242" y="2730727"/>
              <a:ext cx="503983" cy="503983"/>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6" name="Google Shape;1436;p87"/>
            <p:cNvSpPr/>
            <p:nvPr/>
          </p:nvSpPr>
          <p:spPr>
            <a:xfrm rot="1689041">
              <a:off x="378330" y="2730551"/>
              <a:ext cx="504248" cy="504248"/>
            </a:xfrm>
            <a:prstGeom prst="arc">
              <a:avLst>
                <a:gd fmla="val 16200000" name="adj1"/>
                <a:gd fmla="val 0" name="adj2"/>
              </a:avLst>
            </a:prstGeom>
            <a:no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7" name="Google Shape;1437;p87"/>
            <p:cNvSpPr/>
            <p:nvPr/>
          </p:nvSpPr>
          <p:spPr>
            <a:xfrm rot="-9499063">
              <a:off x="783351" y="3032112"/>
              <a:ext cx="133979" cy="154424"/>
            </a:xfrm>
            <a:prstGeom prst="triangle">
              <a:avLst>
                <a:gd fmla="val 50000" name="adj"/>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438" name="Google Shape;1438;p87"/>
          <p:cNvSpPr txBox="1"/>
          <p:nvPr/>
        </p:nvSpPr>
        <p:spPr>
          <a:xfrm>
            <a:off x="901150" y="2817225"/>
            <a:ext cx="10899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0B5394"/>
                </a:solidFill>
                <a:latin typeface="Times New Roman"/>
                <a:ea typeface="Times New Roman"/>
                <a:cs typeface="Times New Roman"/>
                <a:sym typeface="Times New Roman"/>
              </a:rPr>
              <a:t>Refinement</a:t>
            </a:r>
            <a:endParaRPr b="1">
              <a:solidFill>
                <a:srgbClr val="0B5394"/>
              </a:solidFill>
              <a:latin typeface="Times New Roman"/>
              <a:ea typeface="Times New Roman"/>
              <a:cs typeface="Times New Roman"/>
              <a:sym typeface="Times New Roman"/>
            </a:endParaRPr>
          </a:p>
        </p:txBody>
      </p:sp>
      <p:sp>
        <p:nvSpPr>
          <p:cNvPr id="1439" name="Google Shape;1439;p87"/>
          <p:cNvSpPr/>
          <p:nvPr/>
        </p:nvSpPr>
        <p:spPr>
          <a:xfrm rot="-1618684">
            <a:off x="3250113" y="435328"/>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0" name="Google Shape;1440;p87"/>
          <p:cNvSpPr txBox="1"/>
          <p:nvPr/>
        </p:nvSpPr>
        <p:spPr>
          <a:xfrm rot="-1617352">
            <a:off x="3418506" y="640106"/>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441" name="Google Shape;1441;p87"/>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Global Picture of the Approach</a:t>
            </a:r>
            <a:endParaRPr sz="2020"/>
          </a:p>
        </p:txBody>
      </p:sp>
      <p:sp>
        <p:nvSpPr>
          <p:cNvPr id="1442" name="Google Shape;1442;p8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23</a:t>
            </a:r>
            <a:endParaRPr>
              <a:solidFill>
                <a:srgbClr val="66666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6" name="Shape 1446"/>
        <p:cNvGrpSpPr/>
        <p:nvPr/>
      </p:nvGrpSpPr>
      <p:grpSpPr>
        <a:xfrm>
          <a:off x="0" y="0"/>
          <a:ext cx="0" cy="0"/>
          <a:chOff x="0" y="0"/>
          <a:chExt cx="0" cy="0"/>
        </a:xfrm>
      </p:grpSpPr>
      <p:sp>
        <p:nvSpPr>
          <p:cNvPr id="1447" name="Google Shape;1447;p88"/>
          <p:cNvSpPr txBox="1"/>
          <p:nvPr>
            <p:ph type="title"/>
          </p:nvPr>
        </p:nvSpPr>
        <p:spPr>
          <a:xfrm>
            <a:off x="3203325" y="0"/>
            <a:ext cx="480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1 – Description</a:t>
            </a:r>
            <a:endParaRPr sz="2020"/>
          </a:p>
        </p:txBody>
      </p:sp>
      <p:sp>
        <p:nvSpPr>
          <p:cNvPr id="1448" name="Google Shape;1448;p88"/>
          <p:cNvSpPr/>
          <p:nvPr/>
        </p:nvSpPr>
        <p:spPr>
          <a:xfrm>
            <a:off x="660000" y="945450"/>
            <a:ext cx="7824000" cy="3661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1200">
                <a:latin typeface="Maven Pro"/>
                <a:ea typeface="Maven Pro"/>
                <a:cs typeface="Maven Pro"/>
                <a:sym typeface="Maven Pro"/>
              </a:rPr>
              <a:t>First, the developer </a:t>
            </a:r>
            <a:r>
              <a:rPr lang="fr" sz="1200" u="sng">
                <a:latin typeface="Maven Pro"/>
                <a:ea typeface="Maven Pro"/>
                <a:cs typeface="Maven Pro"/>
                <a:sym typeface="Maven Pro"/>
              </a:rPr>
              <a:t>StartFeatureManagementSoftware</a:t>
            </a:r>
            <a:r>
              <a:rPr lang="fr" sz="1200">
                <a:latin typeface="Maven Pro"/>
                <a:ea typeface="Maven Pro"/>
                <a:cs typeface="Maven Pro"/>
                <a:sym typeface="Maven Pro"/>
              </a:rPr>
              <a:t> (</a:t>
            </a:r>
            <a:r>
              <a:rPr b="1" lang="fr" sz="1200">
                <a:latin typeface="Maven Pro"/>
                <a:ea typeface="Maven Pro"/>
                <a:cs typeface="Maven Pro"/>
                <a:sym typeface="Maven Pro"/>
              </a:rPr>
              <a:t>StFMS</a:t>
            </a:r>
            <a:r>
              <a:rPr lang="fr" sz="1200">
                <a:latin typeface="Maven Pro"/>
                <a:ea typeface="Maven Pro"/>
                <a:cs typeface="Maven Pro"/>
                <a:sym typeface="Maven Pro"/>
              </a:rPr>
              <a:t>).</a:t>
            </a:r>
            <a:endParaRPr sz="1200">
              <a:latin typeface="Maven Pro"/>
              <a:ea typeface="Maven Pro"/>
              <a:cs typeface="Maven Pro"/>
              <a:sym typeface="Maven Pro"/>
            </a:endParaRPr>
          </a:p>
          <a:p>
            <a:pPr indent="0" lvl="0" marL="0" rtl="0" algn="just">
              <a:spcBef>
                <a:spcPts val="0"/>
              </a:spcBef>
              <a:spcAft>
                <a:spcPts val="0"/>
              </a:spcAft>
              <a:buNone/>
            </a:pPr>
            <a:r>
              <a:rPr lang="fr" sz="1200">
                <a:latin typeface="Maven Pro"/>
                <a:ea typeface="Maven Pro"/>
                <a:cs typeface="Maven Pro"/>
                <a:sym typeface="Maven Pro"/>
              </a:rPr>
              <a:t>Then, he </a:t>
            </a:r>
            <a:r>
              <a:rPr lang="fr" sz="1200" u="sng">
                <a:latin typeface="Maven Pro"/>
                <a:ea typeface="Maven Pro"/>
                <a:cs typeface="Maven Pro"/>
                <a:sym typeface="Maven Pro"/>
              </a:rPr>
              <a:t>DescribeNewFeatureRequirements</a:t>
            </a:r>
            <a:r>
              <a:rPr lang="fr" sz="1200">
                <a:latin typeface="Maven Pro"/>
                <a:ea typeface="Maven Pro"/>
                <a:cs typeface="Maven Pro"/>
                <a:sym typeface="Maven Pro"/>
              </a:rPr>
              <a:t> (</a:t>
            </a:r>
            <a:r>
              <a:rPr b="1" lang="fr" sz="1200">
                <a:latin typeface="Maven Pro"/>
                <a:ea typeface="Maven Pro"/>
                <a:cs typeface="Maven Pro"/>
                <a:sym typeface="Maven Pro"/>
              </a:rPr>
              <a:t>DNFR</a:t>
            </a:r>
            <a:r>
              <a:rPr lang="fr" sz="1200">
                <a:latin typeface="Maven Pro"/>
                <a:ea typeface="Maven Pro"/>
                <a:cs typeface="Maven Pro"/>
                <a:sym typeface="Maven Pro"/>
              </a:rPr>
              <a:t>). After that, the staff </a:t>
            </a:r>
            <a:r>
              <a:rPr lang="fr" sz="1200" u="sng">
                <a:latin typeface="Maven Pro"/>
                <a:ea typeface="Maven Pro"/>
                <a:cs typeface="Maven Pro"/>
                <a:sym typeface="Maven Pro"/>
              </a:rPr>
              <a:t>ValidateInternally</a:t>
            </a:r>
            <a:r>
              <a:rPr lang="fr" sz="1200">
                <a:latin typeface="Maven Pro"/>
                <a:ea typeface="Maven Pro"/>
                <a:cs typeface="Maven Pro"/>
                <a:sym typeface="Maven Pro"/>
              </a:rPr>
              <a:t> (</a:t>
            </a:r>
            <a:r>
              <a:rPr b="1" lang="fr" sz="1200">
                <a:latin typeface="Maven Pro"/>
                <a:ea typeface="Maven Pro"/>
                <a:cs typeface="Maven Pro"/>
                <a:sym typeface="Maven Pro"/>
              </a:rPr>
              <a:t>VI</a:t>
            </a:r>
            <a:r>
              <a:rPr lang="fr" sz="1200">
                <a:latin typeface="Maven Pro"/>
                <a:ea typeface="Maven Pro"/>
                <a:cs typeface="Maven Pro"/>
                <a:sym typeface="Maven Pro"/>
              </a:rPr>
              <a:t>), and the client </a:t>
            </a:r>
            <a:r>
              <a:rPr lang="fr" sz="1200" u="sng">
                <a:latin typeface="Maven Pro"/>
                <a:ea typeface="Maven Pro"/>
                <a:cs typeface="Maven Pro"/>
                <a:sym typeface="Maven Pro"/>
              </a:rPr>
              <a:t>ValidateExternally</a:t>
            </a:r>
            <a:r>
              <a:rPr lang="fr" sz="1200">
                <a:latin typeface="Maven Pro"/>
                <a:ea typeface="Maven Pro"/>
                <a:cs typeface="Maven Pro"/>
                <a:sym typeface="Maven Pro"/>
              </a:rPr>
              <a:t> (</a:t>
            </a:r>
            <a:r>
              <a:rPr b="1" lang="fr" sz="1200">
                <a:latin typeface="Maven Pro"/>
                <a:ea typeface="Maven Pro"/>
                <a:cs typeface="Maven Pro"/>
                <a:sym typeface="Maven Pro"/>
              </a:rPr>
              <a:t>VE</a:t>
            </a:r>
            <a:r>
              <a:rPr lang="fr" sz="1200">
                <a:latin typeface="Maven Pro"/>
                <a:ea typeface="Maven Pro"/>
                <a:cs typeface="Maven Pro"/>
                <a:sym typeface="Maven Pro"/>
              </a:rPr>
              <a:t>). Once the feature has been validated internally, the developer can </a:t>
            </a:r>
            <a:r>
              <a:rPr lang="fr" sz="1200" u="sng">
                <a:latin typeface="Maven Pro"/>
                <a:ea typeface="Maven Pro"/>
                <a:cs typeface="Maven Pro"/>
                <a:sym typeface="Maven Pro"/>
              </a:rPr>
              <a:t>CreateNewFeatureBranch</a:t>
            </a:r>
            <a:r>
              <a:rPr lang="fr" sz="1200">
                <a:latin typeface="Maven Pro"/>
                <a:ea typeface="Maven Pro"/>
                <a:cs typeface="Maven Pro"/>
                <a:sym typeface="Maven Pro"/>
              </a:rPr>
              <a:t> (</a:t>
            </a:r>
            <a:r>
              <a:rPr b="1" lang="fr" sz="1200">
                <a:latin typeface="Maven Pro"/>
                <a:ea typeface="Maven Pro"/>
                <a:cs typeface="Maven Pro"/>
                <a:sym typeface="Maven Pro"/>
              </a:rPr>
              <a:t>CNFB</a:t>
            </a:r>
            <a:r>
              <a:rPr lang="fr" sz="1200">
                <a:latin typeface="Maven Pro"/>
                <a:ea typeface="Maven Pro"/>
                <a:cs typeface="Maven Pro"/>
                <a:sym typeface="Maven Pro"/>
              </a:rPr>
              <a:t>). Once the feature is completely validated (internally and externally), the staff can </a:t>
            </a:r>
            <a:r>
              <a:rPr lang="fr" sz="1200" u="sng">
                <a:latin typeface="Maven Pro"/>
                <a:ea typeface="Maven Pro"/>
                <a:cs typeface="Maven Pro"/>
                <a:sym typeface="Maven Pro"/>
              </a:rPr>
              <a:t>StartTechnicalDesign</a:t>
            </a:r>
            <a:r>
              <a:rPr lang="fr" sz="1200">
                <a:latin typeface="Maven Pro"/>
                <a:ea typeface="Maven Pro"/>
                <a:cs typeface="Maven Pro"/>
                <a:sym typeface="Maven Pro"/>
              </a:rPr>
              <a:t> (</a:t>
            </a:r>
            <a:r>
              <a:rPr b="1" lang="fr" sz="1200">
                <a:latin typeface="Maven Pro"/>
                <a:ea typeface="Maven Pro"/>
                <a:cs typeface="Maven Pro"/>
                <a:sym typeface="Maven Pro"/>
              </a:rPr>
              <a:t>STD</a:t>
            </a:r>
            <a:r>
              <a:rPr lang="fr" sz="1200">
                <a:latin typeface="Maven Pro"/>
                <a:ea typeface="Maven Pro"/>
                <a:cs typeface="Maven Pro"/>
                <a:sym typeface="Maven Pro"/>
              </a:rPr>
              <a:t>). Instead of describing a new feature, validate it, create a new branch and start technical design, the developer can also </a:t>
            </a:r>
            <a:r>
              <a:rPr lang="fr" sz="1200" u="sng">
                <a:latin typeface="Maven Pro"/>
                <a:ea typeface="Maven Pro"/>
                <a:cs typeface="Maven Pro"/>
                <a:sym typeface="Maven Pro"/>
              </a:rPr>
              <a:t>LoadCurrentlyDevelopedFeature</a:t>
            </a:r>
            <a:r>
              <a:rPr lang="fr" sz="1200">
                <a:latin typeface="Maven Pro"/>
                <a:ea typeface="Maven Pro"/>
                <a:cs typeface="Maven Pro"/>
                <a:sym typeface="Maven Pro"/>
              </a:rPr>
              <a:t> (</a:t>
            </a:r>
            <a:r>
              <a:rPr b="1" lang="fr" sz="1200">
                <a:latin typeface="Maven Pro"/>
                <a:ea typeface="Maven Pro"/>
                <a:cs typeface="Maven Pro"/>
                <a:sym typeface="Maven Pro"/>
              </a:rPr>
              <a:t>LCDF</a:t>
            </a:r>
            <a:r>
              <a:rPr lang="fr" sz="1200">
                <a:latin typeface="Maven Pro"/>
                <a:ea typeface="Maven Pro"/>
                <a:cs typeface="Maven Pro"/>
                <a:sym typeface="Maven Pro"/>
              </a:rPr>
              <a:t>). The </a:t>
            </a:r>
            <a:r>
              <a:rPr lang="fr" sz="1200" u="sng">
                <a:latin typeface="Maven Pro"/>
                <a:ea typeface="Maven Pro"/>
                <a:cs typeface="Maven Pro"/>
                <a:sym typeface="Maven Pro"/>
              </a:rPr>
              <a:t>FeatureDevelopment</a:t>
            </a:r>
            <a:r>
              <a:rPr lang="fr" sz="1200">
                <a:latin typeface="Maven Pro"/>
                <a:ea typeface="Maven Pro"/>
                <a:cs typeface="Maven Pro"/>
                <a:sym typeface="Maven Pro"/>
              </a:rPr>
              <a:t> (</a:t>
            </a:r>
            <a:r>
              <a:rPr b="1" lang="fr" sz="1200">
                <a:latin typeface="Maven Pro"/>
                <a:ea typeface="Maven Pro"/>
                <a:cs typeface="Maven Pro"/>
                <a:sym typeface="Maven Pro"/>
              </a:rPr>
              <a:t>FD</a:t>
            </a:r>
            <a:r>
              <a:rPr lang="fr" sz="1200">
                <a:latin typeface="Maven Pro"/>
                <a:ea typeface="Maven Pro"/>
                <a:cs typeface="Maven Pro"/>
                <a:sym typeface="Maven Pro"/>
              </a:rPr>
              <a:t>) then eventually starts, followed by a </a:t>
            </a:r>
            <a:r>
              <a:rPr lang="fr" sz="1200" u="sng">
                <a:latin typeface="Maven Pro"/>
                <a:ea typeface="Maven Pro"/>
                <a:cs typeface="Maven Pro"/>
                <a:sym typeface="Maven Pro"/>
              </a:rPr>
              <a:t>DebuggingPhase</a:t>
            </a:r>
            <a:r>
              <a:rPr lang="fr" sz="1200">
                <a:latin typeface="Maven Pro"/>
                <a:ea typeface="Maven Pro"/>
                <a:cs typeface="Maven Pro"/>
                <a:sym typeface="Maven Pro"/>
              </a:rPr>
              <a:t> (</a:t>
            </a:r>
            <a:r>
              <a:rPr b="1" lang="fr" sz="1200">
                <a:latin typeface="Maven Pro"/>
                <a:ea typeface="Maven Pro"/>
                <a:cs typeface="Maven Pro"/>
                <a:sym typeface="Maven Pro"/>
              </a:rPr>
              <a:t>DP</a:t>
            </a:r>
            <a:r>
              <a:rPr lang="fr" sz="1200">
                <a:latin typeface="Maven Pro"/>
                <a:ea typeface="Maven Pro"/>
                <a:cs typeface="Maven Pro"/>
                <a:sym typeface="Maven Pro"/>
              </a:rPr>
              <a:t>) useful to chase possible bugs before releasing the feature. This phase leads either to a </a:t>
            </a:r>
            <a:r>
              <a:rPr lang="fr" sz="1200" u="sng">
                <a:latin typeface="Maven Pro"/>
                <a:ea typeface="Maven Pro"/>
                <a:cs typeface="Maven Pro"/>
                <a:sym typeface="Maven Pro"/>
              </a:rPr>
              <a:t>BugCaseOpening</a:t>
            </a:r>
            <a:r>
              <a:rPr lang="fr" sz="1200">
                <a:latin typeface="Maven Pro"/>
                <a:ea typeface="Maven Pro"/>
                <a:cs typeface="Maven Pro"/>
                <a:sym typeface="Maven Pro"/>
              </a:rPr>
              <a:t> (</a:t>
            </a:r>
            <a:r>
              <a:rPr b="1" lang="fr" sz="1200">
                <a:latin typeface="Maven Pro"/>
                <a:ea typeface="Maven Pro"/>
                <a:cs typeface="Maven Pro"/>
                <a:sym typeface="Maven Pro"/>
              </a:rPr>
              <a:t>BCO</a:t>
            </a:r>
            <a:r>
              <a:rPr lang="fr" sz="1200">
                <a:latin typeface="Maven Pro"/>
                <a:ea typeface="Maven Pro"/>
                <a:cs typeface="Maven Pro"/>
                <a:sym typeface="Maven Pro"/>
              </a:rPr>
              <a:t>), or to </a:t>
            </a:r>
            <a:r>
              <a:rPr lang="fr" sz="1200" u="sng">
                <a:latin typeface="Maven Pro"/>
                <a:ea typeface="Maven Pro"/>
                <a:cs typeface="Maven Pro"/>
                <a:sym typeface="Maven Pro"/>
              </a:rPr>
              <a:t>ReleaseFeature</a:t>
            </a:r>
            <a:r>
              <a:rPr lang="fr" sz="1200">
                <a:latin typeface="Maven Pro"/>
                <a:ea typeface="Maven Pro"/>
                <a:cs typeface="Maven Pro"/>
                <a:sym typeface="Maven Pro"/>
              </a:rPr>
              <a:t> (</a:t>
            </a:r>
            <a:r>
              <a:rPr b="1" lang="fr" sz="1200">
                <a:latin typeface="Maven Pro"/>
                <a:ea typeface="Maven Pro"/>
                <a:cs typeface="Maven Pro"/>
                <a:sym typeface="Maven Pro"/>
              </a:rPr>
              <a:t>RF</a:t>
            </a:r>
            <a:r>
              <a:rPr lang="fr" sz="1200">
                <a:latin typeface="Maven Pro"/>
                <a:ea typeface="Maven Pro"/>
                <a:cs typeface="Maven Pro"/>
                <a:sym typeface="Maven Pro"/>
              </a:rPr>
              <a:t>) if no bug was found. If a bug case is opened, three different operations may start: either the first support level initiates a </a:t>
            </a:r>
            <a:r>
              <a:rPr lang="fr" sz="1200" u="sng">
                <a:latin typeface="Maven Pro"/>
                <a:ea typeface="Maven Pro"/>
                <a:cs typeface="Maven Pro"/>
                <a:sym typeface="Maven Pro"/>
              </a:rPr>
              <a:t>FirstStageDebugPhase</a:t>
            </a:r>
            <a:r>
              <a:rPr lang="fr" sz="1200">
                <a:latin typeface="Maven Pro"/>
                <a:ea typeface="Maven Pro"/>
                <a:cs typeface="Maven Pro"/>
                <a:sym typeface="Maven Pro"/>
              </a:rPr>
              <a:t> (</a:t>
            </a:r>
            <a:r>
              <a:rPr b="1" lang="fr" sz="1200">
                <a:latin typeface="Maven Pro"/>
                <a:ea typeface="Maven Pro"/>
                <a:cs typeface="Maven Pro"/>
                <a:sym typeface="Maven Pro"/>
              </a:rPr>
              <a:t>FSDP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ClosingFirstLevelRequest</a:t>
            </a:r>
            <a:r>
              <a:rPr lang="fr" sz="1200">
                <a:latin typeface="Maven Pro"/>
                <a:ea typeface="Maven Pro"/>
                <a:cs typeface="Maven Pro"/>
                <a:sym typeface="Maven Pro"/>
              </a:rPr>
              <a:t> (</a:t>
            </a:r>
            <a:r>
              <a:rPr b="1" lang="fr" sz="1200">
                <a:latin typeface="Maven Pro"/>
                <a:ea typeface="Maven Pro"/>
                <a:cs typeface="Maven Pro"/>
                <a:sym typeface="Maven Pro"/>
              </a:rPr>
              <a:t>CFLR</a:t>
            </a:r>
            <a:r>
              <a:rPr lang="fr" sz="1200">
                <a:latin typeface="Maven Pro"/>
                <a:ea typeface="Maven Pro"/>
                <a:cs typeface="Maven Pro"/>
                <a:sym typeface="Maven Pro"/>
              </a:rPr>
              <a:t>), or the second support level initiates a </a:t>
            </a:r>
            <a:r>
              <a:rPr lang="fr" sz="1200" u="sng">
                <a:latin typeface="Maven Pro"/>
                <a:ea typeface="Maven Pro"/>
                <a:cs typeface="Maven Pro"/>
                <a:sym typeface="Maven Pro"/>
              </a:rPr>
              <a:t>SecondStageDebugPhase</a:t>
            </a:r>
            <a:r>
              <a:rPr lang="fr" sz="1200">
                <a:latin typeface="Maven Pro"/>
                <a:ea typeface="Maven Pro"/>
                <a:cs typeface="Maven Pro"/>
                <a:sym typeface="Maven Pro"/>
              </a:rPr>
              <a:t> (</a:t>
            </a:r>
            <a:r>
              <a:rPr b="1" lang="fr" sz="1200">
                <a:latin typeface="Maven Pro"/>
                <a:ea typeface="Maven Pro"/>
                <a:cs typeface="Maven Pro"/>
                <a:sym typeface="Maven Pro"/>
              </a:rPr>
              <a:t>SSDP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ClosingSecondLevelRequest</a:t>
            </a:r>
            <a:r>
              <a:rPr lang="fr" sz="1200">
                <a:latin typeface="Maven Pro"/>
                <a:ea typeface="Maven Pro"/>
                <a:cs typeface="Maven Pro"/>
                <a:sym typeface="Maven Pro"/>
              </a:rPr>
              <a:t> (</a:t>
            </a:r>
            <a:r>
              <a:rPr b="1" lang="fr" sz="1200">
                <a:latin typeface="Maven Pro"/>
                <a:ea typeface="Maven Pro"/>
                <a:cs typeface="Maven Pro"/>
                <a:sym typeface="Maven Pro"/>
              </a:rPr>
              <a:t>CSLR</a:t>
            </a:r>
            <a:r>
              <a:rPr lang="fr" sz="1200">
                <a:latin typeface="Maven Pro"/>
                <a:ea typeface="Maven Pro"/>
                <a:cs typeface="Maven Pro"/>
                <a:sym typeface="Maven Pro"/>
              </a:rPr>
              <a:t>), or the third support level initiates a </a:t>
            </a:r>
            <a:r>
              <a:rPr lang="fr" sz="1200" u="sng">
                <a:latin typeface="Maven Pro"/>
                <a:ea typeface="Maven Pro"/>
                <a:cs typeface="Maven Pro"/>
                <a:sym typeface="Maven Pro"/>
              </a:rPr>
              <a:t>ThirdStageDebugPhase</a:t>
            </a:r>
            <a:r>
              <a:rPr lang="fr" sz="1200">
                <a:latin typeface="Maven Pro"/>
                <a:ea typeface="Maven Pro"/>
                <a:cs typeface="Maven Pro"/>
                <a:sym typeface="Maven Pro"/>
              </a:rPr>
              <a:t> (</a:t>
            </a:r>
            <a:r>
              <a:rPr b="1" lang="fr" sz="1200">
                <a:latin typeface="Maven Pro"/>
                <a:ea typeface="Maven Pro"/>
                <a:cs typeface="Maven Pro"/>
                <a:sym typeface="Maven Pro"/>
              </a:rPr>
              <a:t>TSDP</a:t>
            </a:r>
            <a:r>
              <a:rPr lang="fr" sz="1200">
                <a:latin typeface="Maven Pro"/>
                <a:ea typeface="Maven Pro"/>
                <a:cs typeface="Maven Pro"/>
                <a:sym typeface="Maven Pro"/>
              </a:rPr>
              <a:t>), which eventually leads to </a:t>
            </a:r>
            <a:r>
              <a:rPr lang="fr" sz="1200" u="sng">
                <a:latin typeface="Maven Pro"/>
                <a:ea typeface="Maven Pro"/>
                <a:cs typeface="Maven Pro"/>
                <a:sym typeface="Maven Pro"/>
              </a:rPr>
              <a:t>ClosingThirdLevelRequest</a:t>
            </a:r>
            <a:r>
              <a:rPr lang="fr" sz="1200">
                <a:latin typeface="Maven Pro"/>
                <a:ea typeface="Maven Pro"/>
                <a:cs typeface="Maven Pro"/>
                <a:sym typeface="Maven Pro"/>
              </a:rPr>
              <a:t> (</a:t>
            </a:r>
            <a:r>
              <a:rPr b="1" lang="fr" sz="1200">
                <a:latin typeface="Maven Pro"/>
                <a:ea typeface="Maven Pro"/>
                <a:cs typeface="Maven Pro"/>
                <a:sym typeface="Maven Pro"/>
              </a:rPr>
              <a:t>CTLR</a:t>
            </a:r>
            <a:r>
              <a:rPr lang="fr" sz="1200">
                <a:latin typeface="Maven Pro"/>
                <a:ea typeface="Maven Pro"/>
                <a:cs typeface="Maven Pro"/>
                <a:sym typeface="Maven Pro"/>
              </a:rPr>
              <a:t>). Once these phases are closed, either there is no bug anymore to correct, and the </a:t>
            </a:r>
            <a:r>
              <a:rPr lang="fr" sz="1200" u="sng">
                <a:latin typeface="Maven Pro"/>
                <a:ea typeface="Maven Pro"/>
                <a:cs typeface="Maven Pro"/>
                <a:sym typeface="Maven Pro"/>
              </a:rPr>
              <a:t>ReleaseFeature</a:t>
            </a:r>
            <a:r>
              <a:rPr lang="fr" sz="1200">
                <a:latin typeface="Maven Pro"/>
                <a:ea typeface="Maven Pro"/>
                <a:cs typeface="Maven Pro"/>
                <a:sym typeface="Maven Pro"/>
              </a:rPr>
              <a:t> task (</a:t>
            </a:r>
            <a:r>
              <a:rPr b="1" lang="fr" sz="1200">
                <a:latin typeface="Maven Pro"/>
                <a:ea typeface="Maven Pro"/>
                <a:cs typeface="Maven Pro"/>
                <a:sym typeface="Maven Pro"/>
              </a:rPr>
              <a:t>RF</a:t>
            </a:r>
            <a:r>
              <a:rPr lang="fr" sz="1200">
                <a:latin typeface="Maven Pro"/>
                <a:ea typeface="Maven Pro"/>
                <a:cs typeface="Maven Pro"/>
                <a:sym typeface="Maven Pro"/>
              </a:rPr>
              <a:t>) occurs, or a new bug is found, leading to </a:t>
            </a:r>
            <a:r>
              <a:rPr lang="fr" sz="1200" u="sng">
                <a:latin typeface="Maven Pro"/>
                <a:ea typeface="Maven Pro"/>
                <a:cs typeface="Maven Pro"/>
                <a:sym typeface="Maven Pro"/>
              </a:rPr>
              <a:t>DebuggingPhase</a:t>
            </a:r>
            <a:r>
              <a:rPr lang="fr" sz="1200">
                <a:latin typeface="Maven Pro"/>
                <a:ea typeface="Maven Pro"/>
                <a:cs typeface="Maven Pro"/>
                <a:sym typeface="Maven Pro"/>
              </a:rPr>
              <a:t> (</a:t>
            </a:r>
            <a:r>
              <a:rPr b="1" lang="fr" sz="1200">
                <a:latin typeface="Maven Pro"/>
                <a:ea typeface="Maven Pro"/>
                <a:cs typeface="Maven Pro"/>
                <a:sym typeface="Maven Pro"/>
              </a:rPr>
              <a:t>DP</a:t>
            </a:r>
            <a:r>
              <a:rPr lang="fr" sz="1200">
                <a:latin typeface="Maven Pro"/>
                <a:ea typeface="Maven Pro"/>
                <a:cs typeface="Maven Pro"/>
                <a:sym typeface="Maven Pro"/>
              </a:rPr>
              <a:t>) again. Also, the </a:t>
            </a:r>
            <a:r>
              <a:rPr lang="fr" sz="1200" u="sng">
                <a:latin typeface="Maven Pro"/>
                <a:ea typeface="Maven Pro"/>
                <a:cs typeface="Maven Pro"/>
                <a:sym typeface="Maven Pro"/>
              </a:rPr>
              <a:t>FirstStageDebugPhase</a:t>
            </a:r>
            <a:r>
              <a:rPr lang="fr" sz="1200">
                <a:latin typeface="Maven Pro"/>
                <a:ea typeface="Maven Pro"/>
                <a:cs typeface="Maven Pro"/>
                <a:sym typeface="Maven Pro"/>
              </a:rPr>
              <a:t> (</a:t>
            </a:r>
            <a:r>
              <a:rPr b="1" lang="fr" sz="1200">
                <a:latin typeface="Maven Pro"/>
                <a:ea typeface="Maven Pro"/>
                <a:cs typeface="Maven Pro"/>
                <a:sym typeface="Maven Pro"/>
              </a:rPr>
              <a:t>FSDP</a:t>
            </a:r>
            <a:r>
              <a:rPr lang="fr" sz="1200">
                <a:latin typeface="Maven Pro"/>
                <a:ea typeface="Maven Pro"/>
                <a:cs typeface="Maven Pro"/>
                <a:sym typeface="Maven Pro"/>
              </a:rPr>
              <a:t>), </a:t>
            </a:r>
            <a:r>
              <a:rPr lang="fr" sz="1200" u="sng">
                <a:latin typeface="Maven Pro"/>
                <a:ea typeface="Maven Pro"/>
                <a:cs typeface="Maven Pro"/>
                <a:sym typeface="Maven Pro"/>
              </a:rPr>
              <a:t>SecondStageDebugPhase</a:t>
            </a:r>
            <a:r>
              <a:rPr lang="fr" sz="1200">
                <a:latin typeface="Maven Pro"/>
                <a:ea typeface="Maven Pro"/>
                <a:cs typeface="Maven Pro"/>
                <a:sym typeface="Maven Pro"/>
              </a:rPr>
              <a:t> (</a:t>
            </a:r>
            <a:r>
              <a:rPr b="1" lang="fr" sz="1200">
                <a:latin typeface="Maven Pro"/>
                <a:ea typeface="Maven Pro"/>
                <a:cs typeface="Maven Pro"/>
                <a:sym typeface="Maven Pro"/>
              </a:rPr>
              <a:t>SSDP</a:t>
            </a:r>
            <a:r>
              <a:rPr lang="fr" sz="1200">
                <a:latin typeface="Maven Pro"/>
                <a:ea typeface="Maven Pro"/>
                <a:cs typeface="Maven Pro"/>
                <a:sym typeface="Maven Pro"/>
              </a:rPr>
              <a:t>) and </a:t>
            </a:r>
            <a:r>
              <a:rPr lang="fr" sz="1200" u="sng">
                <a:latin typeface="Maven Pro"/>
                <a:ea typeface="Maven Pro"/>
                <a:cs typeface="Maven Pro"/>
                <a:sym typeface="Maven Pro"/>
              </a:rPr>
              <a:t>ThirdStageDebugPhase</a:t>
            </a:r>
            <a:r>
              <a:rPr lang="fr" sz="1200">
                <a:latin typeface="Maven Pro"/>
                <a:ea typeface="Maven Pro"/>
                <a:cs typeface="Maven Pro"/>
                <a:sym typeface="Maven Pro"/>
              </a:rPr>
              <a:t> (</a:t>
            </a:r>
            <a:r>
              <a:rPr b="1" lang="fr" sz="1200">
                <a:latin typeface="Maven Pro"/>
                <a:ea typeface="Maven Pro"/>
                <a:cs typeface="Maven Pro"/>
                <a:sym typeface="Maven Pro"/>
              </a:rPr>
              <a:t>TSDP</a:t>
            </a:r>
            <a:r>
              <a:rPr lang="fr" sz="1200">
                <a:latin typeface="Maven Pro"/>
                <a:ea typeface="Maven Pro"/>
                <a:cs typeface="Maven Pro"/>
                <a:sym typeface="Maven Pro"/>
              </a:rPr>
              <a:t>) and their closing can be repeated until a bug is properly corrected. Once </a:t>
            </a:r>
            <a:r>
              <a:rPr lang="fr" sz="1200" u="sng">
                <a:latin typeface="Maven Pro"/>
                <a:ea typeface="Maven Pro"/>
                <a:cs typeface="Maven Pro"/>
                <a:sym typeface="Maven Pro"/>
              </a:rPr>
              <a:t>ReleaseFeature</a:t>
            </a:r>
            <a:r>
              <a:rPr lang="fr" sz="1200">
                <a:latin typeface="Maven Pro"/>
                <a:ea typeface="Maven Pro"/>
                <a:cs typeface="Maven Pro"/>
                <a:sym typeface="Maven Pro"/>
              </a:rPr>
              <a:t> (</a:t>
            </a:r>
            <a:r>
              <a:rPr b="1" lang="fr" sz="1200">
                <a:latin typeface="Maven Pro"/>
                <a:ea typeface="Maven Pro"/>
                <a:cs typeface="Maven Pro"/>
                <a:sym typeface="Maven Pro"/>
              </a:rPr>
              <a:t>RF</a:t>
            </a:r>
            <a:r>
              <a:rPr lang="fr" sz="1200">
                <a:latin typeface="Maven Pro"/>
                <a:ea typeface="Maven Pro"/>
                <a:cs typeface="Maven Pro"/>
                <a:sym typeface="Maven Pro"/>
              </a:rPr>
              <a:t>) occurred, the developer can either </a:t>
            </a:r>
            <a:r>
              <a:rPr lang="fr" sz="1200" u="sng">
                <a:latin typeface="Maven Pro"/>
                <a:ea typeface="Maven Pro"/>
                <a:cs typeface="Maven Pro"/>
                <a:sym typeface="Maven Pro"/>
              </a:rPr>
              <a:t>ShutdownFeatureManagementSoftware</a:t>
            </a:r>
            <a:r>
              <a:rPr lang="fr" sz="1200">
                <a:latin typeface="Maven Pro"/>
                <a:ea typeface="Maven Pro"/>
                <a:cs typeface="Maven Pro"/>
                <a:sym typeface="Maven Pro"/>
              </a:rPr>
              <a:t> (</a:t>
            </a:r>
            <a:r>
              <a:rPr b="1" lang="fr" sz="1200">
                <a:latin typeface="Maven Pro"/>
                <a:ea typeface="Maven Pro"/>
                <a:cs typeface="Maven Pro"/>
                <a:sym typeface="Maven Pro"/>
              </a:rPr>
              <a:t>ShFMS</a:t>
            </a:r>
            <a:r>
              <a:rPr lang="fr" sz="1200">
                <a:latin typeface="Maven Pro"/>
                <a:ea typeface="Maven Pro"/>
                <a:cs typeface="Maven Pro"/>
                <a:sym typeface="Maven Pro"/>
              </a:rPr>
              <a:t>), or start again with the task </a:t>
            </a:r>
            <a:r>
              <a:rPr lang="fr" sz="1200" u="sng">
                <a:latin typeface="Maven Pro"/>
                <a:ea typeface="Maven Pro"/>
                <a:cs typeface="Maven Pro"/>
                <a:sym typeface="Maven Pro"/>
              </a:rPr>
              <a:t>DescribeNewFeatureRequirements</a:t>
            </a:r>
            <a:r>
              <a:rPr lang="fr" sz="1200">
                <a:latin typeface="Maven Pro"/>
                <a:ea typeface="Maven Pro"/>
                <a:cs typeface="Maven Pro"/>
                <a:sym typeface="Maven Pro"/>
              </a:rPr>
              <a:t> (</a:t>
            </a:r>
            <a:r>
              <a:rPr b="1" lang="fr" sz="1200">
                <a:latin typeface="Maven Pro"/>
                <a:ea typeface="Maven Pro"/>
                <a:cs typeface="Maven Pro"/>
                <a:sym typeface="Maven Pro"/>
              </a:rPr>
              <a:t>DNFR</a:t>
            </a:r>
            <a:r>
              <a:rPr lang="fr" sz="1200">
                <a:latin typeface="Maven Pro"/>
                <a:ea typeface="Maven Pro"/>
                <a:cs typeface="Maven Pro"/>
                <a:sym typeface="Maven Pro"/>
              </a:rPr>
              <a:t>).</a:t>
            </a:r>
            <a:endParaRPr sz="1200">
              <a:latin typeface="Maven Pro"/>
              <a:ea typeface="Maven Pro"/>
              <a:cs typeface="Maven Pro"/>
              <a:sym typeface="Maven Pro"/>
            </a:endParaRPr>
          </a:p>
        </p:txBody>
      </p:sp>
      <p:sp>
        <p:nvSpPr>
          <p:cNvPr id="1449" name="Google Shape;1449;p88"/>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50" name="Google Shape;1450;p88"/>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user first has to write a </a:t>
            </a:r>
            <a:r>
              <a:rPr b="1" lang="fr" sz="1800">
                <a:solidFill>
                  <a:srgbClr val="FF0000"/>
                </a:solidFill>
              </a:rPr>
              <a:t>textual description</a:t>
            </a:r>
            <a:r>
              <a:rPr lang="fr" sz="1800">
                <a:solidFill>
                  <a:schemeClr val="dk1"/>
                </a:solidFill>
              </a:rPr>
              <a:t> of the process-to-be.</a:t>
            </a:r>
            <a:endParaRPr sz="1800"/>
          </a:p>
        </p:txBody>
      </p:sp>
      <p:sp>
        <p:nvSpPr>
          <p:cNvPr id="1451" name="Google Shape;1451;p8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24</a:t>
            </a:r>
            <a:endParaRPr>
              <a:solidFill>
                <a:srgbClr val="66666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5" name="Shape 1455"/>
        <p:cNvGrpSpPr/>
        <p:nvPr/>
      </p:nvGrpSpPr>
      <p:grpSpPr>
        <a:xfrm>
          <a:off x="0" y="0"/>
          <a:ext cx="0" cy="0"/>
          <a:chOff x="0" y="0"/>
          <a:chExt cx="0" cy="0"/>
        </a:xfrm>
      </p:grpSpPr>
      <p:sp>
        <p:nvSpPr>
          <p:cNvPr id="1456" name="Google Shape;1456;p89"/>
          <p:cNvSpPr/>
          <p:nvPr/>
        </p:nvSpPr>
        <p:spPr>
          <a:xfrm rot="-1618684">
            <a:off x="5868338" y="928566"/>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7" name="Google Shape;1457;p89"/>
          <p:cNvSpPr/>
          <p:nvPr/>
        </p:nvSpPr>
        <p:spPr>
          <a:xfrm>
            <a:off x="892850" y="1050725"/>
            <a:ext cx="2522100" cy="1495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400">
                <a:latin typeface="Maven Pro"/>
                <a:ea typeface="Maven Pro"/>
                <a:cs typeface="Maven Pro"/>
                <a:sym typeface="Maven Pro"/>
              </a:rPr>
              <a:t>First, the developer </a:t>
            </a:r>
            <a:r>
              <a:rPr lang="fr" sz="400" u="sng">
                <a:latin typeface="Maven Pro"/>
                <a:ea typeface="Maven Pro"/>
                <a:cs typeface="Maven Pro"/>
                <a:sym typeface="Maven Pro"/>
              </a:rPr>
              <a:t>StartFeatureManagementSoftware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StFMS</a:t>
            </a:r>
            <a:r>
              <a:rPr lang="fr" sz="400">
                <a:latin typeface="Maven Pro"/>
                <a:ea typeface="Maven Pro"/>
                <a:cs typeface="Maven Pro"/>
                <a:sym typeface="Maven Pro"/>
              </a:rPr>
              <a:t>).</a:t>
            </a:r>
            <a:endParaRPr sz="400">
              <a:latin typeface="Maven Pro"/>
              <a:ea typeface="Maven Pro"/>
              <a:cs typeface="Maven Pro"/>
              <a:sym typeface="Maven Pro"/>
            </a:endParaRPr>
          </a:p>
          <a:p>
            <a:pPr indent="0" lvl="0" marL="0" rtl="0" algn="just">
              <a:spcBef>
                <a:spcPts val="0"/>
              </a:spcBef>
              <a:spcAft>
                <a:spcPts val="0"/>
              </a:spcAft>
              <a:buNone/>
            </a:pPr>
            <a:r>
              <a:rPr lang="fr" sz="400">
                <a:latin typeface="Maven Pro"/>
                <a:ea typeface="Maven Pro"/>
                <a:cs typeface="Maven Pro"/>
                <a:sym typeface="Maven Pro"/>
              </a:rPr>
              <a:t>Then, he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 After that, the staff </a:t>
            </a:r>
            <a:r>
              <a:rPr lang="fr" sz="400" u="sng">
                <a:latin typeface="Maven Pro"/>
                <a:ea typeface="Maven Pro"/>
                <a:cs typeface="Maven Pro"/>
                <a:sym typeface="Maven Pro"/>
              </a:rPr>
              <a:t>ValidateInternally</a:t>
            </a:r>
            <a:r>
              <a:rPr lang="fr" sz="400">
                <a:latin typeface="Maven Pro"/>
                <a:ea typeface="Maven Pro"/>
                <a:cs typeface="Maven Pro"/>
                <a:sym typeface="Maven Pro"/>
              </a:rPr>
              <a:t> (</a:t>
            </a:r>
            <a:r>
              <a:rPr b="1" lang="fr" sz="400">
                <a:latin typeface="Maven Pro"/>
                <a:ea typeface="Maven Pro"/>
                <a:cs typeface="Maven Pro"/>
                <a:sym typeface="Maven Pro"/>
              </a:rPr>
              <a:t>VI</a:t>
            </a:r>
            <a:r>
              <a:rPr lang="fr" sz="400">
                <a:latin typeface="Maven Pro"/>
                <a:ea typeface="Maven Pro"/>
                <a:cs typeface="Maven Pro"/>
                <a:sym typeface="Maven Pro"/>
              </a:rPr>
              <a:t>), and the client </a:t>
            </a:r>
            <a:r>
              <a:rPr lang="fr" sz="400" u="sng">
                <a:latin typeface="Maven Pro"/>
                <a:ea typeface="Maven Pro"/>
                <a:cs typeface="Maven Pro"/>
                <a:sym typeface="Maven Pro"/>
              </a:rPr>
              <a:t>ValidateExternally</a:t>
            </a:r>
            <a:r>
              <a:rPr lang="fr" sz="400">
                <a:latin typeface="Maven Pro"/>
                <a:ea typeface="Maven Pro"/>
                <a:cs typeface="Maven Pro"/>
                <a:sym typeface="Maven Pro"/>
              </a:rPr>
              <a:t> (</a:t>
            </a:r>
            <a:r>
              <a:rPr b="1" lang="fr" sz="400">
                <a:latin typeface="Maven Pro"/>
                <a:ea typeface="Maven Pro"/>
                <a:cs typeface="Maven Pro"/>
                <a:sym typeface="Maven Pro"/>
              </a:rPr>
              <a:t>VE</a:t>
            </a:r>
            <a:r>
              <a:rPr lang="fr" sz="400">
                <a:latin typeface="Maven Pro"/>
                <a:ea typeface="Maven Pro"/>
                <a:cs typeface="Maven Pro"/>
                <a:sym typeface="Maven Pro"/>
              </a:rPr>
              <a:t>). Once the feature has been validated internally, the developer can </a:t>
            </a:r>
            <a:r>
              <a:rPr lang="fr" sz="400" u="sng">
                <a:latin typeface="Maven Pro"/>
                <a:ea typeface="Maven Pro"/>
                <a:cs typeface="Maven Pro"/>
                <a:sym typeface="Maven Pro"/>
              </a:rPr>
              <a:t>CreateNewFeatureBranch</a:t>
            </a:r>
            <a:r>
              <a:rPr lang="fr" sz="400">
                <a:latin typeface="Maven Pro"/>
                <a:ea typeface="Maven Pro"/>
                <a:cs typeface="Maven Pro"/>
                <a:sym typeface="Maven Pro"/>
              </a:rPr>
              <a:t> (</a:t>
            </a:r>
            <a:r>
              <a:rPr b="1" lang="fr" sz="400">
                <a:latin typeface="Maven Pro"/>
                <a:ea typeface="Maven Pro"/>
                <a:cs typeface="Maven Pro"/>
                <a:sym typeface="Maven Pro"/>
              </a:rPr>
              <a:t>CNFB</a:t>
            </a:r>
            <a:r>
              <a:rPr lang="fr" sz="400">
                <a:latin typeface="Maven Pro"/>
                <a:ea typeface="Maven Pro"/>
                <a:cs typeface="Maven Pro"/>
                <a:sym typeface="Maven Pro"/>
              </a:rPr>
              <a:t>). Once the feature is completely validated (internally and externally), the staff can </a:t>
            </a:r>
            <a:r>
              <a:rPr lang="fr" sz="400" u="sng">
                <a:latin typeface="Maven Pro"/>
                <a:ea typeface="Maven Pro"/>
                <a:cs typeface="Maven Pro"/>
                <a:sym typeface="Maven Pro"/>
              </a:rPr>
              <a:t>StartTechnicalDesign</a:t>
            </a:r>
            <a:r>
              <a:rPr lang="fr" sz="400">
                <a:latin typeface="Maven Pro"/>
                <a:ea typeface="Maven Pro"/>
                <a:cs typeface="Maven Pro"/>
                <a:sym typeface="Maven Pro"/>
              </a:rPr>
              <a:t> (</a:t>
            </a:r>
            <a:r>
              <a:rPr b="1" lang="fr" sz="400">
                <a:latin typeface="Maven Pro"/>
                <a:ea typeface="Maven Pro"/>
                <a:cs typeface="Maven Pro"/>
                <a:sym typeface="Maven Pro"/>
              </a:rPr>
              <a:t>STD</a:t>
            </a:r>
            <a:r>
              <a:rPr lang="fr" sz="400">
                <a:latin typeface="Maven Pro"/>
                <a:ea typeface="Maven Pro"/>
                <a:cs typeface="Maven Pro"/>
                <a:sym typeface="Maven Pro"/>
              </a:rPr>
              <a:t>). Instead of describing a new feature, validate it, create a new branch and start technical design, the developer can also </a:t>
            </a:r>
            <a:r>
              <a:rPr lang="fr" sz="400" u="sng">
                <a:latin typeface="Maven Pro"/>
                <a:ea typeface="Maven Pro"/>
                <a:cs typeface="Maven Pro"/>
                <a:sym typeface="Maven Pro"/>
              </a:rPr>
              <a:t>LoadCurrentlyDevelopedFeature</a:t>
            </a:r>
            <a:r>
              <a:rPr lang="fr" sz="400">
                <a:latin typeface="Maven Pro"/>
                <a:ea typeface="Maven Pro"/>
                <a:cs typeface="Maven Pro"/>
                <a:sym typeface="Maven Pro"/>
              </a:rPr>
              <a:t> (</a:t>
            </a:r>
            <a:r>
              <a:rPr b="1" lang="fr" sz="400">
                <a:latin typeface="Maven Pro"/>
                <a:ea typeface="Maven Pro"/>
                <a:cs typeface="Maven Pro"/>
                <a:sym typeface="Maven Pro"/>
              </a:rPr>
              <a:t>LCDF</a:t>
            </a:r>
            <a:r>
              <a:rPr lang="fr" sz="400">
                <a:latin typeface="Maven Pro"/>
                <a:ea typeface="Maven Pro"/>
                <a:cs typeface="Maven Pro"/>
                <a:sym typeface="Maven Pro"/>
              </a:rPr>
              <a:t>). The </a:t>
            </a:r>
            <a:r>
              <a:rPr lang="fr" sz="400" u="sng">
                <a:latin typeface="Maven Pro"/>
                <a:ea typeface="Maven Pro"/>
                <a:cs typeface="Maven Pro"/>
                <a:sym typeface="Maven Pro"/>
              </a:rPr>
              <a:t>FeatureDevelopment</a:t>
            </a:r>
            <a:r>
              <a:rPr lang="fr" sz="400">
                <a:latin typeface="Maven Pro"/>
                <a:ea typeface="Maven Pro"/>
                <a:cs typeface="Maven Pro"/>
                <a:sym typeface="Maven Pro"/>
              </a:rPr>
              <a:t> (</a:t>
            </a:r>
            <a:r>
              <a:rPr b="1" lang="fr" sz="400">
                <a:latin typeface="Maven Pro"/>
                <a:ea typeface="Maven Pro"/>
                <a:cs typeface="Maven Pro"/>
                <a:sym typeface="Maven Pro"/>
              </a:rPr>
              <a:t>FD</a:t>
            </a:r>
            <a:r>
              <a:rPr lang="fr" sz="400">
                <a:latin typeface="Maven Pro"/>
                <a:ea typeface="Maven Pro"/>
                <a:cs typeface="Maven Pro"/>
                <a:sym typeface="Maven Pro"/>
              </a:rPr>
              <a:t>) then eventually starts, followed by a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useful to chase possible bugs before releasing the feature. This phase leads either to a </a:t>
            </a:r>
            <a:r>
              <a:rPr lang="fr" sz="400" u="sng">
                <a:latin typeface="Maven Pro"/>
                <a:ea typeface="Maven Pro"/>
                <a:cs typeface="Maven Pro"/>
                <a:sym typeface="Maven Pro"/>
              </a:rPr>
              <a:t>BugCaseOpening</a:t>
            </a:r>
            <a:r>
              <a:rPr lang="fr" sz="400">
                <a:latin typeface="Maven Pro"/>
                <a:ea typeface="Maven Pro"/>
                <a:cs typeface="Maven Pro"/>
                <a:sym typeface="Maven Pro"/>
              </a:rPr>
              <a:t> (</a:t>
            </a:r>
            <a:r>
              <a:rPr b="1" lang="fr" sz="400">
                <a:latin typeface="Maven Pro"/>
                <a:ea typeface="Maven Pro"/>
                <a:cs typeface="Maven Pro"/>
                <a:sym typeface="Maven Pro"/>
              </a:rPr>
              <a:t>BCO</a:t>
            </a:r>
            <a:r>
              <a:rPr lang="fr" sz="400">
                <a:latin typeface="Maven Pro"/>
                <a:ea typeface="Maven Pro"/>
                <a:cs typeface="Maven Pro"/>
                <a:sym typeface="Maven Pro"/>
              </a:rPr>
              <a:t>), or to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if no bug was found. If a bug case is opened, three different operations may start: either the first support level initiates a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ClosingFirstLevelRequest</a:t>
            </a:r>
            <a:r>
              <a:rPr lang="fr" sz="400">
                <a:latin typeface="Maven Pro"/>
                <a:ea typeface="Maven Pro"/>
                <a:cs typeface="Maven Pro"/>
                <a:sym typeface="Maven Pro"/>
              </a:rPr>
              <a:t> (</a:t>
            </a:r>
            <a:r>
              <a:rPr b="1" lang="fr" sz="400">
                <a:latin typeface="Maven Pro"/>
                <a:ea typeface="Maven Pro"/>
                <a:cs typeface="Maven Pro"/>
                <a:sym typeface="Maven Pro"/>
              </a:rPr>
              <a:t>CFLR</a:t>
            </a:r>
            <a:r>
              <a:rPr lang="fr" sz="400">
                <a:latin typeface="Maven Pro"/>
                <a:ea typeface="Maven Pro"/>
                <a:cs typeface="Maven Pro"/>
                <a:sym typeface="Maven Pro"/>
              </a:rPr>
              <a:t>), or the second support level initiates a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ClosingSecondLevelRequest</a:t>
            </a:r>
            <a:r>
              <a:rPr lang="fr" sz="400">
                <a:latin typeface="Maven Pro"/>
                <a:ea typeface="Maven Pro"/>
                <a:cs typeface="Maven Pro"/>
                <a:sym typeface="Maven Pro"/>
              </a:rPr>
              <a:t> (</a:t>
            </a:r>
            <a:r>
              <a:rPr b="1" lang="fr" sz="400">
                <a:latin typeface="Maven Pro"/>
                <a:ea typeface="Maven Pro"/>
                <a:cs typeface="Maven Pro"/>
                <a:sym typeface="Maven Pro"/>
              </a:rPr>
              <a:t>CSLR</a:t>
            </a:r>
            <a:r>
              <a:rPr lang="fr" sz="400">
                <a:latin typeface="Maven Pro"/>
                <a:ea typeface="Maven Pro"/>
                <a:cs typeface="Maven Pro"/>
                <a:sym typeface="Maven Pro"/>
              </a:rPr>
              <a:t>), or the third support level initiates a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ClosingThirdLevelRequest</a:t>
            </a:r>
            <a:r>
              <a:rPr lang="fr" sz="400">
                <a:latin typeface="Maven Pro"/>
                <a:ea typeface="Maven Pro"/>
                <a:cs typeface="Maven Pro"/>
                <a:sym typeface="Maven Pro"/>
              </a:rPr>
              <a:t> (</a:t>
            </a:r>
            <a:r>
              <a:rPr b="1" lang="fr" sz="400">
                <a:latin typeface="Maven Pro"/>
                <a:ea typeface="Maven Pro"/>
                <a:cs typeface="Maven Pro"/>
                <a:sym typeface="Maven Pro"/>
              </a:rPr>
              <a:t>CTLR</a:t>
            </a:r>
            <a:r>
              <a:rPr lang="fr" sz="400">
                <a:latin typeface="Maven Pro"/>
                <a:ea typeface="Maven Pro"/>
                <a:cs typeface="Maven Pro"/>
                <a:sym typeface="Maven Pro"/>
              </a:rPr>
              <a:t>). Once these phases are closed, either there is no bug anymore to correct, and the </a:t>
            </a:r>
            <a:r>
              <a:rPr lang="fr" sz="400" u="sng">
                <a:latin typeface="Maven Pro"/>
                <a:ea typeface="Maven Pro"/>
                <a:cs typeface="Maven Pro"/>
                <a:sym typeface="Maven Pro"/>
              </a:rPr>
              <a:t>ReleaseFeature</a:t>
            </a:r>
            <a:r>
              <a:rPr lang="fr" sz="400">
                <a:latin typeface="Maven Pro"/>
                <a:ea typeface="Maven Pro"/>
                <a:cs typeface="Maven Pro"/>
                <a:sym typeface="Maven Pro"/>
              </a:rPr>
              <a:t> task (</a:t>
            </a:r>
            <a:r>
              <a:rPr b="1" lang="fr" sz="400">
                <a:latin typeface="Maven Pro"/>
                <a:ea typeface="Maven Pro"/>
                <a:cs typeface="Maven Pro"/>
                <a:sym typeface="Maven Pro"/>
              </a:rPr>
              <a:t>RF</a:t>
            </a:r>
            <a:r>
              <a:rPr lang="fr" sz="400">
                <a:latin typeface="Maven Pro"/>
                <a:ea typeface="Maven Pro"/>
                <a:cs typeface="Maven Pro"/>
                <a:sym typeface="Maven Pro"/>
              </a:rPr>
              <a:t>) occurs, or a new bug is found, leading to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again. Also, the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and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and their closing can be repeated until a bug is properly corrected. Once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occurred, the developer can either </a:t>
            </a:r>
            <a:r>
              <a:rPr lang="fr" sz="400" u="sng">
                <a:latin typeface="Maven Pro"/>
                <a:ea typeface="Maven Pro"/>
                <a:cs typeface="Maven Pro"/>
                <a:sym typeface="Maven Pro"/>
              </a:rPr>
              <a:t>ShutdownFeatureManagementSoftware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ShFMS</a:t>
            </a:r>
            <a:r>
              <a:rPr lang="fr" sz="400">
                <a:latin typeface="Maven Pro"/>
                <a:ea typeface="Maven Pro"/>
                <a:cs typeface="Maven Pro"/>
                <a:sym typeface="Maven Pro"/>
              </a:rPr>
              <a:t>), or start again with the task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a:t>
            </a:r>
            <a:endParaRPr sz="400">
              <a:latin typeface="Maven Pro"/>
              <a:ea typeface="Maven Pro"/>
              <a:cs typeface="Maven Pro"/>
              <a:sym typeface="Maven Pro"/>
            </a:endParaRPr>
          </a:p>
        </p:txBody>
      </p:sp>
      <p:sp>
        <p:nvSpPr>
          <p:cNvPr id="1458" name="Google Shape;1458;p89"/>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59" name="Google Shape;1459;p89"/>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textual description is then </a:t>
            </a:r>
            <a:r>
              <a:rPr b="1" lang="fr" sz="1800">
                <a:solidFill>
                  <a:srgbClr val="FF0000"/>
                </a:solidFill>
              </a:rPr>
              <a:t>given to a (fine-tuned) LLM</a:t>
            </a:r>
            <a:r>
              <a:rPr lang="fr" sz="1800">
                <a:solidFill>
                  <a:schemeClr val="dk1"/>
                </a:solidFill>
              </a:rPr>
              <a:t> (GPT-4o atm).</a:t>
            </a:r>
            <a:endParaRPr sz="1800">
              <a:solidFill>
                <a:schemeClr val="dk1"/>
              </a:solidFill>
            </a:endParaRPr>
          </a:p>
        </p:txBody>
      </p:sp>
      <p:sp>
        <p:nvSpPr>
          <p:cNvPr id="1460" name="Google Shape;1460;p89"/>
          <p:cNvSpPr/>
          <p:nvPr/>
        </p:nvSpPr>
        <p:spPr>
          <a:xfrm>
            <a:off x="3936744" y="1659275"/>
            <a:ext cx="1270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61" name="Google Shape;1461;p89" title="GPT-4o-1200x800-removebg-preview.png"/>
          <p:cNvPicPr preferRelativeResize="0"/>
          <p:nvPr/>
        </p:nvPicPr>
        <p:blipFill>
          <a:blip r:embed="rId4">
            <a:alphaModFix/>
          </a:blip>
          <a:stretch>
            <a:fillRect/>
          </a:stretch>
        </p:blipFill>
        <p:spPr>
          <a:xfrm>
            <a:off x="6153027" y="1415289"/>
            <a:ext cx="1849349" cy="1232900"/>
          </a:xfrm>
          <a:prstGeom prst="rect">
            <a:avLst/>
          </a:prstGeom>
          <a:noFill/>
          <a:ln>
            <a:noFill/>
          </a:ln>
        </p:spPr>
      </p:pic>
      <p:sp>
        <p:nvSpPr>
          <p:cNvPr id="1462" name="Google Shape;1462;p89"/>
          <p:cNvSpPr txBox="1"/>
          <p:nvPr/>
        </p:nvSpPr>
        <p:spPr>
          <a:xfrm rot="-1617352">
            <a:off x="6036731" y="1133343"/>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463" name="Google Shape;1463;p89"/>
          <p:cNvSpPr txBox="1"/>
          <p:nvPr>
            <p:ph type="title"/>
          </p:nvPr>
        </p:nvSpPr>
        <p:spPr>
          <a:xfrm>
            <a:off x="3203300" y="0"/>
            <a:ext cx="492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2 – LLM Prompting</a:t>
            </a:r>
            <a:endParaRPr sz="2020"/>
          </a:p>
        </p:txBody>
      </p:sp>
      <p:sp>
        <p:nvSpPr>
          <p:cNvPr id="1464" name="Google Shape;1464;p8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25</a:t>
            </a:r>
            <a:endParaRPr>
              <a:solidFill>
                <a:srgbClr val="6666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8" name="Shape 1468"/>
        <p:cNvGrpSpPr/>
        <p:nvPr/>
      </p:nvGrpSpPr>
      <p:grpSpPr>
        <a:xfrm>
          <a:off x="0" y="0"/>
          <a:ext cx="0" cy="0"/>
          <a:chOff x="0" y="0"/>
          <a:chExt cx="0" cy="0"/>
        </a:xfrm>
      </p:grpSpPr>
      <p:sp>
        <p:nvSpPr>
          <p:cNvPr id="1469" name="Google Shape;1469;p90"/>
          <p:cNvSpPr/>
          <p:nvPr/>
        </p:nvSpPr>
        <p:spPr>
          <a:xfrm rot="-1618684">
            <a:off x="5868338" y="928566"/>
            <a:ext cx="1182609" cy="897902"/>
          </a:xfrm>
          <a:prstGeom prst="irregularSeal1">
            <a:avLst/>
          </a:prstGeom>
          <a:solidFill>
            <a:srgbClr val="D9EAD3"/>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0" name="Google Shape;1470;p90"/>
          <p:cNvSpPr txBox="1"/>
          <p:nvPr>
            <p:ph type="title"/>
          </p:nvPr>
        </p:nvSpPr>
        <p:spPr>
          <a:xfrm>
            <a:off x="3203300" y="0"/>
            <a:ext cx="49251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2 – LLM Prompting</a:t>
            </a:r>
            <a:endParaRPr sz="2020"/>
          </a:p>
        </p:txBody>
      </p:sp>
      <p:sp>
        <p:nvSpPr>
          <p:cNvPr id="1471" name="Google Shape;1471;p90"/>
          <p:cNvSpPr/>
          <p:nvPr/>
        </p:nvSpPr>
        <p:spPr>
          <a:xfrm>
            <a:off x="892850" y="1050725"/>
            <a:ext cx="2522100" cy="14958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fr" sz="400">
                <a:latin typeface="Maven Pro"/>
                <a:ea typeface="Maven Pro"/>
                <a:cs typeface="Maven Pro"/>
                <a:sym typeface="Maven Pro"/>
              </a:rPr>
              <a:t>First, the developer </a:t>
            </a:r>
            <a:r>
              <a:rPr lang="fr" sz="400" u="sng">
                <a:latin typeface="Maven Pro"/>
                <a:ea typeface="Maven Pro"/>
                <a:cs typeface="Maven Pro"/>
                <a:sym typeface="Maven Pro"/>
              </a:rPr>
              <a:t>StartFeatureManagementSoftware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StFMS</a:t>
            </a:r>
            <a:r>
              <a:rPr lang="fr" sz="400">
                <a:latin typeface="Maven Pro"/>
                <a:ea typeface="Maven Pro"/>
                <a:cs typeface="Maven Pro"/>
                <a:sym typeface="Maven Pro"/>
              </a:rPr>
              <a:t>).</a:t>
            </a:r>
            <a:endParaRPr sz="400">
              <a:latin typeface="Maven Pro"/>
              <a:ea typeface="Maven Pro"/>
              <a:cs typeface="Maven Pro"/>
              <a:sym typeface="Maven Pro"/>
            </a:endParaRPr>
          </a:p>
          <a:p>
            <a:pPr indent="0" lvl="0" marL="0" rtl="0" algn="just">
              <a:spcBef>
                <a:spcPts val="0"/>
              </a:spcBef>
              <a:spcAft>
                <a:spcPts val="0"/>
              </a:spcAft>
              <a:buNone/>
            </a:pPr>
            <a:r>
              <a:rPr lang="fr" sz="400">
                <a:latin typeface="Maven Pro"/>
                <a:ea typeface="Maven Pro"/>
                <a:cs typeface="Maven Pro"/>
                <a:sym typeface="Maven Pro"/>
              </a:rPr>
              <a:t>Then, he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 After that, the staff </a:t>
            </a:r>
            <a:r>
              <a:rPr lang="fr" sz="400" u="sng">
                <a:latin typeface="Maven Pro"/>
                <a:ea typeface="Maven Pro"/>
                <a:cs typeface="Maven Pro"/>
                <a:sym typeface="Maven Pro"/>
              </a:rPr>
              <a:t>ValidateInternally</a:t>
            </a:r>
            <a:r>
              <a:rPr lang="fr" sz="400">
                <a:latin typeface="Maven Pro"/>
                <a:ea typeface="Maven Pro"/>
                <a:cs typeface="Maven Pro"/>
                <a:sym typeface="Maven Pro"/>
              </a:rPr>
              <a:t> (</a:t>
            </a:r>
            <a:r>
              <a:rPr b="1" lang="fr" sz="400">
                <a:latin typeface="Maven Pro"/>
                <a:ea typeface="Maven Pro"/>
                <a:cs typeface="Maven Pro"/>
                <a:sym typeface="Maven Pro"/>
              </a:rPr>
              <a:t>VI</a:t>
            </a:r>
            <a:r>
              <a:rPr lang="fr" sz="400">
                <a:latin typeface="Maven Pro"/>
                <a:ea typeface="Maven Pro"/>
                <a:cs typeface="Maven Pro"/>
                <a:sym typeface="Maven Pro"/>
              </a:rPr>
              <a:t>), and the client </a:t>
            </a:r>
            <a:r>
              <a:rPr lang="fr" sz="400" u="sng">
                <a:latin typeface="Maven Pro"/>
                <a:ea typeface="Maven Pro"/>
                <a:cs typeface="Maven Pro"/>
                <a:sym typeface="Maven Pro"/>
              </a:rPr>
              <a:t>ValidateExternally</a:t>
            </a:r>
            <a:r>
              <a:rPr lang="fr" sz="400">
                <a:latin typeface="Maven Pro"/>
                <a:ea typeface="Maven Pro"/>
                <a:cs typeface="Maven Pro"/>
                <a:sym typeface="Maven Pro"/>
              </a:rPr>
              <a:t> (</a:t>
            </a:r>
            <a:r>
              <a:rPr b="1" lang="fr" sz="400">
                <a:latin typeface="Maven Pro"/>
                <a:ea typeface="Maven Pro"/>
                <a:cs typeface="Maven Pro"/>
                <a:sym typeface="Maven Pro"/>
              </a:rPr>
              <a:t>VE</a:t>
            </a:r>
            <a:r>
              <a:rPr lang="fr" sz="400">
                <a:latin typeface="Maven Pro"/>
                <a:ea typeface="Maven Pro"/>
                <a:cs typeface="Maven Pro"/>
                <a:sym typeface="Maven Pro"/>
              </a:rPr>
              <a:t>). Once the feature has been validated internally, the developer can </a:t>
            </a:r>
            <a:r>
              <a:rPr lang="fr" sz="400" u="sng">
                <a:latin typeface="Maven Pro"/>
                <a:ea typeface="Maven Pro"/>
                <a:cs typeface="Maven Pro"/>
                <a:sym typeface="Maven Pro"/>
              </a:rPr>
              <a:t>CreateNewFeatureBranch</a:t>
            </a:r>
            <a:r>
              <a:rPr lang="fr" sz="400">
                <a:latin typeface="Maven Pro"/>
                <a:ea typeface="Maven Pro"/>
                <a:cs typeface="Maven Pro"/>
                <a:sym typeface="Maven Pro"/>
              </a:rPr>
              <a:t> (</a:t>
            </a:r>
            <a:r>
              <a:rPr b="1" lang="fr" sz="400">
                <a:latin typeface="Maven Pro"/>
                <a:ea typeface="Maven Pro"/>
                <a:cs typeface="Maven Pro"/>
                <a:sym typeface="Maven Pro"/>
              </a:rPr>
              <a:t>CNFB</a:t>
            </a:r>
            <a:r>
              <a:rPr lang="fr" sz="400">
                <a:latin typeface="Maven Pro"/>
                <a:ea typeface="Maven Pro"/>
                <a:cs typeface="Maven Pro"/>
                <a:sym typeface="Maven Pro"/>
              </a:rPr>
              <a:t>). Once the feature is completely validated (internally and externally), the staff can </a:t>
            </a:r>
            <a:r>
              <a:rPr lang="fr" sz="400" u="sng">
                <a:latin typeface="Maven Pro"/>
                <a:ea typeface="Maven Pro"/>
                <a:cs typeface="Maven Pro"/>
                <a:sym typeface="Maven Pro"/>
              </a:rPr>
              <a:t>StartTechnicalDesign</a:t>
            </a:r>
            <a:r>
              <a:rPr lang="fr" sz="400">
                <a:latin typeface="Maven Pro"/>
                <a:ea typeface="Maven Pro"/>
                <a:cs typeface="Maven Pro"/>
                <a:sym typeface="Maven Pro"/>
              </a:rPr>
              <a:t> (</a:t>
            </a:r>
            <a:r>
              <a:rPr b="1" lang="fr" sz="400">
                <a:latin typeface="Maven Pro"/>
                <a:ea typeface="Maven Pro"/>
                <a:cs typeface="Maven Pro"/>
                <a:sym typeface="Maven Pro"/>
              </a:rPr>
              <a:t>STD</a:t>
            </a:r>
            <a:r>
              <a:rPr lang="fr" sz="400">
                <a:latin typeface="Maven Pro"/>
                <a:ea typeface="Maven Pro"/>
                <a:cs typeface="Maven Pro"/>
                <a:sym typeface="Maven Pro"/>
              </a:rPr>
              <a:t>). Instead of describing a new feature, validate it, create a new branch and start technical design, the developer can also </a:t>
            </a:r>
            <a:r>
              <a:rPr lang="fr" sz="400" u="sng">
                <a:latin typeface="Maven Pro"/>
                <a:ea typeface="Maven Pro"/>
                <a:cs typeface="Maven Pro"/>
                <a:sym typeface="Maven Pro"/>
              </a:rPr>
              <a:t>LoadCurrentlyDevelopedFeature</a:t>
            </a:r>
            <a:r>
              <a:rPr lang="fr" sz="400">
                <a:latin typeface="Maven Pro"/>
                <a:ea typeface="Maven Pro"/>
                <a:cs typeface="Maven Pro"/>
                <a:sym typeface="Maven Pro"/>
              </a:rPr>
              <a:t> (</a:t>
            </a:r>
            <a:r>
              <a:rPr b="1" lang="fr" sz="400">
                <a:latin typeface="Maven Pro"/>
                <a:ea typeface="Maven Pro"/>
                <a:cs typeface="Maven Pro"/>
                <a:sym typeface="Maven Pro"/>
              </a:rPr>
              <a:t>LCDF</a:t>
            </a:r>
            <a:r>
              <a:rPr lang="fr" sz="400">
                <a:latin typeface="Maven Pro"/>
                <a:ea typeface="Maven Pro"/>
                <a:cs typeface="Maven Pro"/>
                <a:sym typeface="Maven Pro"/>
              </a:rPr>
              <a:t>). The </a:t>
            </a:r>
            <a:r>
              <a:rPr lang="fr" sz="400" u="sng">
                <a:latin typeface="Maven Pro"/>
                <a:ea typeface="Maven Pro"/>
                <a:cs typeface="Maven Pro"/>
                <a:sym typeface="Maven Pro"/>
              </a:rPr>
              <a:t>FeatureDevelopment</a:t>
            </a:r>
            <a:r>
              <a:rPr lang="fr" sz="400">
                <a:latin typeface="Maven Pro"/>
                <a:ea typeface="Maven Pro"/>
                <a:cs typeface="Maven Pro"/>
                <a:sym typeface="Maven Pro"/>
              </a:rPr>
              <a:t> (</a:t>
            </a:r>
            <a:r>
              <a:rPr b="1" lang="fr" sz="400">
                <a:latin typeface="Maven Pro"/>
                <a:ea typeface="Maven Pro"/>
                <a:cs typeface="Maven Pro"/>
                <a:sym typeface="Maven Pro"/>
              </a:rPr>
              <a:t>FD</a:t>
            </a:r>
            <a:r>
              <a:rPr lang="fr" sz="400">
                <a:latin typeface="Maven Pro"/>
                <a:ea typeface="Maven Pro"/>
                <a:cs typeface="Maven Pro"/>
                <a:sym typeface="Maven Pro"/>
              </a:rPr>
              <a:t>) then eventually starts, followed by a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useful to chase possible bugs before releasing the feature. This phase leads either to a </a:t>
            </a:r>
            <a:r>
              <a:rPr lang="fr" sz="400" u="sng">
                <a:latin typeface="Maven Pro"/>
                <a:ea typeface="Maven Pro"/>
                <a:cs typeface="Maven Pro"/>
                <a:sym typeface="Maven Pro"/>
              </a:rPr>
              <a:t>BugCaseOpening</a:t>
            </a:r>
            <a:r>
              <a:rPr lang="fr" sz="400">
                <a:latin typeface="Maven Pro"/>
                <a:ea typeface="Maven Pro"/>
                <a:cs typeface="Maven Pro"/>
                <a:sym typeface="Maven Pro"/>
              </a:rPr>
              <a:t> (</a:t>
            </a:r>
            <a:r>
              <a:rPr b="1" lang="fr" sz="400">
                <a:latin typeface="Maven Pro"/>
                <a:ea typeface="Maven Pro"/>
                <a:cs typeface="Maven Pro"/>
                <a:sym typeface="Maven Pro"/>
              </a:rPr>
              <a:t>BCO</a:t>
            </a:r>
            <a:r>
              <a:rPr lang="fr" sz="400">
                <a:latin typeface="Maven Pro"/>
                <a:ea typeface="Maven Pro"/>
                <a:cs typeface="Maven Pro"/>
                <a:sym typeface="Maven Pro"/>
              </a:rPr>
              <a:t>), or to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if no bug was found. If a bug case is opened, three different operations may start: either the first support level initiates a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ClosingFirstLevelRequest</a:t>
            </a:r>
            <a:r>
              <a:rPr lang="fr" sz="400">
                <a:latin typeface="Maven Pro"/>
                <a:ea typeface="Maven Pro"/>
                <a:cs typeface="Maven Pro"/>
                <a:sym typeface="Maven Pro"/>
              </a:rPr>
              <a:t> (</a:t>
            </a:r>
            <a:r>
              <a:rPr b="1" lang="fr" sz="400">
                <a:latin typeface="Maven Pro"/>
                <a:ea typeface="Maven Pro"/>
                <a:cs typeface="Maven Pro"/>
                <a:sym typeface="Maven Pro"/>
              </a:rPr>
              <a:t>CFLR</a:t>
            </a:r>
            <a:r>
              <a:rPr lang="fr" sz="400">
                <a:latin typeface="Maven Pro"/>
                <a:ea typeface="Maven Pro"/>
                <a:cs typeface="Maven Pro"/>
                <a:sym typeface="Maven Pro"/>
              </a:rPr>
              <a:t>), or the second support level initiates a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ClosingSecondLevelRequest</a:t>
            </a:r>
            <a:r>
              <a:rPr lang="fr" sz="400">
                <a:latin typeface="Maven Pro"/>
                <a:ea typeface="Maven Pro"/>
                <a:cs typeface="Maven Pro"/>
                <a:sym typeface="Maven Pro"/>
              </a:rPr>
              <a:t> (</a:t>
            </a:r>
            <a:r>
              <a:rPr b="1" lang="fr" sz="400">
                <a:latin typeface="Maven Pro"/>
                <a:ea typeface="Maven Pro"/>
                <a:cs typeface="Maven Pro"/>
                <a:sym typeface="Maven Pro"/>
              </a:rPr>
              <a:t>CSLR</a:t>
            </a:r>
            <a:r>
              <a:rPr lang="fr" sz="400">
                <a:latin typeface="Maven Pro"/>
                <a:ea typeface="Maven Pro"/>
                <a:cs typeface="Maven Pro"/>
                <a:sym typeface="Maven Pro"/>
              </a:rPr>
              <a:t>), or the third support level initiates a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which eventually leads to </a:t>
            </a:r>
            <a:r>
              <a:rPr lang="fr" sz="400" u="sng">
                <a:latin typeface="Maven Pro"/>
                <a:ea typeface="Maven Pro"/>
                <a:cs typeface="Maven Pro"/>
                <a:sym typeface="Maven Pro"/>
              </a:rPr>
              <a:t>ClosingThirdLevelRequest</a:t>
            </a:r>
            <a:r>
              <a:rPr lang="fr" sz="400">
                <a:latin typeface="Maven Pro"/>
                <a:ea typeface="Maven Pro"/>
                <a:cs typeface="Maven Pro"/>
                <a:sym typeface="Maven Pro"/>
              </a:rPr>
              <a:t> (</a:t>
            </a:r>
            <a:r>
              <a:rPr b="1" lang="fr" sz="400">
                <a:latin typeface="Maven Pro"/>
                <a:ea typeface="Maven Pro"/>
                <a:cs typeface="Maven Pro"/>
                <a:sym typeface="Maven Pro"/>
              </a:rPr>
              <a:t>CTLR</a:t>
            </a:r>
            <a:r>
              <a:rPr lang="fr" sz="400">
                <a:latin typeface="Maven Pro"/>
                <a:ea typeface="Maven Pro"/>
                <a:cs typeface="Maven Pro"/>
                <a:sym typeface="Maven Pro"/>
              </a:rPr>
              <a:t>). Once these phases are closed, either there is no bug anymore to correct, and the </a:t>
            </a:r>
            <a:r>
              <a:rPr lang="fr" sz="400" u="sng">
                <a:latin typeface="Maven Pro"/>
                <a:ea typeface="Maven Pro"/>
                <a:cs typeface="Maven Pro"/>
                <a:sym typeface="Maven Pro"/>
              </a:rPr>
              <a:t>ReleaseFeature</a:t>
            </a:r>
            <a:r>
              <a:rPr lang="fr" sz="400">
                <a:latin typeface="Maven Pro"/>
                <a:ea typeface="Maven Pro"/>
                <a:cs typeface="Maven Pro"/>
                <a:sym typeface="Maven Pro"/>
              </a:rPr>
              <a:t> task (</a:t>
            </a:r>
            <a:r>
              <a:rPr b="1" lang="fr" sz="400">
                <a:latin typeface="Maven Pro"/>
                <a:ea typeface="Maven Pro"/>
                <a:cs typeface="Maven Pro"/>
                <a:sym typeface="Maven Pro"/>
              </a:rPr>
              <a:t>RF</a:t>
            </a:r>
            <a:r>
              <a:rPr lang="fr" sz="400">
                <a:latin typeface="Maven Pro"/>
                <a:ea typeface="Maven Pro"/>
                <a:cs typeface="Maven Pro"/>
                <a:sym typeface="Maven Pro"/>
              </a:rPr>
              <a:t>) occurs, or a new bug is found, leading to </a:t>
            </a:r>
            <a:r>
              <a:rPr lang="fr" sz="400" u="sng">
                <a:latin typeface="Maven Pro"/>
                <a:ea typeface="Maven Pro"/>
                <a:cs typeface="Maven Pro"/>
                <a:sym typeface="Maven Pro"/>
              </a:rPr>
              <a:t>DebuggingPhase</a:t>
            </a:r>
            <a:r>
              <a:rPr lang="fr" sz="400">
                <a:latin typeface="Maven Pro"/>
                <a:ea typeface="Maven Pro"/>
                <a:cs typeface="Maven Pro"/>
                <a:sym typeface="Maven Pro"/>
              </a:rPr>
              <a:t> (</a:t>
            </a:r>
            <a:r>
              <a:rPr b="1" lang="fr" sz="400">
                <a:latin typeface="Maven Pro"/>
                <a:ea typeface="Maven Pro"/>
                <a:cs typeface="Maven Pro"/>
                <a:sym typeface="Maven Pro"/>
              </a:rPr>
              <a:t>DP</a:t>
            </a:r>
            <a:r>
              <a:rPr lang="fr" sz="400">
                <a:latin typeface="Maven Pro"/>
                <a:ea typeface="Maven Pro"/>
                <a:cs typeface="Maven Pro"/>
                <a:sym typeface="Maven Pro"/>
              </a:rPr>
              <a:t>) again. Also, the </a:t>
            </a:r>
            <a:r>
              <a:rPr lang="fr" sz="400" u="sng">
                <a:latin typeface="Maven Pro"/>
                <a:ea typeface="Maven Pro"/>
                <a:cs typeface="Maven Pro"/>
                <a:sym typeface="Maven Pro"/>
              </a:rPr>
              <a:t>FirstStageDebugPhase</a:t>
            </a:r>
            <a:r>
              <a:rPr lang="fr" sz="400">
                <a:latin typeface="Maven Pro"/>
                <a:ea typeface="Maven Pro"/>
                <a:cs typeface="Maven Pro"/>
                <a:sym typeface="Maven Pro"/>
              </a:rPr>
              <a:t> (</a:t>
            </a:r>
            <a:r>
              <a:rPr b="1" lang="fr" sz="400">
                <a:latin typeface="Maven Pro"/>
                <a:ea typeface="Maven Pro"/>
                <a:cs typeface="Maven Pro"/>
                <a:sym typeface="Maven Pro"/>
              </a:rPr>
              <a:t>FSDP</a:t>
            </a:r>
            <a:r>
              <a:rPr lang="fr" sz="400">
                <a:latin typeface="Maven Pro"/>
                <a:ea typeface="Maven Pro"/>
                <a:cs typeface="Maven Pro"/>
                <a:sym typeface="Maven Pro"/>
              </a:rPr>
              <a:t>), </a:t>
            </a:r>
            <a:r>
              <a:rPr lang="fr" sz="400" u="sng">
                <a:latin typeface="Maven Pro"/>
                <a:ea typeface="Maven Pro"/>
                <a:cs typeface="Maven Pro"/>
                <a:sym typeface="Maven Pro"/>
              </a:rPr>
              <a:t>SecondStageDebugPhase</a:t>
            </a:r>
            <a:r>
              <a:rPr lang="fr" sz="400">
                <a:latin typeface="Maven Pro"/>
                <a:ea typeface="Maven Pro"/>
                <a:cs typeface="Maven Pro"/>
                <a:sym typeface="Maven Pro"/>
              </a:rPr>
              <a:t> (</a:t>
            </a:r>
            <a:r>
              <a:rPr b="1" lang="fr" sz="400">
                <a:latin typeface="Maven Pro"/>
                <a:ea typeface="Maven Pro"/>
                <a:cs typeface="Maven Pro"/>
                <a:sym typeface="Maven Pro"/>
              </a:rPr>
              <a:t>SSDP</a:t>
            </a:r>
            <a:r>
              <a:rPr lang="fr" sz="400">
                <a:latin typeface="Maven Pro"/>
                <a:ea typeface="Maven Pro"/>
                <a:cs typeface="Maven Pro"/>
                <a:sym typeface="Maven Pro"/>
              </a:rPr>
              <a:t>) and </a:t>
            </a:r>
            <a:r>
              <a:rPr lang="fr" sz="400" u="sng">
                <a:latin typeface="Maven Pro"/>
                <a:ea typeface="Maven Pro"/>
                <a:cs typeface="Maven Pro"/>
                <a:sym typeface="Maven Pro"/>
              </a:rPr>
              <a:t>ThirdStageDebugPhase</a:t>
            </a:r>
            <a:r>
              <a:rPr lang="fr" sz="400">
                <a:latin typeface="Maven Pro"/>
                <a:ea typeface="Maven Pro"/>
                <a:cs typeface="Maven Pro"/>
                <a:sym typeface="Maven Pro"/>
              </a:rPr>
              <a:t> (</a:t>
            </a:r>
            <a:r>
              <a:rPr b="1" lang="fr" sz="400">
                <a:latin typeface="Maven Pro"/>
                <a:ea typeface="Maven Pro"/>
                <a:cs typeface="Maven Pro"/>
                <a:sym typeface="Maven Pro"/>
              </a:rPr>
              <a:t>TSDP</a:t>
            </a:r>
            <a:r>
              <a:rPr lang="fr" sz="400">
                <a:latin typeface="Maven Pro"/>
                <a:ea typeface="Maven Pro"/>
                <a:cs typeface="Maven Pro"/>
                <a:sym typeface="Maven Pro"/>
              </a:rPr>
              <a:t>) and their closing can be repeated until a bug is properly corrected. Once </a:t>
            </a:r>
            <a:r>
              <a:rPr lang="fr" sz="400" u="sng">
                <a:latin typeface="Maven Pro"/>
                <a:ea typeface="Maven Pro"/>
                <a:cs typeface="Maven Pro"/>
                <a:sym typeface="Maven Pro"/>
              </a:rPr>
              <a:t>ReleaseFeature</a:t>
            </a:r>
            <a:r>
              <a:rPr lang="fr" sz="400">
                <a:latin typeface="Maven Pro"/>
                <a:ea typeface="Maven Pro"/>
                <a:cs typeface="Maven Pro"/>
                <a:sym typeface="Maven Pro"/>
              </a:rPr>
              <a:t> (</a:t>
            </a:r>
            <a:r>
              <a:rPr b="1" lang="fr" sz="400">
                <a:latin typeface="Maven Pro"/>
                <a:ea typeface="Maven Pro"/>
                <a:cs typeface="Maven Pro"/>
                <a:sym typeface="Maven Pro"/>
              </a:rPr>
              <a:t>RF</a:t>
            </a:r>
            <a:r>
              <a:rPr lang="fr" sz="400">
                <a:latin typeface="Maven Pro"/>
                <a:ea typeface="Maven Pro"/>
                <a:cs typeface="Maven Pro"/>
                <a:sym typeface="Maven Pro"/>
              </a:rPr>
              <a:t>) occurred, the developer can either </a:t>
            </a:r>
            <a:r>
              <a:rPr lang="fr" sz="400" u="sng">
                <a:latin typeface="Maven Pro"/>
                <a:ea typeface="Maven Pro"/>
                <a:cs typeface="Maven Pro"/>
                <a:sym typeface="Maven Pro"/>
              </a:rPr>
              <a:t>ShutdownFeatureManagementSoftware</a:t>
            </a:r>
            <a:r>
              <a:rPr lang="fr" sz="400">
                <a:latin typeface="Maven Pro"/>
                <a:ea typeface="Maven Pro"/>
                <a:cs typeface="Maven Pro"/>
                <a:sym typeface="Maven Pro"/>
              </a:rPr>
              <a:t> (</a:t>
            </a:r>
            <a:r>
              <a:rPr b="1" lang="fr" sz="400">
                <a:latin typeface="Maven Pro"/>
                <a:ea typeface="Maven Pro"/>
                <a:cs typeface="Maven Pro"/>
                <a:sym typeface="Maven Pro"/>
              </a:rPr>
              <a:t>ShFMS</a:t>
            </a:r>
            <a:r>
              <a:rPr lang="fr" sz="400">
                <a:latin typeface="Maven Pro"/>
                <a:ea typeface="Maven Pro"/>
                <a:cs typeface="Maven Pro"/>
                <a:sym typeface="Maven Pro"/>
              </a:rPr>
              <a:t>), or start again with the task </a:t>
            </a:r>
            <a:r>
              <a:rPr lang="fr" sz="400" u="sng">
                <a:latin typeface="Maven Pro"/>
                <a:ea typeface="Maven Pro"/>
                <a:cs typeface="Maven Pro"/>
                <a:sym typeface="Maven Pro"/>
              </a:rPr>
              <a:t>DescribeNewFeatureRequirements</a:t>
            </a:r>
            <a:r>
              <a:rPr lang="fr" sz="400">
                <a:latin typeface="Maven Pro"/>
                <a:ea typeface="Maven Pro"/>
                <a:cs typeface="Maven Pro"/>
                <a:sym typeface="Maven Pro"/>
              </a:rPr>
              <a:t> (</a:t>
            </a:r>
            <a:r>
              <a:rPr b="1" lang="fr" sz="400">
                <a:latin typeface="Maven Pro"/>
                <a:ea typeface="Maven Pro"/>
                <a:cs typeface="Maven Pro"/>
                <a:sym typeface="Maven Pro"/>
              </a:rPr>
              <a:t>DNFR</a:t>
            </a:r>
            <a:r>
              <a:rPr lang="fr" sz="400">
                <a:latin typeface="Maven Pro"/>
                <a:ea typeface="Maven Pro"/>
                <a:cs typeface="Maven Pro"/>
                <a:sym typeface="Maven Pro"/>
              </a:rPr>
              <a:t>).</a:t>
            </a:r>
            <a:endParaRPr sz="400">
              <a:latin typeface="Maven Pro"/>
              <a:ea typeface="Maven Pro"/>
              <a:cs typeface="Maven Pro"/>
              <a:sym typeface="Maven Pro"/>
            </a:endParaRPr>
          </a:p>
        </p:txBody>
      </p:sp>
      <p:sp>
        <p:nvSpPr>
          <p:cNvPr id="1472" name="Google Shape;1472;p90"/>
          <p:cNvSpPr txBox="1"/>
          <p:nvPr/>
        </p:nvSpPr>
        <p:spPr>
          <a:xfrm>
            <a:off x="1756825" y="55032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73" name="Google Shape;1473;p90"/>
          <p:cNvSpPr txBox="1"/>
          <p:nvPr/>
        </p:nvSpPr>
        <p:spPr>
          <a:xfrm>
            <a:off x="587838" y="4167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textual description is then </a:t>
            </a:r>
            <a:r>
              <a:rPr b="1" lang="fr" sz="1800">
                <a:solidFill>
                  <a:srgbClr val="FF0000"/>
                </a:solidFill>
              </a:rPr>
              <a:t>given to a (fine-tuned) LLM</a:t>
            </a:r>
            <a:r>
              <a:rPr lang="fr" sz="1800">
                <a:solidFill>
                  <a:schemeClr val="dk1"/>
                </a:solidFill>
              </a:rPr>
              <a:t> (GPT-4o atm).</a:t>
            </a:r>
            <a:endParaRPr sz="1800">
              <a:solidFill>
                <a:schemeClr val="dk1"/>
              </a:solidFill>
            </a:endParaRPr>
          </a:p>
        </p:txBody>
      </p:sp>
      <p:sp>
        <p:nvSpPr>
          <p:cNvPr id="1474" name="Google Shape;1474;p90"/>
          <p:cNvSpPr/>
          <p:nvPr/>
        </p:nvSpPr>
        <p:spPr>
          <a:xfrm>
            <a:off x="3936744" y="1659275"/>
            <a:ext cx="1270500" cy="278700"/>
          </a:xfrm>
          <a:prstGeom prs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75" name="Google Shape;1475;p90" title="GPT-4o-1200x800-removebg-preview.png"/>
          <p:cNvPicPr preferRelativeResize="0"/>
          <p:nvPr/>
        </p:nvPicPr>
        <p:blipFill>
          <a:blip r:embed="rId4">
            <a:alphaModFix/>
          </a:blip>
          <a:stretch>
            <a:fillRect/>
          </a:stretch>
        </p:blipFill>
        <p:spPr>
          <a:xfrm>
            <a:off x="6153027" y="1415289"/>
            <a:ext cx="1849349" cy="1232900"/>
          </a:xfrm>
          <a:prstGeom prst="rect">
            <a:avLst/>
          </a:prstGeom>
          <a:noFill/>
          <a:ln>
            <a:noFill/>
          </a:ln>
        </p:spPr>
      </p:pic>
      <p:sp>
        <p:nvSpPr>
          <p:cNvPr id="1476" name="Google Shape;1476;p90"/>
          <p:cNvSpPr txBox="1"/>
          <p:nvPr/>
        </p:nvSpPr>
        <p:spPr>
          <a:xfrm rot="-1617352">
            <a:off x="6036731" y="1133343"/>
            <a:ext cx="845790" cy="44879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600"/>
              <a:t>Fine-</a:t>
            </a:r>
            <a:endParaRPr sz="1600"/>
          </a:p>
          <a:p>
            <a:pPr indent="0" lvl="0" marL="0" rtl="0" algn="ctr">
              <a:spcBef>
                <a:spcPts val="0"/>
              </a:spcBef>
              <a:spcAft>
                <a:spcPts val="0"/>
              </a:spcAft>
              <a:buNone/>
            </a:pPr>
            <a:r>
              <a:rPr lang="fr" sz="1600"/>
              <a:t>tuned!</a:t>
            </a:r>
            <a:endParaRPr sz="1600"/>
          </a:p>
        </p:txBody>
      </p:sp>
      <p:sp>
        <p:nvSpPr>
          <p:cNvPr id="1477" name="Google Shape;1477;p90"/>
          <p:cNvSpPr txBox="1"/>
          <p:nvPr/>
        </p:nvSpPr>
        <p:spPr>
          <a:xfrm>
            <a:off x="587838" y="2718775"/>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LLM processes the description and returns a </a:t>
            </a:r>
            <a:r>
              <a:rPr b="1" lang="fr" sz="1800">
                <a:solidFill>
                  <a:srgbClr val="FF0000"/>
                </a:solidFill>
              </a:rPr>
              <a:t>set of expressions</a:t>
            </a:r>
            <a:r>
              <a:rPr lang="fr" sz="1800">
                <a:solidFill>
                  <a:schemeClr val="dk1"/>
                </a:solidFill>
              </a:rPr>
              <a:t> following an </a:t>
            </a:r>
            <a:r>
              <a:rPr b="1" lang="fr" sz="1800">
                <a:solidFill>
                  <a:srgbClr val="FF0000"/>
                </a:solidFill>
              </a:rPr>
              <a:t>internal grammar</a:t>
            </a:r>
            <a:r>
              <a:rPr lang="fr" sz="1800">
                <a:solidFill>
                  <a:schemeClr val="dk1"/>
                </a:solidFill>
              </a:rPr>
              <a:t>.</a:t>
            </a:r>
            <a:endParaRPr sz="1800">
              <a:solidFill>
                <a:schemeClr val="dk1"/>
              </a:solidFill>
            </a:endParaRPr>
          </a:p>
        </p:txBody>
      </p:sp>
      <p:pic>
        <p:nvPicPr>
          <p:cNvPr id="1478" name="Google Shape;1478;p90"/>
          <p:cNvPicPr preferRelativeResize="0"/>
          <p:nvPr/>
        </p:nvPicPr>
        <p:blipFill>
          <a:blip r:embed="rId5">
            <a:alphaModFix/>
          </a:blip>
          <a:stretch>
            <a:fillRect/>
          </a:stretch>
        </p:blipFill>
        <p:spPr>
          <a:xfrm>
            <a:off x="978688" y="3574724"/>
            <a:ext cx="7186603" cy="918725"/>
          </a:xfrm>
          <a:prstGeom prst="rect">
            <a:avLst/>
          </a:prstGeom>
          <a:noFill/>
          <a:ln>
            <a:noFill/>
          </a:ln>
        </p:spPr>
      </p:pic>
      <p:sp>
        <p:nvSpPr>
          <p:cNvPr id="1479" name="Google Shape;1479;p9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25</a:t>
            </a:r>
            <a:endParaRPr>
              <a:solidFill>
                <a:srgbClr val="66666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3" name="Shape 1483"/>
        <p:cNvGrpSpPr/>
        <p:nvPr/>
      </p:nvGrpSpPr>
      <p:grpSpPr>
        <a:xfrm>
          <a:off x="0" y="0"/>
          <a:ext cx="0" cy="0"/>
          <a:chOff x="0" y="0"/>
          <a:chExt cx="0" cy="0"/>
        </a:xfrm>
      </p:grpSpPr>
      <p:sp>
        <p:nvSpPr>
          <p:cNvPr id="1484" name="Google Shape;1484;p91"/>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485" name="Google Shape;1485;p91"/>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486" name="Google Shape;1486;p9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pic>
        <p:nvPicPr>
          <p:cNvPr id="117" name="Google Shape;117;p20"/>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18" name="Google Shape;118;p20"/>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19" name="Google Shape;119;p20"/>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20" name="Google Shape;120;p20"/>
          <p:cNvGrpSpPr/>
          <p:nvPr/>
        </p:nvGrpSpPr>
        <p:grpSpPr>
          <a:xfrm>
            <a:off x="3737550" y="885688"/>
            <a:ext cx="1668900" cy="1510050"/>
            <a:chOff x="4235275" y="1411500"/>
            <a:chExt cx="1668900" cy="1510050"/>
          </a:xfrm>
        </p:grpSpPr>
        <p:pic>
          <p:nvPicPr>
            <p:cNvPr id="121" name="Google Shape;121;p20"/>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22" name="Google Shape;122;p20"/>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grpSp>
        <p:nvGrpSpPr>
          <p:cNvPr id="123" name="Google Shape;123;p20"/>
          <p:cNvGrpSpPr/>
          <p:nvPr/>
        </p:nvGrpSpPr>
        <p:grpSpPr>
          <a:xfrm>
            <a:off x="7115700" y="1425789"/>
            <a:ext cx="1668900" cy="1629786"/>
            <a:chOff x="7188050" y="2571739"/>
            <a:chExt cx="1668900" cy="1629786"/>
          </a:xfrm>
        </p:grpSpPr>
        <p:pic>
          <p:nvPicPr>
            <p:cNvPr id="124" name="Google Shape;124;p20"/>
            <p:cNvPicPr preferRelativeResize="0"/>
            <p:nvPr/>
          </p:nvPicPr>
          <p:blipFill rotWithShape="1">
            <a:blip r:embed="rId6">
              <a:alphaModFix/>
            </a:blip>
            <a:srcRect b="19309" l="0" r="0" t="0"/>
            <a:stretch/>
          </p:blipFill>
          <p:spPr>
            <a:xfrm>
              <a:off x="7442375" y="2571739"/>
              <a:ext cx="1160250" cy="1279986"/>
            </a:xfrm>
            <a:prstGeom prst="rect">
              <a:avLst/>
            </a:prstGeom>
            <a:noFill/>
            <a:ln>
              <a:noFill/>
            </a:ln>
          </p:spPr>
        </p:pic>
        <p:sp>
          <p:nvSpPr>
            <p:cNvPr id="125" name="Google Shape;125;p20"/>
            <p:cNvSpPr txBox="1"/>
            <p:nvPr/>
          </p:nvSpPr>
          <p:spPr>
            <a:xfrm>
              <a:off x="7188050" y="38517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Michael Hammer</a:t>
              </a:r>
              <a:endParaRPr>
                <a:solidFill>
                  <a:schemeClr val="dk1"/>
                </a:solidFill>
              </a:endParaRPr>
            </a:p>
          </p:txBody>
        </p:sp>
      </p:grpSp>
      <p:sp>
        <p:nvSpPr>
          <p:cNvPr id="126" name="Google Shape;126;p20"/>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27" name="Google Shape;127;p20"/>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0" name="Shape 1490"/>
        <p:cNvGrpSpPr/>
        <p:nvPr/>
      </p:nvGrpSpPr>
      <p:grpSpPr>
        <a:xfrm>
          <a:off x="0" y="0"/>
          <a:ext cx="0" cy="0"/>
          <a:chOff x="0" y="0"/>
          <a:chExt cx="0" cy="0"/>
        </a:xfrm>
      </p:grpSpPr>
      <p:sp>
        <p:nvSpPr>
          <p:cNvPr id="1491" name="Google Shape;1491;p92"/>
          <p:cNvSpPr txBox="1"/>
          <p:nvPr/>
        </p:nvSpPr>
        <p:spPr>
          <a:xfrm>
            <a:off x="1756825" y="606775"/>
            <a:ext cx="373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92" name="Google Shape;1492;p92"/>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493" name="Google Shape;1493;p92"/>
          <p:cNvSpPr/>
          <p:nvPr/>
        </p:nvSpPr>
        <p:spPr>
          <a:xfrm>
            <a:off x="3095400" y="1018038"/>
            <a:ext cx="23187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a:latin typeface="Maven Pro"/>
                <a:ea typeface="Maven Pro"/>
                <a:cs typeface="Maven Pro"/>
                <a:sym typeface="Maven Pro"/>
              </a:rPr>
              <a:t>StFMS &lt; DNFR &lt; (VI, VE)</a:t>
            </a:r>
            <a:endParaRPr sz="1700">
              <a:latin typeface="Maven Pro"/>
              <a:ea typeface="Maven Pro"/>
              <a:cs typeface="Maven Pro"/>
              <a:sym typeface="Maven Pro"/>
            </a:endParaRPr>
          </a:p>
        </p:txBody>
      </p:sp>
      <p:sp>
        <p:nvSpPr>
          <p:cNvPr id="1494" name="Google Shape;1494;p92"/>
          <p:cNvSpPr/>
          <p:nvPr/>
        </p:nvSpPr>
        <p:spPr>
          <a:xfrm>
            <a:off x="6648750" y="1189575"/>
            <a:ext cx="10488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VI &lt; CNFB</a:t>
            </a:r>
            <a:endParaRPr sz="1700">
              <a:latin typeface="Maven Pro"/>
              <a:ea typeface="Maven Pro"/>
              <a:cs typeface="Maven Pro"/>
              <a:sym typeface="Maven Pro"/>
            </a:endParaRPr>
          </a:p>
        </p:txBody>
      </p:sp>
      <p:sp>
        <p:nvSpPr>
          <p:cNvPr id="1495" name="Google Shape;1495;p92"/>
          <p:cNvSpPr/>
          <p:nvPr/>
        </p:nvSpPr>
        <p:spPr>
          <a:xfrm>
            <a:off x="665700" y="1645200"/>
            <a:ext cx="13662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(VI, VE) &lt; STD</a:t>
            </a:r>
            <a:endParaRPr sz="1700">
              <a:latin typeface="Maven Pro"/>
              <a:ea typeface="Maven Pro"/>
              <a:cs typeface="Maven Pro"/>
              <a:sym typeface="Maven Pro"/>
            </a:endParaRPr>
          </a:p>
        </p:txBody>
      </p:sp>
      <p:sp>
        <p:nvSpPr>
          <p:cNvPr id="1496" name="Google Shape;1496;p92"/>
          <p:cNvSpPr/>
          <p:nvPr/>
        </p:nvSpPr>
        <p:spPr>
          <a:xfrm>
            <a:off x="5414100" y="1994975"/>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497" name="Google Shape;1497;p92"/>
          <p:cNvSpPr/>
          <p:nvPr/>
        </p:nvSpPr>
        <p:spPr>
          <a:xfrm>
            <a:off x="2485925" y="1852363"/>
            <a:ext cx="2241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(STD, CNFB) &lt; (FD &lt; DP)</a:t>
            </a:r>
            <a:endParaRPr sz="1700">
              <a:latin typeface="Maven Pro"/>
              <a:ea typeface="Maven Pro"/>
              <a:cs typeface="Maven Pro"/>
              <a:sym typeface="Maven Pro"/>
            </a:endParaRPr>
          </a:p>
        </p:txBody>
      </p:sp>
      <p:sp>
        <p:nvSpPr>
          <p:cNvPr id="1498" name="Google Shape;1498;p92"/>
          <p:cNvSpPr/>
          <p:nvPr/>
        </p:nvSpPr>
        <p:spPr>
          <a:xfrm>
            <a:off x="1159600" y="2571750"/>
            <a:ext cx="15426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DP &lt; (BCO | RF)</a:t>
            </a:r>
            <a:endParaRPr sz="1700">
              <a:latin typeface="Maven Pro"/>
              <a:ea typeface="Maven Pro"/>
              <a:cs typeface="Maven Pro"/>
              <a:sym typeface="Maven Pro"/>
            </a:endParaRPr>
          </a:p>
        </p:txBody>
      </p:sp>
      <p:sp>
        <p:nvSpPr>
          <p:cNvPr id="1499" name="Google Shape;1499;p92"/>
          <p:cNvSpPr/>
          <p:nvPr/>
        </p:nvSpPr>
        <p:spPr>
          <a:xfrm>
            <a:off x="3764125" y="2741975"/>
            <a:ext cx="48225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BCO &lt; ((FSDP &lt; CFLR) | (SSDP &lt; CSLR) | (TSDP &lt; CTLR))</a:t>
            </a:r>
            <a:endParaRPr sz="1700">
              <a:latin typeface="Maven Pro"/>
              <a:ea typeface="Maven Pro"/>
              <a:cs typeface="Maven Pro"/>
              <a:sym typeface="Maven Pro"/>
            </a:endParaRPr>
          </a:p>
        </p:txBody>
      </p:sp>
      <p:sp>
        <p:nvSpPr>
          <p:cNvPr id="1500" name="Google Shape;1500;p92"/>
          <p:cNvSpPr/>
          <p:nvPr/>
        </p:nvSpPr>
        <p:spPr>
          <a:xfrm>
            <a:off x="827975" y="3342150"/>
            <a:ext cx="2763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(CFLR, CSLR, CTLR) &lt; (RF | DP)</a:t>
            </a:r>
            <a:endParaRPr sz="1700">
              <a:latin typeface="Maven Pro"/>
              <a:ea typeface="Maven Pro"/>
              <a:cs typeface="Maven Pro"/>
              <a:sym typeface="Maven Pro"/>
            </a:endParaRPr>
          </a:p>
        </p:txBody>
      </p:sp>
      <p:sp>
        <p:nvSpPr>
          <p:cNvPr id="1501" name="Google Shape;1501;p92"/>
          <p:cNvSpPr/>
          <p:nvPr/>
        </p:nvSpPr>
        <p:spPr>
          <a:xfrm>
            <a:off x="4661925" y="3631575"/>
            <a:ext cx="34971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(FSDP, SSDP, TSDP, CFLR, CSLR, CTLR)∗</a:t>
            </a:r>
            <a:endParaRPr sz="1700">
              <a:latin typeface="Maven Pro"/>
              <a:ea typeface="Maven Pro"/>
              <a:cs typeface="Maven Pro"/>
              <a:sym typeface="Maven Pro"/>
            </a:endParaRPr>
          </a:p>
        </p:txBody>
      </p:sp>
      <p:sp>
        <p:nvSpPr>
          <p:cNvPr id="1502" name="Google Shape;1502;p92"/>
          <p:cNvSpPr/>
          <p:nvPr/>
        </p:nvSpPr>
        <p:spPr>
          <a:xfrm>
            <a:off x="1978150" y="4112550"/>
            <a:ext cx="1965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RF &lt; (ShFMS | DNFR)</a:t>
            </a:r>
            <a:endParaRPr sz="1700">
              <a:latin typeface="Maven Pro"/>
              <a:ea typeface="Maven Pro"/>
              <a:cs typeface="Maven Pro"/>
              <a:sym typeface="Maven Pro"/>
            </a:endParaRPr>
          </a:p>
        </p:txBody>
      </p:sp>
      <p:sp>
        <p:nvSpPr>
          <p:cNvPr id="1503" name="Google Shape;1503;p92"/>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504" name="Google Shape;1504;p9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8" name="Shape 1508"/>
        <p:cNvGrpSpPr/>
        <p:nvPr/>
      </p:nvGrpSpPr>
      <p:grpSpPr>
        <a:xfrm>
          <a:off x="0" y="0"/>
          <a:ext cx="0" cy="0"/>
          <a:chOff x="0" y="0"/>
          <a:chExt cx="0" cy="0"/>
        </a:xfrm>
      </p:grpSpPr>
      <p:sp>
        <p:nvSpPr>
          <p:cNvPr id="1509" name="Google Shape;1509;p93"/>
          <p:cNvSpPr txBox="1"/>
          <p:nvPr>
            <p:ph type="title"/>
          </p:nvPr>
        </p:nvSpPr>
        <p:spPr>
          <a:xfrm>
            <a:off x="3210000" y="25"/>
            <a:ext cx="47184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3 – Expressions</a:t>
            </a:r>
            <a:endParaRPr sz="2020"/>
          </a:p>
        </p:txBody>
      </p:sp>
      <p:sp>
        <p:nvSpPr>
          <p:cNvPr id="1510" name="Google Shape;1510;p93"/>
          <p:cNvSpPr txBox="1"/>
          <p:nvPr/>
        </p:nvSpPr>
        <p:spPr>
          <a:xfrm>
            <a:off x="587838" y="386400"/>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1A1A1A"/>
                </a:solidFill>
              </a:rPr>
              <a:t>Given our description, the LLM returns </a:t>
            </a:r>
            <a:r>
              <a:rPr b="1" lang="fr" sz="1800">
                <a:solidFill>
                  <a:srgbClr val="FF0000"/>
                </a:solidFill>
              </a:rPr>
              <a:t>ten expressions</a:t>
            </a:r>
            <a:r>
              <a:rPr lang="fr" sz="1800">
                <a:solidFill>
                  <a:schemeClr val="dk1"/>
                </a:solidFill>
              </a:rPr>
              <a:t>:</a:t>
            </a:r>
            <a:endParaRPr sz="1800">
              <a:solidFill>
                <a:schemeClr val="dk1"/>
              </a:solidFill>
            </a:endParaRPr>
          </a:p>
        </p:txBody>
      </p:sp>
      <p:sp>
        <p:nvSpPr>
          <p:cNvPr id="1511" name="Google Shape;1511;p93"/>
          <p:cNvSpPr/>
          <p:nvPr/>
        </p:nvSpPr>
        <p:spPr>
          <a:xfrm>
            <a:off x="3095400" y="1018038"/>
            <a:ext cx="23187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StFMS &lt; DNFR &lt; (VI, VE)</a:t>
            </a:r>
            <a:endParaRPr sz="1700">
              <a:solidFill>
                <a:srgbClr val="CCCCCC"/>
              </a:solidFill>
              <a:latin typeface="Maven Pro"/>
              <a:ea typeface="Maven Pro"/>
              <a:cs typeface="Maven Pro"/>
              <a:sym typeface="Maven Pro"/>
            </a:endParaRPr>
          </a:p>
        </p:txBody>
      </p:sp>
      <p:sp>
        <p:nvSpPr>
          <p:cNvPr id="1512" name="Google Shape;1512;p93"/>
          <p:cNvSpPr/>
          <p:nvPr/>
        </p:nvSpPr>
        <p:spPr>
          <a:xfrm>
            <a:off x="6648750" y="1189575"/>
            <a:ext cx="10488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VI &lt; CNFB</a:t>
            </a:r>
            <a:endParaRPr sz="1700">
              <a:solidFill>
                <a:srgbClr val="CCCCCC"/>
              </a:solidFill>
              <a:latin typeface="Maven Pro"/>
              <a:ea typeface="Maven Pro"/>
              <a:cs typeface="Maven Pro"/>
              <a:sym typeface="Maven Pro"/>
            </a:endParaRPr>
          </a:p>
        </p:txBody>
      </p:sp>
      <p:sp>
        <p:nvSpPr>
          <p:cNvPr id="1513" name="Google Shape;1513;p93"/>
          <p:cNvSpPr/>
          <p:nvPr/>
        </p:nvSpPr>
        <p:spPr>
          <a:xfrm>
            <a:off x="665700" y="1645200"/>
            <a:ext cx="13662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(VI, VE) &lt; STD</a:t>
            </a:r>
            <a:endParaRPr sz="1700">
              <a:solidFill>
                <a:srgbClr val="CCCCCC"/>
              </a:solidFill>
              <a:latin typeface="Maven Pro"/>
              <a:ea typeface="Maven Pro"/>
              <a:cs typeface="Maven Pro"/>
              <a:sym typeface="Maven Pro"/>
            </a:endParaRPr>
          </a:p>
        </p:txBody>
      </p:sp>
      <p:sp>
        <p:nvSpPr>
          <p:cNvPr id="1514" name="Google Shape;1514;p93"/>
          <p:cNvSpPr/>
          <p:nvPr/>
        </p:nvSpPr>
        <p:spPr>
          <a:xfrm>
            <a:off x="5414100" y="1994975"/>
            <a:ext cx="29679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(DNFR, VI, VE, CNFB, STD) | LCDF</a:t>
            </a:r>
            <a:endParaRPr sz="1700">
              <a:solidFill>
                <a:srgbClr val="CCCCCC"/>
              </a:solidFill>
              <a:latin typeface="Maven Pro"/>
              <a:ea typeface="Maven Pro"/>
              <a:cs typeface="Maven Pro"/>
              <a:sym typeface="Maven Pro"/>
            </a:endParaRPr>
          </a:p>
        </p:txBody>
      </p:sp>
      <p:sp>
        <p:nvSpPr>
          <p:cNvPr id="1515" name="Google Shape;1515;p93"/>
          <p:cNvSpPr/>
          <p:nvPr/>
        </p:nvSpPr>
        <p:spPr>
          <a:xfrm>
            <a:off x="2485925" y="1852363"/>
            <a:ext cx="22413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(STD, CNFB) &lt; (FD &lt; DP)</a:t>
            </a:r>
            <a:endParaRPr sz="1700">
              <a:solidFill>
                <a:srgbClr val="CCCCCC"/>
              </a:solidFill>
              <a:latin typeface="Maven Pro"/>
              <a:ea typeface="Maven Pro"/>
              <a:cs typeface="Maven Pro"/>
              <a:sym typeface="Maven Pro"/>
            </a:endParaRPr>
          </a:p>
        </p:txBody>
      </p:sp>
      <p:sp>
        <p:nvSpPr>
          <p:cNvPr id="1516" name="Google Shape;1516;p93"/>
          <p:cNvSpPr/>
          <p:nvPr/>
        </p:nvSpPr>
        <p:spPr>
          <a:xfrm>
            <a:off x="1159600" y="2571750"/>
            <a:ext cx="15426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DP &lt; (BCO | RF)</a:t>
            </a:r>
            <a:endParaRPr sz="1700">
              <a:solidFill>
                <a:srgbClr val="CCCCCC"/>
              </a:solidFill>
              <a:latin typeface="Maven Pro"/>
              <a:ea typeface="Maven Pro"/>
              <a:cs typeface="Maven Pro"/>
              <a:sym typeface="Maven Pro"/>
            </a:endParaRPr>
          </a:p>
        </p:txBody>
      </p:sp>
      <p:sp>
        <p:nvSpPr>
          <p:cNvPr id="1517" name="Google Shape;1517;p93"/>
          <p:cNvSpPr/>
          <p:nvPr/>
        </p:nvSpPr>
        <p:spPr>
          <a:xfrm>
            <a:off x="3764125" y="2741975"/>
            <a:ext cx="48225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BCO &lt; ((FSDP &lt; CFLR) | (SSDP &lt; CSLR) | (TSDP &lt; CTLR))</a:t>
            </a:r>
            <a:endParaRPr sz="1700">
              <a:solidFill>
                <a:srgbClr val="CCCCCC"/>
              </a:solidFill>
              <a:latin typeface="Maven Pro"/>
              <a:ea typeface="Maven Pro"/>
              <a:cs typeface="Maven Pro"/>
              <a:sym typeface="Maven Pro"/>
            </a:endParaRPr>
          </a:p>
        </p:txBody>
      </p:sp>
      <p:sp>
        <p:nvSpPr>
          <p:cNvPr id="1518" name="Google Shape;1518;p93"/>
          <p:cNvSpPr/>
          <p:nvPr/>
        </p:nvSpPr>
        <p:spPr>
          <a:xfrm>
            <a:off x="827975" y="3342150"/>
            <a:ext cx="27633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(CFLR, CSLR, CTLR) &lt; (RF | DP)</a:t>
            </a:r>
            <a:endParaRPr sz="1700">
              <a:latin typeface="Maven Pro"/>
              <a:ea typeface="Maven Pro"/>
              <a:cs typeface="Maven Pro"/>
              <a:sym typeface="Maven Pro"/>
            </a:endParaRPr>
          </a:p>
        </p:txBody>
      </p:sp>
      <p:sp>
        <p:nvSpPr>
          <p:cNvPr id="1519" name="Google Shape;1519;p93"/>
          <p:cNvSpPr/>
          <p:nvPr/>
        </p:nvSpPr>
        <p:spPr>
          <a:xfrm>
            <a:off x="4661925" y="3631575"/>
            <a:ext cx="34971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(FSDP, SSDP, TSDP, CFLR, CSLR, CTLR)∗</a:t>
            </a:r>
            <a:endParaRPr sz="1700">
              <a:solidFill>
                <a:srgbClr val="CCCCCC"/>
              </a:solidFill>
              <a:latin typeface="Maven Pro"/>
              <a:ea typeface="Maven Pro"/>
              <a:cs typeface="Maven Pro"/>
              <a:sym typeface="Maven Pro"/>
            </a:endParaRPr>
          </a:p>
        </p:txBody>
      </p:sp>
      <p:sp>
        <p:nvSpPr>
          <p:cNvPr id="1520" name="Google Shape;1520;p93"/>
          <p:cNvSpPr/>
          <p:nvPr/>
        </p:nvSpPr>
        <p:spPr>
          <a:xfrm>
            <a:off x="1978150" y="4112550"/>
            <a:ext cx="1965900" cy="308700"/>
          </a:xfrm>
          <a:prstGeom prst="roundRect">
            <a:avLst>
              <a:gd fmla="val 16667" name="adj"/>
            </a:avLst>
          </a:prstGeom>
          <a:solidFill>
            <a:srgbClr val="F3F3F3"/>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solidFill>
                  <a:srgbClr val="CCCCCC"/>
                </a:solidFill>
                <a:latin typeface="Maven Pro"/>
                <a:ea typeface="Maven Pro"/>
                <a:cs typeface="Maven Pro"/>
                <a:sym typeface="Maven Pro"/>
              </a:rPr>
              <a:t>RF &lt; (ShFMS | DNFR)</a:t>
            </a:r>
            <a:endParaRPr sz="1700">
              <a:solidFill>
                <a:srgbClr val="CCCCCC"/>
              </a:solidFill>
              <a:latin typeface="Maven Pro"/>
              <a:ea typeface="Maven Pro"/>
              <a:cs typeface="Maven Pro"/>
              <a:sym typeface="Maven Pro"/>
            </a:endParaRPr>
          </a:p>
        </p:txBody>
      </p:sp>
      <p:sp>
        <p:nvSpPr>
          <p:cNvPr id="1521" name="Google Shape;1521;p9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26</a:t>
            </a:r>
            <a:endParaRPr>
              <a:solidFill>
                <a:srgbClr val="666666"/>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5" name="Shape 1525"/>
        <p:cNvGrpSpPr/>
        <p:nvPr/>
      </p:nvGrpSpPr>
      <p:grpSpPr>
        <a:xfrm>
          <a:off x="0" y="0"/>
          <a:ext cx="0" cy="0"/>
          <a:chOff x="0" y="0"/>
          <a:chExt cx="0" cy="0"/>
        </a:xfrm>
      </p:grpSpPr>
      <p:sp>
        <p:nvSpPr>
          <p:cNvPr id="1526" name="Google Shape;1526;p94"/>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sp>
        <p:nvSpPr>
          <p:cNvPr id="1527" name="Google Shape;1527;p94"/>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528" name="Google Shape;1528;p9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27</a:t>
            </a:r>
            <a:endParaRPr>
              <a:solidFill>
                <a:srgbClr val="66666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2" name="Shape 1532"/>
        <p:cNvGrpSpPr/>
        <p:nvPr/>
      </p:nvGrpSpPr>
      <p:grpSpPr>
        <a:xfrm>
          <a:off x="0" y="0"/>
          <a:ext cx="0" cy="0"/>
          <a:chOff x="0" y="0"/>
          <a:chExt cx="0" cy="0"/>
        </a:xfrm>
      </p:grpSpPr>
      <p:pic>
        <p:nvPicPr>
          <p:cNvPr id="1533" name="Google Shape;1533;p95" title="reduced_ast_7.png"/>
          <p:cNvPicPr preferRelativeResize="0"/>
          <p:nvPr/>
        </p:nvPicPr>
        <p:blipFill>
          <a:blip r:embed="rId4">
            <a:alphaModFix/>
          </a:blip>
          <a:stretch>
            <a:fillRect/>
          </a:stretch>
        </p:blipFill>
        <p:spPr>
          <a:xfrm>
            <a:off x="6039550" y="1223600"/>
            <a:ext cx="2758125" cy="1972251"/>
          </a:xfrm>
          <a:prstGeom prst="rect">
            <a:avLst/>
          </a:prstGeom>
          <a:noFill/>
          <a:ln>
            <a:noFill/>
          </a:ln>
        </p:spPr>
      </p:pic>
      <p:sp>
        <p:nvSpPr>
          <p:cNvPr id="1534" name="Google Shape;1534;p95"/>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pic>
        <p:nvPicPr>
          <p:cNvPr id="1535" name="Google Shape;1535;p95" title="reduced_ast_1.png"/>
          <p:cNvPicPr preferRelativeResize="0"/>
          <p:nvPr/>
        </p:nvPicPr>
        <p:blipFill>
          <a:blip r:embed="rId5">
            <a:alphaModFix/>
          </a:blip>
          <a:stretch>
            <a:fillRect/>
          </a:stretch>
        </p:blipFill>
        <p:spPr>
          <a:xfrm>
            <a:off x="1877225" y="1272654"/>
            <a:ext cx="1651577" cy="1317434"/>
          </a:xfrm>
          <a:prstGeom prst="rect">
            <a:avLst/>
          </a:prstGeom>
          <a:noFill/>
          <a:ln>
            <a:noFill/>
          </a:ln>
        </p:spPr>
      </p:pic>
      <p:pic>
        <p:nvPicPr>
          <p:cNvPr id="1536" name="Google Shape;1536;p95" title="reduced_ast_5.png"/>
          <p:cNvPicPr preferRelativeResize="0"/>
          <p:nvPr/>
        </p:nvPicPr>
        <p:blipFill>
          <a:blip r:embed="rId6">
            <a:alphaModFix/>
          </a:blip>
          <a:stretch>
            <a:fillRect/>
          </a:stretch>
        </p:blipFill>
        <p:spPr>
          <a:xfrm>
            <a:off x="474825" y="2737450"/>
            <a:ext cx="1651575" cy="1488726"/>
          </a:xfrm>
          <a:prstGeom prst="rect">
            <a:avLst/>
          </a:prstGeom>
          <a:noFill/>
          <a:ln>
            <a:noFill/>
          </a:ln>
        </p:spPr>
      </p:pic>
      <p:pic>
        <p:nvPicPr>
          <p:cNvPr id="1537" name="Google Shape;1537;p95" title="reduced_ast_6.png"/>
          <p:cNvPicPr preferRelativeResize="0"/>
          <p:nvPr/>
        </p:nvPicPr>
        <p:blipFill>
          <a:blip r:embed="rId7">
            <a:alphaModFix/>
          </a:blip>
          <a:stretch>
            <a:fillRect/>
          </a:stretch>
        </p:blipFill>
        <p:spPr>
          <a:xfrm>
            <a:off x="5954875" y="3330744"/>
            <a:ext cx="1305550" cy="1302756"/>
          </a:xfrm>
          <a:prstGeom prst="rect">
            <a:avLst/>
          </a:prstGeom>
          <a:noFill/>
          <a:ln>
            <a:noFill/>
          </a:ln>
        </p:spPr>
      </p:pic>
      <p:pic>
        <p:nvPicPr>
          <p:cNvPr id="1538" name="Google Shape;1538;p95" title="reduced_ast_8.png"/>
          <p:cNvPicPr preferRelativeResize="0"/>
          <p:nvPr/>
        </p:nvPicPr>
        <p:blipFill>
          <a:blip r:embed="rId8">
            <a:alphaModFix/>
          </a:blip>
          <a:stretch>
            <a:fillRect/>
          </a:stretch>
        </p:blipFill>
        <p:spPr>
          <a:xfrm>
            <a:off x="3658300" y="994450"/>
            <a:ext cx="2381249" cy="1427924"/>
          </a:xfrm>
          <a:prstGeom prst="rect">
            <a:avLst/>
          </a:prstGeom>
          <a:noFill/>
          <a:ln>
            <a:noFill/>
          </a:ln>
        </p:spPr>
      </p:pic>
      <p:pic>
        <p:nvPicPr>
          <p:cNvPr id="1539" name="Google Shape;1539;p95" title="reduced_ast_9.png"/>
          <p:cNvPicPr preferRelativeResize="0"/>
          <p:nvPr/>
        </p:nvPicPr>
        <p:blipFill>
          <a:blip r:embed="rId9">
            <a:alphaModFix/>
          </a:blip>
          <a:stretch>
            <a:fillRect/>
          </a:stretch>
        </p:blipFill>
        <p:spPr>
          <a:xfrm>
            <a:off x="2126400" y="2852425"/>
            <a:ext cx="1872399" cy="1781085"/>
          </a:xfrm>
          <a:prstGeom prst="rect">
            <a:avLst/>
          </a:prstGeom>
          <a:noFill/>
          <a:ln>
            <a:noFill/>
          </a:ln>
        </p:spPr>
      </p:pic>
      <p:pic>
        <p:nvPicPr>
          <p:cNvPr id="1540" name="Google Shape;1540;p95" title="reduced_ast_10.png"/>
          <p:cNvPicPr preferRelativeResize="0"/>
          <p:nvPr/>
        </p:nvPicPr>
        <p:blipFill>
          <a:blip r:embed="rId10">
            <a:alphaModFix/>
          </a:blip>
          <a:stretch>
            <a:fillRect/>
          </a:stretch>
        </p:blipFill>
        <p:spPr>
          <a:xfrm>
            <a:off x="474827" y="1125299"/>
            <a:ext cx="1272899" cy="1264974"/>
          </a:xfrm>
          <a:prstGeom prst="rect">
            <a:avLst/>
          </a:prstGeom>
          <a:noFill/>
          <a:ln>
            <a:noFill/>
          </a:ln>
        </p:spPr>
      </p:pic>
      <p:pic>
        <p:nvPicPr>
          <p:cNvPr id="1541" name="Google Shape;1541;p95" title="reduced_ast_3.png"/>
          <p:cNvPicPr preferRelativeResize="0"/>
          <p:nvPr/>
        </p:nvPicPr>
        <p:blipFill>
          <a:blip r:embed="rId11">
            <a:alphaModFix/>
          </a:blip>
          <a:stretch>
            <a:fillRect/>
          </a:stretch>
        </p:blipFill>
        <p:spPr>
          <a:xfrm>
            <a:off x="7439339" y="3330738"/>
            <a:ext cx="1305561" cy="1317425"/>
          </a:xfrm>
          <a:prstGeom prst="rect">
            <a:avLst/>
          </a:prstGeom>
          <a:noFill/>
          <a:ln>
            <a:noFill/>
          </a:ln>
        </p:spPr>
      </p:pic>
      <p:pic>
        <p:nvPicPr>
          <p:cNvPr id="1542" name="Google Shape;1542;p95" title="reduced_ast_4.png"/>
          <p:cNvPicPr preferRelativeResize="0"/>
          <p:nvPr/>
        </p:nvPicPr>
        <p:blipFill>
          <a:blip r:embed="rId12">
            <a:alphaModFix/>
          </a:blip>
          <a:stretch>
            <a:fillRect/>
          </a:stretch>
        </p:blipFill>
        <p:spPr>
          <a:xfrm>
            <a:off x="4180688" y="2785224"/>
            <a:ext cx="1774199" cy="1735676"/>
          </a:xfrm>
          <a:prstGeom prst="rect">
            <a:avLst/>
          </a:prstGeom>
          <a:noFill/>
          <a:ln>
            <a:noFill/>
          </a:ln>
        </p:spPr>
      </p:pic>
      <p:pic>
        <p:nvPicPr>
          <p:cNvPr id="1543" name="Google Shape;1543;p95" title="reduced_ast_2.png"/>
          <p:cNvPicPr preferRelativeResize="0"/>
          <p:nvPr/>
        </p:nvPicPr>
        <p:blipFill>
          <a:blip r:embed="rId13">
            <a:alphaModFix/>
          </a:blip>
          <a:stretch>
            <a:fillRect/>
          </a:stretch>
        </p:blipFill>
        <p:spPr>
          <a:xfrm>
            <a:off x="7785612" y="994450"/>
            <a:ext cx="1012051" cy="839801"/>
          </a:xfrm>
          <a:prstGeom prst="rect">
            <a:avLst/>
          </a:prstGeom>
          <a:noFill/>
          <a:ln>
            <a:noFill/>
          </a:ln>
        </p:spPr>
      </p:pic>
      <p:sp>
        <p:nvSpPr>
          <p:cNvPr id="1544" name="Google Shape;1544;p95"/>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545" name="Google Shape;1545;p9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27</a:t>
            </a:r>
            <a:endParaRPr>
              <a:solidFill>
                <a:srgbClr val="666666"/>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9" name="Shape 1549"/>
        <p:cNvGrpSpPr/>
        <p:nvPr/>
      </p:nvGrpSpPr>
      <p:grpSpPr>
        <a:xfrm>
          <a:off x="0" y="0"/>
          <a:ext cx="0" cy="0"/>
          <a:chOff x="0" y="0"/>
          <a:chExt cx="0" cy="0"/>
        </a:xfrm>
      </p:grpSpPr>
      <p:pic>
        <p:nvPicPr>
          <p:cNvPr id="1550" name="Google Shape;1550;p96" title="reduced_ast_7.png"/>
          <p:cNvPicPr preferRelativeResize="0"/>
          <p:nvPr/>
        </p:nvPicPr>
        <p:blipFill>
          <a:blip r:embed="rId4">
            <a:alphaModFix amt="21000"/>
          </a:blip>
          <a:stretch>
            <a:fillRect/>
          </a:stretch>
        </p:blipFill>
        <p:spPr>
          <a:xfrm>
            <a:off x="6039550" y="1223600"/>
            <a:ext cx="2758125" cy="1972251"/>
          </a:xfrm>
          <a:prstGeom prst="rect">
            <a:avLst/>
          </a:prstGeom>
          <a:noFill/>
          <a:ln>
            <a:noFill/>
          </a:ln>
        </p:spPr>
      </p:pic>
      <p:sp>
        <p:nvSpPr>
          <p:cNvPr id="1551" name="Google Shape;1551;p96"/>
          <p:cNvSpPr txBox="1"/>
          <p:nvPr>
            <p:ph type="title"/>
          </p:nvPr>
        </p:nvSpPr>
        <p:spPr>
          <a:xfrm>
            <a:off x="3208100" y="0"/>
            <a:ext cx="50868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4 – ASTs Mapping</a:t>
            </a:r>
            <a:endParaRPr sz="2020"/>
          </a:p>
        </p:txBody>
      </p:sp>
      <p:sp>
        <p:nvSpPr>
          <p:cNvPr id="1552" name="Google Shape;1552;p96"/>
          <p:cNvSpPr txBox="1"/>
          <p:nvPr/>
        </p:nvSpPr>
        <p:spPr>
          <a:xfrm>
            <a:off x="587838" y="3498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These expressions are then </a:t>
            </a:r>
            <a:r>
              <a:rPr b="1" lang="fr" sz="1800">
                <a:solidFill>
                  <a:srgbClr val="FF0000"/>
                </a:solidFill>
              </a:rPr>
              <a:t>mapped to</a:t>
            </a:r>
            <a:r>
              <a:rPr lang="fr" sz="1800">
                <a:solidFill>
                  <a:schemeClr val="dk1"/>
                </a:solidFill>
              </a:rPr>
              <a:t> their corresponding (reduced) </a:t>
            </a:r>
            <a:r>
              <a:rPr b="1" lang="fr" sz="1800">
                <a:solidFill>
                  <a:srgbClr val="FF0000"/>
                </a:solidFill>
              </a:rPr>
              <a:t>abstract syntax trees (ASTs)</a:t>
            </a:r>
            <a:r>
              <a:rPr lang="fr" sz="1800">
                <a:solidFill>
                  <a:schemeClr val="dk1"/>
                </a:solidFill>
              </a:rPr>
              <a:t>.</a:t>
            </a:r>
            <a:endParaRPr sz="1800">
              <a:solidFill>
                <a:srgbClr val="1A1A1A"/>
              </a:solidFill>
            </a:endParaRPr>
          </a:p>
        </p:txBody>
      </p:sp>
      <p:pic>
        <p:nvPicPr>
          <p:cNvPr id="1553" name="Google Shape;1553;p96" title="reduced_ast_1.png"/>
          <p:cNvPicPr preferRelativeResize="0"/>
          <p:nvPr/>
        </p:nvPicPr>
        <p:blipFill>
          <a:blip r:embed="rId5">
            <a:alphaModFix amt="21000"/>
          </a:blip>
          <a:stretch>
            <a:fillRect/>
          </a:stretch>
        </p:blipFill>
        <p:spPr>
          <a:xfrm>
            <a:off x="1877225" y="1272654"/>
            <a:ext cx="1651577" cy="1317434"/>
          </a:xfrm>
          <a:prstGeom prst="rect">
            <a:avLst/>
          </a:prstGeom>
          <a:noFill/>
          <a:ln>
            <a:noFill/>
          </a:ln>
        </p:spPr>
      </p:pic>
      <p:pic>
        <p:nvPicPr>
          <p:cNvPr id="1554" name="Google Shape;1554;p96" title="reduced_ast_5.png"/>
          <p:cNvPicPr preferRelativeResize="0"/>
          <p:nvPr/>
        </p:nvPicPr>
        <p:blipFill>
          <a:blip r:embed="rId6">
            <a:alphaModFix amt="21000"/>
          </a:blip>
          <a:stretch>
            <a:fillRect/>
          </a:stretch>
        </p:blipFill>
        <p:spPr>
          <a:xfrm>
            <a:off x="474825" y="2737450"/>
            <a:ext cx="1651575" cy="1488726"/>
          </a:xfrm>
          <a:prstGeom prst="rect">
            <a:avLst/>
          </a:prstGeom>
          <a:noFill/>
          <a:ln>
            <a:noFill/>
          </a:ln>
        </p:spPr>
      </p:pic>
      <p:pic>
        <p:nvPicPr>
          <p:cNvPr id="1555" name="Google Shape;1555;p96" title="reduced_ast_6.png"/>
          <p:cNvPicPr preferRelativeResize="0"/>
          <p:nvPr/>
        </p:nvPicPr>
        <p:blipFill>
          <a:blip r:embed="rId7">
            <a:alphaModFix amt="21000"/>
          </a:blip>
          <a:stretch>
            <a:fillRect/>
          </a:stretch>
        </p:blipFill>
        <p:spPr>
          <a:xfrm>
            <a:off x="5954875" y="3330744"/>
            <a:ext cx="1305550" cy="1302756"/>
          </a:xfrm>
          <a:prstGeom prst="rect">
            <a:avLst/>
          </a:prstGeom>
          <a:noFill/>
          <a:ln>
            <a:noFill/>
          </a:ln>
        </p:spPr>
      </p:pic>
      <p:pic>
        <p:nvPicPr>
          <p:cNvPr id="1556" name="Google Shape;1556;p96" title="reduced_ast_8.png"/>
          <p:cNvPicPr preferRelativeResize="0"/>
          <p:nvPr/>
        </p:nvPicPr>
        <p:blipFill>
          <a:blip r:embed="rId8">
            <a:alphaModFix/>
          </a:blip>
          <a:stretch>
            <a:fillRect/>
          </a:stretch>
        </p:blipFill>
        <p:spPr>
          <a:xfrm>
            <a:off x="3658300" y="994450"/>
            <a:ext cx="2381249" cy="1427924"/>
          </a:xfrm>
          <a:prstGeom prst="rect">
            <a:avLst/>
          </a:prstGeom>
          <a:noFill/>
          <a:ln>
            <a:noFill/>
          </a:ln>
        </p:spPr>
      </p:pic>
      <p:pic>
        <p:nvPicPr>
          <p:cNvPr id="1557" name="Google Shape;1557;p96" title="reduced_ast_9.png"/>
          <p:cNvPicPr preferRelativeResize="0"/>
          <p:nvPr/>
        </p:nvPicPr>
        <p:blipFill>
          <a:blip r:embed="rId9">
            <a:alphaModFix amt="21000"/>
          </a:blip>
          <a:stretch>
            <a:fillRect/>
          </a:stretch>
        </p:blipFill>
        <p:spPr>
          <a:xfrm>
            <a:off x="2126400" y="2852425"/>
            <a:ext cx="1872399" cy="1781085"/>
          </a:xfrm>
          <a:prstGeom prst="rect">
            <a:avLst/>
          </a:prstGeom>
          <a:noFill/>
          <a:ln>
            <a:noFill/>
          </a:ln>
        </p:spPr>
      </p:pic>
      <p:pic>
        <p:nvPicPr>
          <p:cNvPr id="1558" name="Google Shape;1558;p96" title="reduced_ast_10.png"/>
          <p:cNvPicPr preferRelativeResize="0"/>
          <p:nvPr/>
        </p:nvPicPr>
        <p:blipFill>
          <a:blip r:embed="rId10">
            <a:alphaModFix amt="21000"/>
          </a:blip>
          <a:stretch>
            <a:fillRect/>
          </a:stretch>
        </p:blipFill>
        <p:spPr>
          <a:xfrm>
            <a:off x="474827" y="1125299"/>
            <a:ext cx="1272899" cy="1264974"/>
          </a:xfrm>
          <a:prstGeom prst="rect">
            <a:avLst/>
          </a:prstGeom>
          <a:noFill/>
          <a:ln>
            <a:noFill/>
          </a:ln>
        </p:spPr>
      </p:pic>
      <p:pic>
        <p:nvPicPr>
          <p:cNvPr id="1559" name="Google Shape;1559;p96" title="reduced_ast_3.png"/>
          <p:cNvPicPr preferRelativeResize="0"/>
          <p:nvPr/>
        </p:nvPicPr>
        <p:blipFill>
          <a:blip r:embed="rId11">
            <a:alphaModFix amt="21000"/>
          </a:blip>
          <a:stretch>
            <a:fillRect/>
          </a:stretch>
        </p:blipFill>
        <p:spPr>
          <a:xfrm>
            <a:off x="7439339" y="3330738"/>
            <a:ext cx="1305561" cy="1317425"/>
          </a:xfrm>
          <a:prstGeom prst="rect">
            <a:avLst/>
          </a:prstGeom>
          <a:noFill/>
          <a:ln>
            <a:noFill/>
          </a:ln>
        </p:spPr>
      </p:pic>
      <p:pic>
        <p:nvPicPr>
          <p:cNvPr id="1560" name="Google Shape;1560;p96" title="reduced_ast_4.png"/>
          <p:cNvPicPr preferRelativeResize="0"/>
          <p:nvPr/>
        </p:nvPicPr>
        <p:blipFill>
          <a:blip r:embed="rId12">
            <a:alphaModFix amt="21000"/>
          </a:blip>
          <a:stretch>
            <a:fillRect/>
          </a:stretch>
        </p:blipFill>
        <p:spPr>
          <a:xfrm>
            <a:off x="4180688" y="2785224"/>
            <a:ext cx="1774199" cy="1735676"/>
          </a:xfrm>
          <a:prstGeom prst="rect">
            <a:avLst/>
          </a:prstGeom>
          <a:noFill/>
          <a:ln>
            <a:noFill/>
          </a:ln>
        </p:spPr>
      </p:pic>
      <p:pic>
        <p:nvPicPr>
          <p:cNvPr id="1561" name="Google Shape;1561;p96" title="reduced_ast_2.png"/>
          <p:cNvPicPr preferRelativeResize="0"/>
          <p:nvPr/>
        </p:nvPicPr>
        <p:blipFill>
          <a:blip r:embed="rId13">
            <a:alphaModFix amt="21000"/>
          </a:blip>
          <a:stretch>
            <a:fillRect/>
          </a:stretch>
        </p:blipFill>
        <p:spPr>
          <a:xfrm>
            <a:off x="7785612" y="994450"/>
            <a:ext cx="1012051" cy="839801"/>
          </a:xfrm>
          <a:prstGeom prst="rect">
            <a:avLst/>
          </a:prstGeom>
          <a:noFill/>
          <a:ln>
            <a:noFill/>
          </a:ln>
        </p:spPr>
      </p:pic>
      <p:sp>
        <p:nvSpPr>
          <p:cNvPr id="1562" name="Google Shape;1562;p9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27</a:t>
            </a:r>
            <a:endParaRPr>
              <a:solidFill>
                <a:srgbClr val="666666"/>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6" name="Shape 1566"/>
        <p:cNvGrpSpPr/>
        <p:nvPr/>
      </p:nvGrpSpPr>
      <p:grpSpPr>
        <a:xfrm>
          <a:off x="0" y="0"/>
          <a:ext cx="0" cy="0"/>
          <a:chOff x="0" y="0"/>
          <a:chExt cx="0" cy="0"/>
        </a:xfrm>
      </p:grpSpPr>
      <p:sp>
        <p:nvSpPr>
          <p:cNvPr id="1567" name="Google Shape;1567;p97"/>
          <p:cNvSpPr txBox="1"/>
          <p:nvPr/>
        </p:nvSpPr>
        <p:spPr>
          <a:xfrm>
            <a:off x="587838" y="472875"/>
            <a:ext cx="7968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a:t>
            </a:r>
            <a:r>
              <a:rPr b="1" lang="fr" sz="1800">
                <a:solidFill>
                  <a:srgbClr val="FF0000"/>
                </a:solidFill>
              </a:rPr>
              <a:t>sequential information</a:t>
            </a:r>
            <a:r>
              <a:rPr lang="fr" sz="1800">
                <a:solidFill>
                  <a:schemeClr val="dk1"/>
                </a:solidFill>
              </a:rPr>
              <a:t> contained in the multiple ASTs is then gathered to obtain a </a:t>
            </a:r>
            <a:r>
              <a:rPr b="1" lang="fr" sz="1800">
                <a:solidFill>
                  <a:srgbClr val="FF0000"/>
                </a:solidFill>
              </a:rPr>
              <a:t>cleaner</a:t>
            </a:r>
            <a:r>
              <a:rPr lang="fr" sz="1800">
                <a:solidFill>
                  <a:schemeClr val="dk1"/>
                </a:solidFill>
              </a:rPr>
              <a:t> and </a:t>
            </a:r>
            <a:r>
              <a:rPr b="1" lang="fr" sz="1800">
                <a:solidFill>
                  <a:srgbClr val="FF0000"/>
                </a:solidFill>
              </a:rPr>
              <a:t>more compact</a:t>
            </a:r>
            <a:r>
              <a:rPr lang="fr" sz="1800">
                <a:solidFill>
                  <a:schemeClr val="dk1"/>
                </a:solidFill>
              </a:rPr>
              <a:t> representation of it, called </a:t>
            </a:r>
            <a:r>
              <a:rPr b="1" lang="fr" sz="1800">
                <a:solidFill>
                  <a:srgbClr val="FF0000"/>
                </a:solidFill>
              </a:rPr>
              <a:t>dependency graph</a:t>
            </a:r>
            <a:r>
              <a:rPr lang="fr" sz="1800">
                <a:solidFill>
                  <a:schemeClr val="dk1"/>
                </a:solidFill>
              </a:rPr>
              <a:t>.</a:t>
            </a:r>
            <a:endParaRPr sz="1800">
              <a:solidFill>
                <a:schemeClr val="dk1"/>
              </a:solidFill>
            </a:endParaRPr>
          </a:p>
        </p:txBody>
      </p:sp>
      <p:sp>
        <p:nvSpPr>
          <p:cNvPr id="1568" name="Google Shape;1568;p9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5 – Dependency Graph</a:t>
            </a:r>
            <a:endParaRPr sz="2020"/>
          </a:p>
        </p:txBody>
      </p:sp>
      <p:sp>
        <p:nvSpPr>
          <p:cNvPr id="1569" name="Google Shape;1569;p9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28</a:t>
            </a:r>
            <a:endParaRPr>
              <a:solidFill>
                <a:srgbClr val="666666"/>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3" name="Shape 1573"/>
        <p:cNvGrpSpPr/>
        <p:nvPr/>
      </p:nvGrpSpPr>
      <p:grpSpPr>
        <a:xfrm>
          <a:off x="0" y="0"/>
          <a:ext cx="0" cy="0"/>
          <a:chOff x="0" y="0"/>
          <a:chExt cx="0" cy="0"/>
        </a:xfrm>
      </p:grpSpPr>
      <p:sp>
        <p:nvSpPr>
          <p:cNvPr id="1574" name="Google Shape;1574;p98"/>
          <p:cNvSpPr txBox="1"/>
          <p:nvPr/>
        </p:nvSpPr>
        <p:spPr>
          <a:xfrm>
            <a:off x="587838" y="472875"/>
            <a:ext cx="7968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The </a:t>
            </a:r>
            <a:r>
              <a:rPr b="1" lang="fr" sz="1800">
                <a:solidFill>
                  <a:srgbClr val="FF0000"/>
                </a:solidFill>
              </a:rPr>
              <a:t>sequential information</a:t>
            </a:r>
            <a:r>
              <a:rPr lang="fr" sz="1800">
                <a:solidFill>
                  <a:schemeClr val="dk1"/>
                </a:solidFill>
              </a:rPr>
              <a:t> contained in the multiple ASTs is then gathered to obtain a </a:t>
            </a:r>
            <a:r>
              <a:rPr b="1" lang="fr" sz="1800">
                <a:solidFill>
                  <a:srgbClr val="FF0000"/>
                </a:solidFill>
              </a:rPr>
              <a:t>cleaner</a:t>
            </a:r>
            <a:r>
              <a:rPr lang="fr" sz="1800">
                <a:solidFill>
                  <a:schemeClr val="dk1"/>
                </a:solidFill>
              </a:rPr>
              <a:t> and </a:t>
            </a:r>
            <a:r>
              <a:rPr b="1" lang="fr" sz="1800">
                <a:solidFill>
                  <a:srgbClr val="FF0000"/>
                </a:solidFill>
              </a:rPr>
              <a:t>more compact</a:t>
            </a:r>
            <a:r>
              <a:rPr lang="fr" sz="1800">
                <a:solidFill>
                  <a:schemeClr val="dk1"/>
                </a:solidFill>
              </a:rPr>
              <a:t> representation of it, called </a:t>
            </a:r>
            <a:r>
              <a:rPr b="1" lang="fr" sz="1800">
                <a:solidFill>
                  <a:srgbClr val="FF0000"/>
                </a:solidFill>
              </a:rPr>
              <a:t>dependency graph</a:t>
            </a:r>
            <a:r>
              <a:rPr lang="fr" sz="1800">
                <a:solidFill>
                  <a:schemeClr val="dk1"/>
                </a:solidFill>
              </a:rPr>
              <a:t>.</a:t>
            </a:r>
            <a:endParaRPr sz="1800">
              <a:solidFill>
                <a:schemeClr val="dk1"/>
              </a:solidFill>
            </a:endParaRPr>
          </a:p>
        </p:txBody>
      </p:sp>
      <p:pic>
        <p:nvPicPr>
          <p:cNvPr id="1575" name="Google Shape;1575;p98" title="good_original_graph.png"/>
          <p:cNvPicPr preferRelativeResize="0"/>
          <p:nvPr/>
        </p:nvPicPr>
        <p:blipFill>
          <a:blip r:embed="rId4">
            <a:alphaModFix/>
          </a:blip>
          <a:stretch>
            <a:fillRect/>
          </a:stretch>
        </p:blipFill>
        <p:spPr>
          <a:xfrm>
            <a:off x="651425" y="1723436"/>
            <a:ext cx="7841152" cy="2255090"/>
          </a:xfrm>
          <a:prstGeom prst="rect">
            <a:avLst/>
          </a:prstGeom>
          <a:noFill/>
          <a:ln>
            <a:noFill/>
          </a:ln>
        </p:spPr>
      </p:pic>
      <p:sp>
        <p:nvSpPr>
          <p:cNvPr id="1576" name="Google Shape;1576;p9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5 – Dependency Graph</a:t>
            </a:r>
            <a:endParaRPr sz="2020"/>
          </a:p>
        </p:txBody>
      </p:sp>
      <p:sp>
        <p:nvSpPr>
          <p:cNvPr id="1577" name="Google Shape;1577;p9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28</a:t>
            </a:r>
            <a:endParaRPr>
              <a:solidFill>
                <a:srgbClr val="666666"/>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1" name="Shape 1581"/>
        <p:cNvGrpSpPr/>
        <p:nvPr/>
      </p:nvGrpSpPr>
      <p:grpSpPr>
        <a:xfrm>
          <a:off x="0" y="0"/>
          <a:ext cx="0" cy="0"/>
          <a:chOff x="0" y="0"/>
          <a:chExt cx="0" cy="0"/>
        </a:xfrm>
      </p:grpSpPr>
      <p:sp>
        <p:nvSpPr>
          <p:cNvPr id="1582" name="Google Shape;1582;p99"/>
          <p:cNvSpPr txBox="1"/>
          <p:nvPr/>
        </p:nvSpPr>
        <p:spPr>
          <a:xfrm>
            <a:off x="587838" y="391838"/>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graph is then transformed into the corresponding BPMN process by adding a </a:t>
            </a:r>
            <a:r>
              <a:rPr b="1" lang="fr" sz="1800">
                <a:solidFill>
                  <a:srgbClr val="FF0000"/>
                </a:solidFill>
              </a:rPr>
              <a:t>start event</a:t>
            </a:r>
            <a:r>
              <a:rPr lang="fr" sz="1800">
                <a:solidFill>
                  <a:schemeClr val="dk1"/>
                </a:solidFill>
              </a:rPr>
              <a:t>, one or several </a:t>
            </a:r>
            <a:r>
              <a:rPr b="1" lang="fr" sz="1800">
                <a:solidFill>
                  <a:srgbClr val="FF0000"/>
                </a:solidFill>
              </a:rPr>
              <a:t>end events</a:t>
            </a:r>
            <a:r>
              <a:rPr lang="fr" sz="1800">
                <a:solidFill>
                  <a:schemeClr val="dk1"/>
                </a:solidFill>
              </a:rPr>
              <a:t>, and </a:t>
            </a:r>
            <a:r>
              <a:rPr b="1" lang="fr" sz="1800">
                <a:solidFill>
                  <a:srgbClr val="FF0000"/>
                </a:solidFill>
              </a:rPr>
              <a:t>exclusive</a:t>
            </a:r>
            <a:r>
              <a:rPr b="1" lang="fr" sz="1800">
                <a:solidFill>
                  <a:srgbClr val="FF0000"/>
                </a:solidFill>
              </a:rPr>
              <a:t> gateways</a:t>
            </a:r>
            <a:r>
              <a:rPr lang="fr" sz="1800">
                <a:solidFill>
                  <a:schemeClr val="dk1"/>
                </a:solidFill>
              </a:rPr>
              <a:t>.</a:t>
            </a:r>
            <a:endParaRPr sz="1800">
              <a:solidFill>
                <a:schemeClr val="dk1"/>
              </a:solidFill>
            </a:endParaRPr>
          </a:p>
        </p:txBody>
      </p:sp>
      <p:sp>
        <p:nvSpPr>
          <p:cNvPr id="1583" name="Google Shape;1583;p9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 – BPMN Generation</a:t>
            </a:r>
            <a:endParaRPr sz="2020"/>
          </a:p>
        </p:txBody>
      </p:sp>
      <p:sp>
        <p:nvSpPr>
          <p:cNvPr id="1584" name="Google Shape;1584;p9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8" name="Shape 1588"/>
        <p:cNvGrpSpPr/>
        <p:nvPr/>
      </p:nvGrpSpPr>
      <p:grpSpPr>
        <a:xfrm>
          <a:off x="0" y="0"/>
          <a:ext cx="0" cy="0"/>
          <a:chOff x="0" y="0"/>
          <a:chExt cx="0" cy="0"/>
        </a:xfrm>
      </p:grpSpPr>
      <p:sp>
        <p:nvSpPr>
          <p:cNvPr id="1589" name="Google Shape;1589;p10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 – BPMN Generation</a:t>
            </a:r>
            <a:endParaRPr sz="2020"/>
          </a:p>
        </p:txBody>
      </p:sp>
      <p:sp>
        <p:nvSpPr>
          <p:cNvPr id="1590" name="Google Shape;1590;p100"/>
          <p:cNvSpPr txBox="1"/>
          <p:nvPr/>
        </p:nvSpPr>
        <p:spPr>
          <a:xfrm>
            <a:off x="587838" y="391838"/>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graph is then transformed into the corresponding BPMN process by adding a </a:t>
            </a:r>
            <a:r>
              <a:rPr b="1" lang="fr" sz="1800">
                <a:solidFill>
                  <a:srgbClr val="FF0000"/>
                </a:solidFill>
              </a:rPr>
              <a:t>start event</a:t>
            </a:r>
            <a:r>
              <a:rPr lang="fr" sz="1800">
                <a:solidFill>
                  <a:schemeClr val="dk1"/>
                </a:solidFill>
              </a:rPr>
              <a:t>, one or several </a:t>
            </a:r>
            <a:r>
              <a:rPr b="1" lang="fr" sz="1800">
                <a:solidFill>
                  <a:srgbClr val="FF0000"/>
                </a:solidFill>
              </a:rPr>
              <a:t>end events</a:t>
            </a:r>
            <a:r>
              <a:rPr lang="fr" sz="1800">
                <a:solidFill>
                  <a:schemeClr val="dk1"/>
                </a:solidFill>
              </a:rPr>
              <a:t>, and </a:t>
            </a:r>
            <a:r>
              <a:rPr b="1" lang="fr" sz="1800">
                <a:solidFill>
                  <a:srgbClr val="FF0000"/>
                </a:solidFill>
              </a:rPr>
              <a:t>exclusive gateways</a:t>
            </a:r>
            <a:r>
              <a:rPr lang="fr" sz="1800">
                <a:solidFill>
                  <a:schemeClr val="dk1"/>
                </a:solidFill>
              </a:rPr>
              <a:t>.</a:t>
            </a:r>
            <a:endParaRPr sz="1800">
              <a:solidFill>
                <a:schemeClr val="dk1"/>
              </a:solidFill>
            </a:endParaRPr>
          </a:p>
        </p:txBody>
      </p:sp>
      <p:pic>
        <p:nvPicPr>
          <p:cNvPr id="1591" name="Google Shape;1591;p100" title="original_bpmn.png"/>
          <p:cNvPicPr preferRelativeResize="0"/>
          <p:nvPr/>
        </p:nvPicPr>
        <p:blipFill>
          <a:blip r:embed="rId4">
            <a:alphaModFix/>
          </a:blip>
          <a:stretch>
            <a:fillRect/>
          </a:stretch>
        </p:blipFill>
        <p:spPr>
          <a:xfrm>
            <a:off x="983050" y="1130738"/>
            <a:ext cx="7177894" cy="3501412"/>
          </a:xfrm>
          <a:prstGeom prst="rect">
            <a:avLst/>
          </a:prstGeom>
          <a:noFill/>
          <a:ln>
            <a:noFill/>
          </a:ln>
        </p:spPr>
      </p:pic>
      <p:sp>
        <p:nvSpPr>
          <p:cNvPr id="1592" name="Google Shape;1592;p10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29</a:t>
            </a:r>
            <a:endParaRPr>
              <a:solidFill>
                <a:srgbClr val="666666"/>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6" name="Shape 1596"/>
        <p:cNvGrpSpPr/>
        <p:nvPr/>
      </p:nvGrpSpPr>
      <p:grpSpPr>
        <a:xfrm>
          <a:off x="0" y="0"/>
          <a:ext cx="0" cy="0"/>
          <a:chOff x="0" y="0"/>
          <a:chExt cx="0" cy="0"/>
        </a:xfrm>
      </p:grpSpPr>
      <p:sp>
        <p:nvSpPr>
          <p:cNvPr id="1597" name="Google Shape;1597;p101"/>
          <p:cNvSpPr txBox="1"/>
          <p:nvPr/>
        </p:nvSpPr>
        <p:spPr>
          <a:xfrm>
            <a:off x="587838" y="58506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BPMN process may be </a:t>
            </a:r>
            <a:r>
              <a:rPr b="1" lang="fr" sz="1800">
                <a:solidFill>
                  <a:srgbClr val="FF0000"/>
                </a:solidFill>
              </a:rPr>
              <a:t>incomplete </a:t>
            </a:r>
            <a:r>
              <a:rPr lang="fr" sz="1800">
                <a:solidFill>
                  <a:schemeClr val="dk1"/>
                </a:solidFill>
              </a:rPr>
              <a:t>with regards to the </a:t>
            </a:r>
            <a:r>
              <a:rPr b="1" lang="fr" sz="1800">
                <a:solidFill>
                  <a:srgbClr val="FF0000"/>
                </a:solidFill>
              </a:rPr>
              <a:t>generated expressions</a:t>
            </a:r>
            <a:r>
              <a:rPr lang="fr" sz="1800">
                <a:solidFill>
                  <a:schemeClr val="dk1"/>
                </a:solidFill>
              </a:rPr>
              <a:t>.</a:t>
            </a:r>
            <a:endParaRPr sz="1800">
              <a:solidFill>
                <a:schemeClr val="dk1"/>
              </a:solidFill>
            </a:endParaRPr>
          </a:p>
        </p:txBody>
      </p:sp>
      <p:sp>
        <p:nvSpPr>
          <p:cNvPr id="1598" name="Google Shape;1598;p10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599" name="Google Shape;1599;p10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pic>
        <p:nvPicPr>
          <p:cNvPr id="132" name="Google Shape;132;p21"/>
          <p:cNvPicPr preferRelativeResize="0"/>
          <p:nvPr/>
        </p:nvPicPr>
        <p:blipFill rotWithShape="1">
          <a:blip r:embed="rId4">
            <a:alphaModFix/>
          </a:blip>
          <a:srcRect b="44766" l="0" r="0" t="0"/>
          <a:stretch/>
        </p:blipFill>
        <p:spPr>
          <a:xfrm>
            <a:off x="1327948" y="569000"/>
            <a:ext cx="2095550" cy="2329225"/>
          </a:xfrm>
          <a:prstGeom prst="rect">
            <a:avLst/>
          </a:prstGeom>
          <a:noFill/>
          <a:ln>
            <a:noFill/>
          </a:ln>
        </p:spPr>
      </p:pic>
      <p:sp>
        <p:nvSpPr>
          <p:cNvPr id="133" name="Google Shape;133;p21"/>
          <p:cNvSpPr txBox="1"/>
          <p:nvPr/>
        </p:nvSpPr>
        <p:spPr>
          <a:xfrm>
            <a:off x="990325" y="2931613"/>
            <a:ext cx="27708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800">
                <a:solidFill>
                  <a:schemeClr val="dk1"/>
                </a:solidFill>
              </a:rPr>
              <a:t>Frederick Winslow Taylor</a:t>
            </a:r>
            <a:endParaRPr sz="1800">
              <a:solidFill>
                <a:schemeClr val="dk1"/>
              </a:solidFill>
            </a:endParaRPr>
          </a:p>
        </p:txBody>
      </p:sp>
      <p:grpSp>
        <p:nvGrpSpPr>
          <p:cNvPr id="134" name="Google Shape;134;p21"/>
          <p:cNvGrpSpPr/>
          <p:nvPr/>
        </p:nvGrpSpPr>
        <p:grpSpPr>
          <a:xfrm>
            <a:off x="3737550" y="885688"/>
            <a:ext cx="1668900" cy="1510050"/>
            <a:chOff x="4235275" y="1411500"/>
            <a:chExt cx="1668900" cy="1510050"/>
          </a:xfrm>
        </p:grpSpPr>
        <p:pic>
          <p:nvPicPr>
            <p:cNvPr id="135" name="Google Shape;135;p21"/>
            <p:cNvPicPr preferRelativeResize="0"/>
            <p:nvPr/>
          </p:nvPicPr>
          <p:blipFill>
            <a:blip r:embed="rId5">
              <a:alphaModFix/>
            </a:blip>
            <a:stretch>
              <a:fillRect/>
            </a:stretch>
          </p:blipFill>
          <p:spPr>
            <a:xfrm>
              <a:off x="4489602" y="1411500"/>
              <a:ext cx="1160250" cy="1160250"/>
            </a:xfrm>
            <a:prstGeom prst="rect">
              <a:avLst/>
            </a:prstGeom>
            <a:noFill/>
            <a:ln>
              <a:noFill/>
            </a:ln>
          </p:spPr>
        </p:pic>
        <p:sp>
          <p:nvSpPr>
            <p:cNvPr id="136" name="Google Shape;136;p21"/>
            <p:cNvSpPr txBox="1"/>
            <p:nvPr/>
          </p:nvSpPr>
          <p:spPr>
            <a:xfrm>
              <a:off x="4235275" y="257175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Geary A. Rummler</a:t>
              </a:r>
              <a:endParaRPr>
                <a:solidFill>
                  <a:schemeClr val="dk1"/>
                </a:solidFill>
              </a:endParaRPr>
            </a:p>
          </p:txBody>
        </p:sp>
      </p:grpSp>
      <p:grpSp>
        <p:nvGrpSpPr>
          <p:cNvPr id="137" name="Google Shape;137;p21"/>
          <p:cNvGrpSpPr/>
          <p:nvPr/>
        </p:nvGrpSpPr>
        <p:grpSpPr>
          <a:xfrm>
            <a:off x="7115700" y="1425789"/>
            <a:ext cx="1668900" cy="1629786"/>
            <a:chOff x="7188050" y="2571739"/>
            <a:chExt cx="1668900" cy="1629786"/>
          </a:xfrm>
        </p:grpSpPr>
        <p:pic>
          <p:nvPicPr>
            <p:cNvPr id="138" name="Google Shape;138;p21"/>
            <p:cNvPicPr preferRelativeResize="0"/>
            <p:nvPr/>
          </p:nvPicPr>
          <p:blipFill rotWithShape="1">
            <a:blip r:embed="rId6">
              <a:alphaModFix/>
            </a:blip>
            <a:srcRect b="19309" l="0" r="0" t="0"/>
            <a:stretch/>
          </p:blipFill>
          <p:spPr>
            <a:xfrm>
              <a:off x="7442375" y="2571739"/>
              <a:ext cx="1160250" cy="1279986"/>
            </a:xfrm>
            <a:prstGeom prst="rect">
              <a:avLst/>
            </a:prstGeom>
            <a:noFill/>
            <a:ln>
              <a:noFill/>
            </a:ln>
          </p:spPr>
        </p:pic>
        <p:sp>
          <p:nvSpPr>
            <p:cNvPr id="139" name="Google Shape;139;p21"/>
            <p:cNvSpPr txBox="1"/>
            <p:nvPr/>
          </p:nvSpPr>
          <p:spPr>
            <a:xfrm>
              <a:off x="7188050" y="3851725"/>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Michael Hammer</a:t>
              </a:r>
              <a:endParaRPr>
                <a:solidFill>
                  <a:schemeClr val="dk1"/>
                </a:solidFill>
              </a:endParaRPr>
            </a:p>
          </p:txBody>
        </p:sp>
      </p:grpSp>
      <p:grpSp>
        <p:nvGrpSpPr>
          <p:cNvPr id="140" name="Google Shape;140;p21"/>
          <p:cNvGrpSpPr/>
          <p:nvPr/>
        </p:nvGrpSpPr>
        <p:grpSpPr>
          <a:xfrm>
            <a:off x="4134675" y="2571750"/>
            <a:ext cx="1668900" cy="1641025"/>
            <a:chOff x="4731625" y="2528475"/>
            <a:chExt cx="1668900" cy="1641025"/>
          </a:xfrm>
        </p:grpSpPr>
        <p:pic>
          <p:nvPicPr>
            <p:cNvPr id="141" name="Google Shape;141;p21"/>
            <p:cNvPicPr preferRelativeResize="0"/>
            <p:nvPr/>
          </p:nvPicPr>
          <p:blipFill rotWithShape="1">
            <a:blip r:embed="rId7">
              <a:alphaModFix/>
            </a:blip>
            <a:srcRect b="17227" l="0" r="21303" t="7640"/>
            <a:stretch/>
          </p:blipFill>
          <p:spPr>
            <a:xfrm>
              <a:off x="5025688" y="2528475"/>
              <a:ext cx="1080769" cy="1292999"/>
            </a:xfrm>
            <a:prstGeom prst="rect">
              <a:avLst/>
            </a:prstGeom>
            <a:noFill/>
            <a:ln>
              <a:noFill/>
            </a:ln>
          </p:spPr>
        </p:pic>
        <p:sp>
          <p:nvSpPr>
            <p:cNvPr id="142" name="Google Shape;142;p21"/>
            <p:cNvSpPr txBox="1"/>
            <p:nvPr/>
          </p:nvSpPr>
          <p:spPr>
            <a:xfrm>
              <a:off x="4731625" y="3819700"/>
              <a:ext cx="1668900" cy="34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1"/>
                  </a:solidFill>
                </a:rPr>
                <a:t>James Champy</a:t>
              </a:r>
              <a:endParaRPr>
                <a:solidFill>
                  <a:schemeClr val="dk1"/>
                </a:solidFill>
              </a:endParaRPr>
            </a:p>
          </p:txBody>
        </p:sp>
      </p:grpSp>
      <p:sp>
        <p:nvSpPr>
          <p:cNvPr id="143" name="Google Shape;143;p21"/>
          <p:cNvSpPr txBox="1"/>
          <p:nvPr/>
        </p:nvSpPr>
        <p:spPr>
          <a:xfrm>
            <a:off x="487528" y="3348100"/>
            <a:ext cx="3776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fr" sz="1800"/>
              <a:t>standardization of processes</a:t>
            </a:r>
            <a:endParaRPr sz="1800"/>
          </a:p>
          <a:p>
            <a:pPr indent="-342900" lvl="0" marL="457200" rtl="0" algn="l">
              <a:spcBef>
                <a:spcPts val="0"/>
              </a:spcBef>
              <a:spcAft>
                <a:spcPts val="0"/>
              </a:spcAft>
              <a:buSzPts val="1800"/>
              <a:buChar char="➢"/>
            </a:pPr>
            <a:r>
              <a:rPr lang="fr" sz="1800"/>
              <a:t>systematic training</a:t>
            </a:r>
            <a:endParaRPr sz="1800"/>
          </a:p>
          <a:p>
            <a:pPr indent="-342900" lvl="0" marL="457200" rtl="0" algn="l">
              <a:spcBef>
                <a:spcPts val="0"/>
              </a:spcBef>
              <a:spcAft>
                <a:spcPts val="0"/>
              </a:spcAft>
              <a:buSzPts val="1800"/>
              <a:buChar char="➢"/>
            </a:pPr>
            <a:r>
              <a:rPr lang="fr" sz="1800"/>
              <a:t>clear definition of the roles of management and employees</a:t>
            </a:r>
            <a:endParaRPr sz="1800"/>
          </a:p>
        </p:txBody>
      </p:sp>
      <p:sp>
        <p:nvSpPr>
          <p:cNvPr id="144" name="Google Shape;144;p21"/>
          <p:cNvSpPr txBox="1"/>
          <p:nvPr>
            <p:ph type="title"/>
          </p:nvPr>
        </p:nvSpPr>
        <p:spPr>
          <a:xfrm>
            <a:off x="3203325" y="0"/>
            <a:ext cx="58245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A Little Bit of History: …and His Successors</a:t>
            </a:r>
            <a:endParaRPr sz="2020"/>
          </a:p>
        </p:txBody>
      </p:sp>
      <p:sp>
        <p:nvSpPr>
          <p:cNvPr id="145" name="Google Shape;145;p21"/>
          <p:cNvSpPr txBox="1"/>
          <p:nvPr/>
        </p:nvSpPr>
        <p:spPr>
          <a:xfrm>
            <a:off x="8797500" y="4783800"/>
            <a:ext cx="3465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a:t>
            </a:r>
            <a:endParaRPr>
              <a:solidFill>
                <a:srgbClr val="666666"/>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3" name="Shape 1603"/>
        <p:cNvGrpSpPr/>
        <p:nvPr/>
      </p:nvGrpSpPr>
      <p:grpSpPr>
        <a:xfrm>
          <a:off x="0" y="0"/>
          <a:ext cx="0" cy="0"/>
          <a:chOff x="0" y="0"/>
          <a:chExt cx="0" cy="0"/>
        </a:xfrm>
      </p:grpSpPr>
      <p:sp>
        <p:nvSpPr>
          <p:cNvPr id="1604" name="Google Shape;1604;p102"/>
          <p:cNvSpPr txBox="1"/>
          <p:nvPr/>
        </p:nvSpPr>
        <p:spPr>
          <a:xfrm>
            <a:off x="587838" y="147325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For instance, expression                                                    introduces task </a:t>
            </a:r>
            <a:r>
              <a:rPr b="1" lang="fr" sz="1800">
                <a:solidFill>
                  <a:schemeClr val="dk1"/>
                </a:solidFill>
              </a:rPr>
              <a:t>LCDF</a:t>
            </a:r>
            <a:r>
              <a:rPr lang="fr" sz="1800">
                <a:solidFill>
                  <a:schemeClr val="dk1"/>
                </a:solidFill>
              </a:rPr>
              <a:t> which is </a:t>
            </a:r>
            <a:r>
              <a:rPr b="1" lang="fr" sz="1800">
                <a:solidFill>
                  <a:srgbClr val="FF0000"/>
                </a:solidFill>
              </a:rPr>
              <a:t>not yet in the BPMN</a:t>
            </a:r>
            <a:r>
              <a:rPr lang="fr" sz="1800">
                <a:solidFill>
                  <a:schemeClr val="dk1"/>
                </a:solidFill>
              </a:rPr>
              <a:t> process!</a:t>
            </a:r>
            <a:endParaRPr sz="1800">
              <a:solidFill>
                <a:schemeClr val="dk1"/>
              </a:solidFill>
            </a:endParaRPr>
          </a:p>
        </p:txBody>
      </p:sp>
      <p:sp>
        <p:nvSpPr>
          <p:cNvPr id="1605" name="Google Shape;1605;p102"/>
          <p:cNvSpPr txBox="1"/>
          <p:nvPr/>
        </p:nvSpPr>
        <p:spPr>
          <a:xfrm>
            <a:off x="587838" y="58506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BPMN process may be </a:t>
            </a:r>
            <a:r>
              <a:rPr b="1" lang="fr" sz="1800">
                <a:solidFill>
                  <a:srgbClr val="FF0000"/>
                </a:solidFill>
              </a:rPr>
              <a:t>incomplete </a:t>
            </a:r>
            <a:r>
              <a:rPr lang="fr" sz="1800">
                <a:solidFill>
                  <a:schemeClr val="dk1"/>
                </a:solidFill>
              </a:rPr>
              <a:t>with regards to the </a:t>
            </a:r>
            <a:r>
              <a:rPr b="1" lang="fr" sz="1800">
                <a:solidFill>
                  <a:srgbClr val="FF0000"/>
                </a:solidFill>
              </a:rPr>
              <a:t>generated expressions</a:t>
            </a:r>
            <a:r>
              <a:rPr lang="fr" sz="1800">
                <a:solidFill>
                  <a:schemeClr val="dk1"/>
                </a:solidFill>
              </a:rPr>
              <a:t>.</a:t>
            </a:r>
            <a:endParaRPr sz="1800">
              <a:solidFill>
                <a:schemeClr val="dk1"/>
              </a:solidFill>
            </a:endParaRPr>
          </a:p>
        </p:txBody>
      </p:sp>
      <p:sp>
        <p:nvSpPr>
          <p:cNvPr id="1606" name="Google Shape;1606;p102"/>
          <p:cNvSpPr/>
          <p:nvPr/>
        </p:nvSpPr>
        <p:spPr>
          <a:xfrm>
            <a:off x="3335375" y="1549750"/>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607" name="Google Shape;1607;p102"/>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08" name="Google Shape;1608;p102"/>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2" name="Shape 1612"/>
        <p:cNvGrpSpPr/>
        <p:nvPr/>
      </p:nvGrpSpPr>
      <p:grpSpPr>
        <a:xfrm>
          <a:off x="0" y="0"/>
          <a:ext cx="0" cy="0"/>
          <a:chOff x="0" y="0"/>
          <a:chExt cx="0" cy="0"/>
        </a:xfrm>
      </p:grpSpPr>
      <p:sp>
        <p:nvSpPr>
          <p:cNvPr id="1613" name="Google Shape;1613;p103"/>
          <p:cNvSpPr txBox="1"/>
          <p:nvPr/>
        </p:nvSpPr>
        <p:spPr>
          <a:xfrm>
            <a:off x="587838" y="147325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For instance, expression                                                    introduces task </a:t>
            </a:r>
            <a:r>
              <a:rPr b="1" lang="fr" sz="1800">
                <a:solidFill>
                  <a:schemeClr val="dk1"/>
                </a:solidFill>
              </a:rPr>
              <a:t>LCDF</a:t>
            </a:r>
            <a:r>
              <a:rPr lang="fr" sz="1800">
                <a:solidFill>
                  <a:schemeClr val="dk1"/>
                </a:solidFill>
              </a:rPr>
              <a:t> which is </a:t>
            </a:r>
            <a:r>
              <a:rPr b="1" lang="fr" sz="1800">
                <a:solidFill>
                  <a:srgbClr val="FF0000"/>
                </a:solidFill>
              </a:rPr>
              <a:t>not yet in the BPMN</a:t>
            </a:r>
            <a:r>
              <a:rPr lang="fr" sz="1800">
                <a:solidFill>
                  <a:schemeClr val="dk1"/>
                </a:solidFill>
              </a:rPr>
              <a:t> process!</a:t>
            </a:r>
            <a:endParaRPr sz="1800">
              <a:solidFill>
                <a:schemeClr val="dk1"/>
              </a:solidFill>
            </a:endParaRPr>
          </a:p>
        </p:txBody>
      </p:sp>
      <p:sp>
        <p:nvSpPr>
          <p:cNvPr id="1614" name="Google Shape;1614;p103"/>
          <p:cNvSpPr txBox="1"/>
          <p:nvPr/>
        </p:nvSpPr>
        <p:spPr>
          <a:xfrm>
            <a:off x="587838" y="58506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BPMN process may be </a:t>
            </a:r>
            <a:r>
              <a:rPr b="1" lang="fr" sz="1800">
                <a:solidFill>
                  <a:srgbClr val="FF0000"/>
                </a:solidFill>
              </a:rPr>
              <a:t>incomplete </a:t>
            </a:r>
            <a:r>
              <a:rPr lang="fr" sz="1800">
                <a:solidFill>
                  <a:schemeClr val="dk1"/>
                </a:solidFill>
              </a:rPr>
              <a:t>with regards to the </a:t>
            </a:r>
            <a:r>
              <a:rPr b="1" lang="fr" sz="1800">
                <a:solidFill>
                  <a:srgbClr val="FF0000"/>
                </a:solidFill>
              </a:rPr>
              <a:t>generated expressions</a:t>
            </a:r>
            <a:r>
              <a:rPr lang="fr" sz="1800">
                <a:solidFill>
                  <a:schemeClr val="dk1"/>
                </a:solidFill>
              </a:rPr>
              <a:t>.</a:t>
            </a:r>
            <a:endParaRPr sz="1800">
              <a:solidFill>
                <a:schemeClr val="dk1"/>
              </a:solidFill>
            </a:endParaRPr>
          </a:p>
        </p:txBody>
      </p:sp>
      <p:sp>
        <p:nvSpPr>
          <p:cNvPr id="1615" name="Google Shape;1615;p103"/>
          <p:cNvSpPr/>
          <p:nvPr/>
        </p:nvSpPr>
        <p:spPr>
          <a:xfrm>
            <a:off x="3335375" y="1549750"/>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616" name="Google Shape;1616;p103"/>
          <p:cNvSpPr txBox="1"/>
          <p:nvPr/>
        </p:nvSpPr>
        <p:spPr>
          <a:xfrm>
            <a:off x="587838" y="24987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expression states that task </a:t>
            </a:r>
            <a:r>
              <a:rPr b="1" lang="fr" sz="1800">
                <a:solidFill>
                  <a:schemeClr val="dk1"/>
                </a:solidFill>
              </a:rPr>
              <a:t>LCDF </a:t>
            </a:r>
            <a:r>
              <a:rPr lang="fr" sz="1800">
                <a:solidFill>
                  <a:schemeClr val="dk1"/>
                </a:solidFill>
              </a:rPr>
              <a:t>must be </a:t>
            </a:r>
            <a:r>
              <a:rPr b="1" lang="fr" sz="1800">
                <a:solidFill>
                  <a:srgbClr val="FF0000"/>
                </a:solidFill>
              </a:rPr>
              <a:t>mutually exclusive</a:t>
            </a:r>
            <a:r>
              <a:rPr lang="fr" sz="1800">
                <a:solidFill>
                  <a:schemeClr val="dk1"/>
                </a:solidFill>
              </a:rPr>
              <a:t> of the tasks </a:t>
            </a:r>
            <a:r>
              <a:rPr b="1" lang="fr" sz="1800">
                <a:solidFill>
                  <a:schemeClr val="dk1"/>
                </a:solidFill>
              </a:rPr>
              <a:t>DNFR</a:t>
            </a:r>
            <a:r>
              <a:rPr lang="fr" sz="1800">
                <a:solidFill>
                  <a:schemeClr val="dk1"/>
                </a:solidFill>
              </a:rPr>
              <a:t>, </a:t>
            </a:r>
            <a:r>
              <a:rPr b="1" lang="fr" sz="1800">
                <a:solidFill>
                  <a:schemeClr val="dk1"/>
                </a:solidFill>
              </a:rPr>
              <a:t>VI</a:t>
            </a:r>
            <a:r>
              <a:rPr lang="fr" sz="1800">
                <a:solidFill>
                  <a:schemeClr val="dk1"/>
                </a:solidFill>
              </a:rPr>
              <a:t>, </a:t>
            </a:r>
            <a:r>
              <a:rPr b="1" lang="fr" sz="1800">
                <a:solidFill>
                  <a:schemeClr val="dk1"/>
                </a:solidFill>
              </a:rPr>
              <a:t>VE</a:t>
            </a:r>
            <a:r>
              <a:rPr lang="fr" sz="1800">
                <a:solidFill>
                  <a:schemeClr val="dk1"/>
                </a:solidFill>
              </a:rPr>
              <a:t>, </a:t>
            </a:r>
            <a:r>
              <a:rPr b="1" lang="fr" sz="1800">
                <a:solidFill>
                  <a:schemeClr val="dk1"/>
                </a:solidFill>
              </a:rPr>
              <a:t>CNFB</a:t>
            </a:r>
            <a:r>
              <a:rPr lang="fr" sz="1800">
                <a:solidFill>
                  <a:schemeClr val="dk1"/>
                </a:solidFill>
              </a:rPr>
              <a:t>, and </a:t>
            </a:r>
            <a:r>
              <a:rPr b="1" lang="fr" sz="1800">
                <a:solidFill>
                  <a:schemeClr val="dk1"/>
                </a:solidFill>
              </a:rPr>
              <a:t>STD</a:t>
            </a:r>
            <a:r>
              <a:rPr lang="fr" sz="1800">
                <a:solidFill>
                  <a:schemeClr val="dk1"/>
                </a:solidFill>
              </a:rPr>
              <a:t>.</a:t>
            </a:r>
            <a:endParaRPr sz="1800">
              <a:solidFill>
                <a:schemeClr val="dk1"/>
              </a:solidFill>
            </a:endParaRPr>
          </a:p>
        </p:txBody>
      </p:sp>
      <p:sp>
        <p:nvSpPr>
          <p:cNvPr id="1617" name="Google Shape;1617;p103"/>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18" name="Google Shape;1618;p103"/>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2" name="Shape 1622"/>
        <p:cNvGrpSpPr/>
        <p:nvPr/>
      </p:nvGrpSpPr>
      <p:grpSpPr>
        <a:xfrm>
          <a:off x="0" y="0"/>
          <a:ext cx="0" cy="0"/>
          <a:chOff x="0" y="0"/>
          <a:chExt cx="0" cy="0"/>
        </a:xfrm>
      </p:grpSpPr>
      <p:sp>
        <p:nvSpPr>
          <p:cNvPr id="1623" name="Google Shape;1623;p104"/>
          <p:cNvSpPr txBox="1"/>
          <p:nvPr/>
        </p:nvSpPr>
        <p:spPr>
          <a:xfrm>
            <a:off x="587838" y="147325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For instance, expression                                                    introduces task </a:t>
            </a:r>
            <a:r>
              <a:rPr b="1" lang="fr" sz="1800">
                <a:solidFill>
                  <a:schemeClr val="dk1"/>
                </a:solidFill>
              </a:rPr>
              <a:t>LCDF</a:t>
            </a:r>
            <a:r>
              <a:rPr lang="fr" sz="1800">
                <a:solidFill>
                  <a:schemeClr val="dk1"/>
                </a:solidFill>
              </a:rPr>
              <a:t> which is </a:t>
            </a:r>
            <a:r>
              <a:rPr b="1" lang="fr" sz="1800">
                <a:solidFill>
                  <a:srgbClr val="FF0000"/>
                </a:solidFill>
              </a:rPr>
              <a:t>not yet in the BPMN</a:t>
            </a:r>
            <a:r>
              <a:rPr lang="fr" sz="1800">
                <a:solidFill>
                  <a:schemeClr val="dk1"/>
                </a:solidFill>
              </a:rPr>
              <a:t> process!</a:t>
            </a:r>
            <a:endParaRPr sz="1800">
              <a:solidFill>
                <a:schemeClr val="dk1"/>
              </a:solidFill>
            </a:endParaRPr>
          </a:p>
        </p:txBody>
      </p:sp>
      <p:sp>
        <p:nvSpPr>
          <p:cNvPr id="1624" name="Google Shape;1624;p104"/>
          <p:cNvSpPr txBox="1"/>
          <p:nvPr/>
        </p:nvSpPr>
        <p:spPr>
          <a:xfrm>
            <a:off x="587838" y="585063"/>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However, this BPMN process may be </a:t>
            </a:r>
            <a:r>
              <a:rPr b="1" lang="fr" sz="1800">
                <a:solidFill>
                  <a:srgbClr val="FF0000"/>
                </a:solidFill>
              </a:rPr>
              <a:t>incomplete </a:t>
            </a:r>
            <a:r>
              <a:rPr lang="fr" sz="1800">
                <a:solidFill>
                  <a:schemeClr val="dk1"/>
                </a:solidFill>
              </a:rPr>
              <a:t>with regards to the </a:t>
            </a:r>
            <a:r>
              <a:rPr b="1" lang="fr" sz="1800">
                <a:solidFill>
                  <a:srgbClr val="FF0000"/>
                </a:solidFill>
              </a:rPr>
              <a:t>generated expressions</a:t>
            </a:r>
            <a:r>
              <a:rPr lang="fr" sz="1800">
                <a:solidFill>
                  <a:schemeClr val="dk1"/>
                </a:solidFill>
              </a:rPr>
              <a:t>.</a:t>
            </a:r>
            <a:endParaRPr sz="1800">
              <a:solidFill>
                <a:schemeClr val="dk1"/>
              </a:solidFill>
            </a:endParaRPr>
          </a:p>
        </p:txBody>
      </p:sp>
      <p:sp>
        <p:nvSpPr>
          <p:cNvPr id="1625" name="Google Shape;1625;p104"/>
          <p:cNvSpPr/>
          <p:nvPr/>
        </p:nvSpPr>
        <p:spPr>
          <a:xfrm>
            <a:off x="3335375" y="1549750"/>
            <a:ext cx="2967900" cy="308700"/>
          </a:xfrm>
          <a:prstGeom prst="roundRect">
            <a:avLst>
              <a:gd fmla="val 16667" name="adj"/>
            </a:avLst>
          </a:prstGeom>
          <a:solidFill>
            <a:srgbClr val="FFF2CC"/>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fr">
                <a:latin typeface="Maven Pro"/>
                <a:ea typeface="Maven Pro"/>
                <a:cs typeface="Maven Pro"/>
                <a:sym typeface="Maven Pro"/>
              </a:rPr>
              <a:t>(DNFR, VI, VE, CNFB, STD) | LCDF</a:t>
            </a:r>
            <a:endParaRPr sz="1700">
              <a:latin typeface="Maven Pro"/>
              <a:ea typeface="Maven Pro"/>
              <a:cs typeface="Maven Pro"/>
              <a:sym typeface="Maven Pro"/>
            </a:endParaRPr>
          </a:p>
        </p:txBody>
      </p:sp>
      <p:sp>
        <p:nvSpPr>
          <p:cNvPr id="1626" name="Google Shape;1626;p104"/>
          <p:cNvSpPr txBox="1"/>
          <p:nvPr/>
        </p:nvSpPr>
        <p:spPr>
          <a:xfrm>
            <a:off x="587838" y="2498700"/>
            <a:ext cx="796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This expression states that task </a:t>
            </a:r>
            <a:r>
              <a:rPr b="1" lang="fr" sz="1800">
                <a:solidFill>
                  <a:schemeClr val="dk1"/>
                </a:solidFill>
              </a:rPr>
              <a:t>LCDF </a:t>
            </a:r>
            <a:r>
              <a:rPr lang="fr" sz="1800">
                <a:solidFill>
                  <a:schemeClr val="dk1"/>
                </a:solidFill>
              </a:rPr>
              <a:t>must be </a:t>
            </a:r>
            <a:r>
              <a:rPr b="1" lang="fr" sz="1800">
                <a:solidFill>
                  <a:srgbClr val="FF0000"/>
                </a:solidFill>
              </a:rPr>
              <a:t>mutually exclusive</a:t>
            </a:r>
            <a:r>
              <a:rPr lang="fr" sz="1800">
                <a:solidFill>
                  <a:schemeClr val="dk1"/>
                </a:solidFill>
              </a:rPr>
              <a:t> of the tasks </a:t>
            </a:r>
            <a:r>
              <a:rPr b="1" lang="fr" sz="1800">
                <a:solidFill>
                  <a:schemeClr val="dk1"/>
                </a:solidFill>
              </a:rPr>
              <a:t>DNFR</a:t>
            </a:r>
            <a:r>
              <a:rPr lang="fr" sz="1800">
                <a:solidFill>
                  <a:schemeClr val="dk1"/>
                </a:solidFill>
              </a:rPr>
              <a:t>, </a:t>
            </a:r>
            <a:r>
              <a:rPr b="1" lang="fr" sz="1800">
                <a:solidFill>
                  <a:schemeClr val="dk1"/>
                </a:solidFill>
              </a:rPr>
              <a:t>VI</a:t>
            </a:r>
            <a:r>
              <a:rPr lang="fr" sz="1800">
                <a:solidFill>
                  <a:schemeClr val="dk1"/>
                </a:solidFill>
              </a:rPr>
              <a:t>, </a:t>
            </a:r>
            <a:r>
              <a:rPr b="1" lang="fr" sz="1800">
                <a:solidFill>
                  <a:schemeClr val="dk1"/>
                </a:solidFill>
              </a:rPr>
              <a:t>VE</a:t>
            </a:r>
            <a:r>
              <a:rPr lang="fr" sz="1800">
                <a:solidFill>
                  <a:schemeClr val="dk1"/>
                </a:solidFill>
              </a:rPr>
              <a:t>, </a:t>
            </a:r>
            <a:r>
              <a:rPr b="1" lang="fr" sz="1800">
                <a:solidFill>
                  <a:schemeClr val="dk1"/>
                </a:solidFill>
              </a:rPr>
              <a:t>CNFB</a:t>
            </a:r>
            <a:r>
              <a:rPr lang="fr" sz="1800">
                <a:solidFill>
                  <a:schemeClr val="dk1"/>
                </a:solidFill>
              </a:rPr>
              <a:t>, and </a:t>
            </a:r>
            <a:r>
              <a:rPr b="1" lang="fr" sz="1800">
                <a:solidFill>
                  <a:schemeClr val="dk1"/>
                </a:solidFill>
              </a:rPr>
              <a:t>STD</a:t>
            </a:r>
            <a:r>
              <a:rPr lang="fr" sz="1800">
                <a:solidFill>
                  <a:schemeClr val="dk1"/>
                </a:solidFill>
              </a:rPr>
              <a:t>.</a:t>
            </a:r>
            <a:endParaRPr sz="1800">
              <a:solidFill>
                <a:schemeClr val="dk1"/>
              </a:solidFill>
            </a:endParaRPr>
          </a:p>
        </p:txBody>
      </p:sp>
      <p:sp>
        <p:nvSpPr>
          <p:cNvPr id="1627" name="Google Shape;1627;p104"/>
          <p:cNvSpPr txBox="1"/>
          <p:nvPr/>
        </p:nvSpPr>
        <p:spPr>
          <a:xfrm>
            <a:off x="587838" y="3563575"/>
            <a:ext cx="79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rPr>
              <a:t>Let us recall what mutual exclusion is.</a:t>
            </a:r>
            <a:endParaRPr sz="1800">
              <a:solidFill>
                <a:schemeClr val="dk1"/>
              </a:solidFill>
            </a:endParaRPr>
          </a:p>
        </p:txBody>
      </p:sp>
      <p:sp>
        <p:nvSpPr>
          <p:cNvPr id="1628" name="Google Shape;1628;p104"/>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29" name="Google Shape;1629;p104"/>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30</a:t>
            </a:r>
            <a:endParaRPr>
              <a:solidFill>
                <a:srgbClr val="666666"/>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3" name="Shape 1633"/>
        <p:cNvGrpSpPr/>
        <p:nvPr/>
      </p:nvGrpSpPr>
      <p:grpSpPr>
        <a:xfrm>
          <a:off x="0" y="0"/>
          <a:ext cx="0" cy="0"/>
          <a:chOff x="0" y="0"/>
          <a:chExt cx="0" cy="0"/>
        </a:xfrm>
      </p:grpSpPr>
      <p:sp>
        <p:nvSpPr>
          <p:cNvPr id="1634" name="Google Shape;1634;p105"/>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35" name="Google Shape;1635;p105"/>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36" name="Google Shape;1636;p105"/>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0" name="Shape 1640"/>
        <p:cNvGrpSpPr/>
        <p:nvPr/>
      </p:nvGrpSpPr>
      <p:grpSpPr>
        <a:xfrm>
          <a:off x="0" y="0"/>
          <a:ext cx="0" cy="0"/>
          <a:chOff x="0" y="0"/>
          <a:chExt cx="0" cy="0"/>
        </a:xfrm>
      </p:grpSpPr>
      <p:sp>
        <p:nvSpPr>
          <p:cNvPr id="1641" name="Google Shape;1641;p106"/>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42" name="Google Shape;1642;p106"/>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sp>
        <p:nvSpPr>
          <p:cNvPr id="1643" name="Google Shape;1643;p106"/>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44" name="Google Shape;1644;p106"/>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8" name="Shape 1648"/>
        <p:cNvGrpSpPr/>
        <p:nvPr/>
      </p:nvGrpSpPr>
      <p:grpSpPr>
        <a:xfrm>
          <a:off x="0" y="0"/>
          <a:ext cx="0" cy="0"/>
          <a:chOff x="0" y="0"/>
          <a:chExt cx="0" cy="0"/>
        </a:xfrm>
      </p:grpSpPr>
      <p:pic>
        <p:nvPicPr>
          <p:cNvPr id="1649" name="Google Shape;1649;p107"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650" name="Google Shape;1650;p107"/>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51" name="Google Shape;1651;p107"/>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sp>
        <p:nvSpPr>
          <p:cNvPr id="1652" name="Google Shape;1652;p107"/>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53" name="Google Shape;1653;p107"/>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7" name="Shape 1657"/>
        <p:cNvGrpSpPr/>
        <p:nvPr/>
      </p:nvGrpSpPr>
      <p:grpSpPr>
        <a:xfrm>
          <a:off x="0" y="0"/>
          <a:ext cx="0" cy="0"/>
          <a:chOff x="0" y="0"/>
          <a:chExt cx="0" cy="0"/>
        </a:xfrm>
      </p:grpSpPr>
      <p:sp>
        <p:nvSpPr>
          <p:cNvPr id="1658" name="Google Shape;1658;p108"/>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59" name="Google Shape;1659;p108"/>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660" name="Google Shape;1660;p108"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661" name="Google Shape;1661;p108"/>
          <p:cNvSpPr/>
          <p:nvPr/>
        </p:nvSpPr>
        <p:spPr>
          <a:xfrm>
            <a:off x="3611100" y="1805550"/>
            <a:ext cx="1299300" cy="946200"/>
          </a:xfrm>
          <a:prstGeom prst="ellipse">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2" name="Google Shape;1662;p108"/>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63" name="Google Shape;1663;p108"/>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7" name="Shape 1667"/>
        <p:cNvGrpSpPr/>
        <p:nvPr/>
      </p:nvGrpSpPr>
      <p:grpSpPr>
        <a:xfrm>
          <a:off x="0" y="0"/>
          <a:ext cx="0" cy="0"/>
          <a:chOff x="0" y="0"/>
          <a:chExt cx="0" cy="0"/>
        </a:xfrm>
      </p:grpSpPr>
      <p:sp>
        <p:nvSpPr>
          <p:cNvPr id="1668" name="Google Shape;1668;p109"/>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69" name="Google Shape;1669;p109"/>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670" name="Google Shape;1670;p109"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671" name="Google Shape;1671;p109"/>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2" name="Google Shape;1672;p109"/>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73" name="Google Shape;1673;p109"/>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7" name="Shape 1677"/>
        <p:cNvGrpSpPr/>
        <p:nvPr/>
      </p:nvGrpSpPr>
      <p:grpSpPr>
        <a:xfrm>
          <a:off x="0" y="0"/>
          <a:ext cx="0" cy="0"/>
          <a:chOff x="0" y="0"/>
          <a:chExt cx="0" cy="0"/>
        </a:xfrm>
      </p:grpSpPr>
      <p:sp>
        <p:nvSpPr>
          <p:cNvPr id="1678" name="Google Shape;1678;p110"/>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79" name="Google Shape;1679;p110"/>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680" name="Google Shape;1680;p110"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681" name="Google Shape;1681;p110"/>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2" name="Google Shape;1682;p110"/>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3" name="Google Shape;1683;p110"/>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84" name="Google Shape;1684;p110"/>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8" name="Shape 1688"/>
        <p:cNvGrpSpPr/>
        <p:nvPr/>
      </p:nvGrpSpPr>
      <p:grpSpPr>
        <a:xfrm>
          <a:off x="0" y="0"/>
          <a:ext cx="0" cy="0"/>
          <a:chOff x="0" y="0"/>
          <a:chExt cx="0" cy="0"/>
        </a:xfrm>
      </p:grpSpPr>
      <p:sp>
        <p:nvSpPr>
          <p:cNvPr id="1689" name="Google Shape;1689;p111"/>
          <p:cNvSpPr txBox="1"/>
          <p:nvPr/>
        </p:nvSpPr>
        <p:spPr>
          <a:xfrm>
            <a:off x="587838" y="34978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In BPMN, a mutual exclusion between two tasks can be defined as the </a:t>
            </a:r>
            <a:r>
              <a:rPr b="1" lang="fr" sz="1800">
                <a:solidFill>
                  <a:srgbClr val="FF0000"/>
                </a:solidFill>
              </a:rPr>
              <a:t>impossibility</a:t>
            </a:r>
            <a:r>
              <a:rPr lang="fr" sz="1800">
                <a:solidFill>
                  <a:schemeClr val="dk1"/>
                </a:solidFill>
              </a:rPr>
              <a:t> </a:t>
            </a:r>
            <a:r>
              <a:rPr b="1" lang="fr" sz="1800">
                <a:solidFill>
                  <a:srgbClr val="FF0000"/>
                </a:solidFill>
              </a:rPr>
              <a:t>to perform both tasks</a:t>
            </a:r>
            <a:r>
              <a:rPr lang="fr" sz="1800">
                <a:solidFill>
                  <a:schemeClr val="dk1"/>
                </a:solidFill>
              </a:rPr>
              <a:t> during the execution of the process.</a:t>
            </a:r>
            <a:endParaRPr sz="1800">
              <a:solidFill>
                <a:schemeClr val="dk1"/>
              </a:solidFill>
            </a:endParaRPr>
          </a:p>
        </p:txBody>
      </p:sp>
      <p:sp>
        <p:nvSpPr>
          <p:cNvPr id="1690" name="Google Shape;1690;p111"/>
          <p:cNvSpPr txBox="1"/>
          <p:nvPr/>
        </p:nvSpPr>
        <p:spPr>
          <a:xfrm>
            <a:off x="587838" y="981938"/>
            <a:ext cx="79683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800">
                <a:solidFill>
                  <a:schemeClr val="dk1"/>
                </a:solidFill>
              </a:rPr>
              <a:t>This can be verified by ensuring that </a:t>
            </a:r>
            <a:r>
              <a:rPr b="1" lang="fr" sz="1800">
                <a:solidFill>
                  <a:srgbClr val="FF0000"/>
                </a:solidFill>
              </a:rPr>
              <a:t>no path</a:t>
            </a:r>
            <a:r>
              <a:rPr lang="fr" sz="1800">
                <a:solidFill>
                  <a:schemeClr val="dk1"/>
                </a:solidFill>
              </a:rPr>
              <a:t> of the process </a:t>
            </a:r>
            <a:r>
              <a:rPr b="1" lang="fr" sz="1800">
                <a:solidFill>
                  <a:srgbClr val="FF0000"/>
                </a:solidFill>
              </a:rPr>
              <a:t>contains these two tasks</a:t>
            </a:r>
            <a:r>
              <a:rPr lang="fr" sz="1800">
                <a:solidFill>
                  <a:schemeClr val="dk1"/>
                </a:solidFill>
              </a:rPr>
              <a:t>. However, this is </a:t>
            </a:r>
            <a:r>
              <a:rPr b="1" lang="fr" sz="1800">
                <a:solidFill>
                  <a:srgbClr val="FF0000"/>
                </a:solidFill>
              </a:rPr>
              <a:t>quite restrictive</a:t>
            </a:r>
            <a:r>
              <a:rPr lang="fr" sz="1800">
                <a:solidFill>
                  <a:schemeClr val="dk1"/>
                </a:solidFill>
              </a:rPr>
              <a:t>.</a:t>
            </a:r>
            <a:endParaRPr sz="1800">
              <a:solidFill>
                <a:schemeClr val="dk1"/>
              </a:solidFill>
            </a:endParaRPr>
          </a:p>
        </p:txBody>
      </p:sp>
      <p:pic>
        <p:nvPicPr>
          <p:cNvPr id="1691" name="Google Shape;1691;p111" title="original_bpmn.png"/>
          <p:cNvPicPr preferRelativeResize="0"/>
          <p:nvPr/>
        </p:nvPicPr>
        <p:blipFill>
          <a:blip r:embed="rId4">
            <a:alphaModFix/>
          </a:blip>
          <a:stretch>
            <a:fillRect/>
          </a:stretch>
        </p:blipFill>
        <p:spPr>
          <a:xfrm>
            <a:off x="1581913" y="1720850"/>
            <a:ext cx="5980176" cy="2917151"/>
          </a:xfrm>
          <a:prstGeom prst="rect">
            <a:avLst/>
          </a:prstGeom>
          <a:noFill/>
          <a:ln>
            <a:noFill/>
          </a:ln>
        </p:spPr>
      </p:pic>
      <p:sp>
        <p:nvSpPr>
          <p:cNvPr id="1692" name="Google Shape;1692;p111"/>
          <p:cNvSpPr/>
          <p:nvPr/>
        </p:nvSpPr>
        <p:spPr>
          <a:xfrm>
            <a:off x="1774175" y="2211975"/>
            <a:ext cx="2847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3" name="Google Shape;1693;p111"/>
          <p:cNvSpPr/>
          <p:nvPr/>
        </p:nvSpPr>
        <p:spPr>
          <a:xfrm>
            <a:off x="2519550" y="2211975"/>
            <a:ext cx="571800" cy="133200"/>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4" name="Google Shape;1694;p111"/>
          <p:cNvSpPr/>
          <p:nvPr/>
        </p:nvSpPr>
        <p:spPr>
          <a:xfrm rot="-1437383">
            <a:off x="3554393" y="2101549"/>
            <a:ext cx="571863" cy="133234"/>
          </a:xfrm>
          <a:prstGeom prst="rightArrow">
            <a:avLst>
              <a:gd fmla="val 50000" name="adj1"/>
              <a:gd fmla="val 50000" name="adj2"/>
            </a:avLst>
          </a:prstGeom>
          <a:solidFill>
            <a:srgbClr val="4A86E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5" name="Google Shape;1695;p111"/>
          <p:cNvSpPr/>
          <p:nvPr/>
        </p:nvSpPr>
        <p:spPr>
          <a:xfrm>
            <a:off x="4128625" y="1905500"/>
            <a:ext cx="443400" cy="22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6" name="Google Shape;1696;p111"/>
          <p:cNvSpPr txBox="1"/>
          <p:nvPr>
            <p:ph type="title"/>
          </p:nvPr>
        </p:nvSpPr>
        <p:spPr>
          <a:xfrm>
            <a:off x="3209975" y="0"/>
            <a:ext cx="5418600" cy="349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SzPct val="49009"/>
              <a:buNone/>
            </a:pPr>
            <a:r>
              <a:rPr lang="fr" sz="2020"/>
              <a:t>Detailed Approach – Step 6.1 – Mutual Exclusions</a:t>
            </a:r>
            <a:endParaRPr sz="2020"/>
          </a:p>
        </p:txBody>
      </p:sp>
      <p:sp>
        <p:nvSpPr>
          <p:cNvPr id="1697" name="Google Shape;1697;p111"/>
          <p:cNvSpPr txBox="1"/>
          <p:nvPr/>
        </p:nvSpPr>
        <p:spPr>
          <a:xfrm>
            <a:off x="8767925" y="4783800"/>
            <a:ext cx="402900" cy="3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rgbClr val="666666"/>
                </a:solidFill>
              </a:rPr>
              <a:t>31</a:t>
            </a:r>
            <a:endParaRPr>
              <a:solidFill>
                <a:srgbClr val="666666"/>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