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Lst>
  <p:sldSz cy="5143500" cx="9144000"/>
  <p:notesSz cx="6858000" cy="9144000"/>
  <p:embeddedFontLst>
    <p:embeddedFont>
      <p:font typeface="Lato"/>
      <p:regular r:id="rId252"/>
      <p:bold r:id="rId253"/>
      <p:italic r:id="rId254"/>
      <p:boldItalic r:id="rId255"/>
    </p:embeddedFont>
    <p:embeddedFont>
      <p:font typeface="Maven Pro"/>
      <p:regular r:id="rId256"/>
      <p:bold r:id="rId2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253" Type="http://schemas.openxmlformats.org/officeDocument/2006/relationships/font" Target="fonts/Lato-bold.fntdata"/><Relationship Id="rId131" Type="http://schemas.openxmlformats.org/officeDocument/2006/relationships/slide" Target="slides/slide126.xml"/><Relationship Id="rId252" Type="http://schemas.openxmlformats.org/officeDocument/2006/relationships/font" Target="fonts/Lato-regular.fntdata"/><Relationship Id="rId130" Type="http://schemas.openxmlformats.org/officeDocument/2006/relationships/slide" Target="slides/slide125.xml"/><Relationship Id="rId251" Type="http://schemas.openxmlformats.org/officeDocument/2006/relationships/slide" Target="slides/slide246.xml"/><Relationship Id="rId250" Type="http://schemas.openxmlformats.org/officeDocument/2006/relationships/slide" Target="slides/slide245.xml"/><Relationship Id="rId136" Type="http://schemas.openxmlformats.org/officeDocument/2006/relationships/slide" Target="slides/slide131.xml"/><Relationship Id="rId257" Type="http://schemas.openxmlformats.org/officeDocument/2006/relationships/font" Target="fonts/MavenPro-bold.fntdata"/><Relationship Id="rId135" Type="http://schemas.openxmlformats.org/officeDocument/2006/relationships/slide" Target="slides/slide130.xml"/><Relationship Id="rId256" Type="http://schemas.openxmlformats.org/officeDocument/2006/relationships/font" Target="fonts/MavenPro-regular.fntdata"/><Relationship Id="rId134" Type="http://schemas.openxmlformats.org/officeDocument/2006/relationships/slide" Target="slides/slide129.xml"/><Relationship Id="rId255" Type="http://schemas.openxmlformats.org/officeDocument/2006/relationships/font" Target="fonts/Lato-boldItalic.fntdata"/><Relationship Id="rId133" Type="http://schemas.openxmlformats.org/officeDocument/2006/relationships/slide" Target="slides/slide128.xml"/><Relationship Id="rId254" Type="http://schemas.openxmlformats.org/officeDocument/2006/relationships/font" Target="fonts/Lato-italic.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228" Type="http://schemas.openxmlformats.org/officeDocument/2006/relationships/slide" Target="slides/slide223.xml"/><Relationship Id="rId106" Type="http://schemas.openxmlformats.org/officeDocument/2006/relationships/slide" Target="slides/slide101.xml"/><Relationship Id="rId227" Type="http://schemas.openxmlformats.org/officeDocument/2006/relationships/slide" Target="slides/slide222.xml"/><Relationship Id="rId105" Type="http://schemas.openxmlformats.org/officeDocument/2006/relationships/slide" Target="slides/slide100.xml"/><Relationship Id="rId226" Type="http://schemas.openxmlformats.org/officeDocument/2006/relationships/slide" Target="slides/slide221.xml"/><Relationship Id="rId104" Type="http://schemas.openxmlformats.org/officeDocument/2006/relationships/slide" Target="slides/slide99.xml"/><Relationship Id="rId225" Type="http://schemas.openxmlformats.org/officeDocument/2006/relationships/slide" Target="slides/slide220.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103" Type="http://schemas.openxmlformats.org/officeDocument/2006/relationships/slide" Target="slides/slide98.xml"/><Relationship Id="rId224" Type="http://schemas.openxmlformats.org/officeDocument/2006/relationships/slide" Target="slides/slide219.xml"/><Relationship Id="rId102" Type="http://schemas.openxmlformats.org/officeDocument/2006/relationships/slide" Target="slides/slide97.xml"/><Relationship Id="rId223" Type="http://schemas.openxmlformats.org/officeDocument/2006/relationships/slide" Target="slides/slide218.xml"/><Relationship Id="rId101" Type="http://schemas.openxmlformats.org/officeDocument/2006/relationships/slide" Target="slides/slide96.xml"/><Relationship Id="rId222" Type="http://schemas.openxmlformats.org/officeDocument/2006/relationships/slide" Target="slides/slide217.xml"/><Relationship Id="rId100" Type="http://schemas.openxmlformats.org/officeDocument/2006/relationships/slide" Target="slides/slide95.xml"/><Relationship Id="rId221" Type="http://schemas.openxmlformats.org/officeDocument/2006/relationships/slide" Target="slides/slide216.xml"/><Relationship Id="rId217" Type="http://schemas.openxmlformats.org/officeDocument/2006/relationships/slide" Target="slides/slide212.xml"/><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slide" Target="slides/slide214.xml"/><Relationship Id="rId218" Type="http://schemas.openxmlformats.org/officeDocument/2006/relationships/slide" Target="slides/slide213.xml"/><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slide" Target="slides/slide244.xml"/><Relationship Id="rId127" Type="http://schemas.openxmlformats.org/officeDocument/2006/relationships/slide" Target="slides/slide122.xml"/><Relationship Id="rId248" Type="http://schemas.openxmlformats.org/officeDocument/2006/relationships/slide" Target="slides/slide243.xml"/><Relationship Id="rId126" Type="http://schemas.openxmlformats.org/officeDocument/2006/relationships/slide" Target="slides/slide121.xml"/><Relationship Id="rId247" Type="http://schemas.openxmlformats.org/officeDocument/2006/relationships/slide" Target="slides/slide242.xml"/><Relationship Id="rId121" Type="http://schemas.openxmlformats.org/officeDocument/2006/relationships/slide" Target="slides/slide116.xml"/><Relationship Id="rId242" Type="http://schemas.openxmlformats.org/officeDocument/2006/relationships/slide" Target="slides/slide237.xml"/><Relationship Id="rId120" Type="http://schemas.openxmlformats.org/officeDocument/2006/relationships/slide" Target="slides/slide115.xml"/><Relationship Id="rId241" Type="http://schemas.openxmlformats.org/officeDocument/2006/relationships/slide" Target="slides/slide236.xml"/><Relationship Id="rId240" Type="http://schemas.openxmlformats.org/officeDocument/2006/relationships/slide" Target="slides/slide235.xml"/><Relationship Id="rId125" Type="http://schemas.openxmlformats.org/officeDocument/2006/relationships/slide" Target="slides/slide120.xml"/><Relationship Id="rId246" Type="http://schemas.openxmlformats.org/officeDocument/2006/relationships/slide" Target="slides/slide241.xml"/><Relationship Id="rId124" Type="http://schemas.openxmlformats.org/officeDocument/2006/relationships/slide" Target="slides/slide119.xml"/><Relationship Id="rId245" Type="http://schemas.openxmlformats.org/officeDocument/2006/relationships/slide" Target="slides/slide240.xml"/><Relationship Id="rId123" Type="http://schemas.openxmlformats.org/officeDocument/2006/relationships/slide" Target="slides/slide118.xml"/><Relationship Id="rId244" Type="http://schemas.openxmlformats.org/officeDocument/2006/relationships/slide" Target="slides/slide239.xml"/><Relationship Id="rId122" Type="http://schemas.openxmlformats.org/officeDocument/2006/relationships/slide" Target="slides/slide117.xml"/><Relationship Id="rId243" Type="http://schemas.openxmlformats.org/officeDocument/2006/relationships/slide" Target="slides/slide238.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116" Type="http://schemas.openxmlformats.org/officeDocument/2006/relationships/slide" Target="slides/slide111.xml"/><Relationship Id="rId237" Type="http://schemas.openxmlformats.org/officeDocument/2006/relationships/slide" Target="slides/slide232.xml"/><Relationship Id="rId115" Type="http://schemas.openxmlformats.org/officeDocument/2006/relationships/slide" Target="slides/slide110.xml"/><Relationship Id="rId236" Type="http://schemas.openxmlformats.org/officeDocument/2006/relationships/slide" Target="slides/slide231.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230" Type="http://schemas.openxmlformats.org/officeDocument/2006/relationships/slide" Target="slides/slide225.xml"/><Relationship Id="rId114" Type="http://schemas.openxmlformats.org/officeDocument/2006/relationships/slide" Target="slides/slide109.xml"/><Relationship Id="rId235" Type="http://schemas.openxmlformats.org/officeDocument/2006/relationships/slide" Target="slides/slide230.xml"/><Relationship Id="rId113" Type="http://schemas.openxmlformats.org/officeDocument/2006/relationships/slide" Target="slides/slide108.xml"/><Relationship Id="rId234" Type="http://schemas.openxmlformats.org/officeDocument/2006/relationships/slide" Target="slides/slide229.xml"/><Relationship Id="rId112" Type="http://schemas.openxmlformats.org/officeDocument/2006/relationships/slide" Target="slides/slide107.xml"/><Relationship Id="rId233" Type="http://schemas.openxmlformats.org/officeDocument/2006/relationships/slide" Target="slides/slide228.xml"/><Relationship Id="rId111" Type="http://schemas.openxmlformats.org/officeDocument/2006/relationships/slide" Target="slides/slide106.xml"/><Relationship Id="rId232" Type="http://schemas.openxmlformats.org/officeDocument/2006/relationships/slide" Target="slides/slide227.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a02fc520a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a02fc520a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a086ebd230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a086ebd230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3aa03bbac2d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3aa03bbac2d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3911252c03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5" name="Google Shape;1665;g3911252c03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1" name="Shape 1671"/>
        <p:cNvGrpSpPr/>
        <p:nvPr/>
      </p:nvGrpSpPr>
      <p:grpSpPr>
        <a:xfrm>
          <a:off x="0" y="0"/>
          <a:ext cx="0" cy="0"/>
          <a:chOff x="0" y="0"/>
          <a:chExt cx="0" cy="0"/>
        </a:xfrm>
      </p:grpSpPr>
      <p:sp>
        <p:nvSpPr>
          <p:cNvPr id="1672" name="Google Shape;1672;g3aa03bbac2d_0_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3" name="Google Shape;1673;g3aa03bbac2d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3a480a4ce69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3" name="Google Shape;1683;g3a480a4ce69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3a480a4ce69_0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2" name="Google Shape;1692;g3a480a4ce69_0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3aa03bbac2d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3aa03bbac2d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3aa03bbac2d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3aa03bbac2d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3aa03bbac2d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3aa03bbac2d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3a480a4ce69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4" name="Google Shape;1764;g3a480a4ce69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g3aa03bbac2d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1" name="Google Shape;1771;g3aa03bbac2d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a086ebd230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a086ebd230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3aa03bbac2d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9" name="Google Shape;1779;g3aa03bbac2d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3a480a4ce69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3a480a4ce69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3a480a4ce69_0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3a480a4ce69_0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3a480a4ce69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9" name="Google Shape;1829;g3a480a4ce69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3aa03bbac2d_0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7" name="Google Shape;1847;g3aa03bbac2d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g3aa03bbac2d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7" name="Google Shape;1867;g3aa03bbac2d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3a480a4ce69_0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7" name="Google Shape;1887;g3a480a4ce69_0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390f5e9e09e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6" name="Google Shape;1896;g390f5e9e09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3aa03bbac2d_0_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4" name="Google Shape;1904;g3aa03bbac2d_0_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g3aa03bbac2d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4" name="Google Shape;1914;g3aa03bbac2d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a086ebd230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a086ebd230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3aa03bbac2d_0_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6" name="Google Shape;1926;g3aa03bbac2d_0_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g3aa03bbac2d_0_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2" name="Google Shape;1942;g3aa03bbac2d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3ac5532679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3ac5532679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g3ac5532679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9" name="Google Shape;1959;g3ac5532679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g3ac5532679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2" name="Google Shape;1972;g3ac5532679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3ac55326792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8" name="Google Shape;1988;g3ac55326792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g390f5e9e09e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7" name="Google Shape;2007;g390f5e9e09e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g390f5e9e09e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7" name="Google Shape;2017;g390f5e9e09e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g390f5e9e09e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5" name="Google Shape;2025;g390f5e9e09e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g390f5e9e09e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4" name="Google Shape;2034;g390f5e9e09e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a086ebd230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a086ebd230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390f5e9e09e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5" name="Google Shape;2045;g390f5e9e09e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6" name="Shape 2056"/>
        <p:cNvGrpSpPr/>
        <p:nvPr/>
      </p:nvGrpSpPr>
      <p:grpSpPr>
        <a:xfrm>
          <a:off x="0" y="0"/>
          <a:ext cx="0" cy="0"/>
          <a:chOff x="0" y="0"/>
          <a:chExt cx="0" cy="0"/>
        </a:xfrm>
      </p:grpSpPr>
      <p:sp>
        <p:nvSpPr>
          <p:cNvPr id="2057" name="Google Shape;2057;g390f5e9e09e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8" name="Google Shape;2058;g390f5e9e09e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0" name="Shape 2070"/>
        <p:cNvGrpSpPr/>
        <p:nvPr/>
      </p:nvGrpSpPr>
      <p:grpSpPr>
        <a:xfrm>
          <a:off x="0" y="0"/>
          <a:ext cx="0" cy="0"/>
          <a:chOff x="0" y="0"/>
          <a:chExt cx="0" cy="0"/>
        </a:xfrm>
      </p:grpSpPr>
      <p:sp>
        <p:nvSpPr>
          <p:cNvPr id="2071" name="Google Shape;2071;g3ac55326792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2" name="Google Shape;2072;g3ac55326792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399f0e9d75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9" name="Google Shape;2079;g399f0e9d75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g3ac5532679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6" name="Google Shape;2086;g3ac5532679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g399f0e9d75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3" name="Google Shape;2093;g399f0e9d75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9" name="Shape 2099"/>
        <p:cNvGrpSpPr/>
        <p:nvPr/>
      </p:nvGrpSpPr>
      <p:grpSpPr>
        <a:xfrm>
          <a:off x="0" y="0"/>
          <a:ext cx="0" cy="0"/>
          <a:chOff x="0" y="0"/>
          <a:chExt cx="0" cy="0"/>
        </a:xfrm>
      </p:grpSpPr>
      <p:sp>
        <p:nvSpPr>
          <p:cNvPr id="2100" name="Google Shape;2100;g3ac55326792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1" name="Google Shape;2101;g3ac55326792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399f0e9d754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399f0e9d754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g399f0e9d754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8" name="Google Shape;2118;g399f0e9d754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g3ac55326792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7" name="Google Shape;2127;g3ac55326792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a086ebd230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a086ebd230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g399f0e9d754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7" name="Google Shape;2137;g399f0e9d754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399f0e9d75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399f0e9d75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g399f0e9d75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5" name="Google Shape;2155;g399f0e9d75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g399f0e9d75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7" name="Google Shape;2167;g399f0e9d75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3aa6e3f222f_3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3" name="Google Shape;2183;g3aa6e3f222f_3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399f0e9d754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4" name="Google Shape;2204;g399f0e9d754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3aa03bbac2d_0_1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9" name="Google Shape;2229;g3aa03bbac2d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3ac55326792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6" name="Google Shape;2236;g3ac55326792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g3aa03bbac2d_0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2" name="Google Shape;2252;g3aa03bbac2d_0_1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g3aa03bbac2d_0_1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7" name="Google Shape;2277;g3aa03bbac2d_0_1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a086ebd23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a086ebd23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6" name="Shape 2306"/>
        <p:cNvGrpSpPr/>
        <p:nvPr/>
      </p:nvGrpSpPr>
      <p:grpSpPr>
        <a:xfrm>
          <a:off x="0" y="0"/>
          <a:ext cx="0" cy="0"/>
          <a:chOff x="0" y="0"/>
          <a:chExt cx="0" cy="0"/>
        </a:xfrm>
      </p:grpSpPr>
      <p:sp>
        <p:nvSpPr>
          <p:cNvPr id="2307" name="Google Shape;2307;g3aa03bbac2d_0_1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8" name="Google Shape;2308;g3aa03bbac2d_0_1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9" name="Shape 2339"/>
        <p:cNvGrpSpPr/>
        <p:nvPr/>
      </p:nvGrpSpPr>
      <p:grpSpPr>
        <a:xfrm>
          <a:off x="0" y="0"/>
          <a:ext cx="0" cy="0"/>
          <a:chOff x="0" y="0"/>
          <a:chExt cx="0" cy="0"/>
        </a:xfrm>
      </p:grpSpPr>
      <p:sp>
        <p:nvSpPr>
          <p:cNvPr id="2340" name="Google Shape;2340;g3aa03bbac2d_0_1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1" name="Google Shape;2341;g3aa03bbac2d_0_1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g3aa03bbac2d_0_1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0" name="Google Shape;2380;g3aa03bbac2d_0_1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3" name="Shape 2423"/>
        <p:cNvGrpSpPr/>
        <p:nvPr/>
      </p:nvGrpSpPr>
      <p:grpSpPr>
        <a:xfrm>
          <a:off x="0" y="0"/>
          <a:ext cx="0" cy="0"/>
          <a:chOff x="0" y="0"/>
          <a:chExt cx="0" cy="0"/>
        </a:xfrm>
      </p:grpSpPr>
      <p:sp>
        <p:nvSpPr>
          <p:cNvPr id="2424" name="Google Shape;2424;g3aa03bbac2d_0_1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5" name="Google Shape;2425;g3aa03bbac2d_0_1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2" name="Shape 2472"/>
        <p:cNvGrpSpPr/>
        <p:nvPr/>
      </p:nvGrpSpPr>
      <p:grpSpPr>
        <a:xfrm>
          <a:off x="0" y="0"/>
          <a:ext cx="0" cy="0"/>
          <a:chOff x="0" y="0"/>
          <a:chExt cx="0" cy="0"/>
        </a:xfrm>
      </p:grpSpPr>
      <p:sp>
        <p:nvSpPr>
          <p:cNvPr id="2473" name="Google Shape;2473;g399f0e9d754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4" name="Google Shape;2474;g399f0e9d754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9" name="Shape 2479"/>
        <p:cNvGrpSpPr/>
        <p:nvPr/>
      </p:nvGrpSpPr>
      <p:grpSpPr>
        <a:xfrm>
          <a:off x="0" y="0"/>
          <a:ext cx="0" cy="0"/>
          <a:chOff x="0" y="0"/>
          <a:chExt cx="0" cy="0"/>
        </a:xfrm>
      </p:grpSpPr>
      <p:sp>
        <p:nvSpPr>
          <p:cNvPr id="2480" name="Google Shape;2480;g3ac55326792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1" name="Google Shape;2481;g3ac55326792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7" name="Shape 2487"/>
        <p:cNvGrpSpPr/>
        <p:nvPr/>
      </p:nvGrpSpPr>
      <p:grpSpPr>
        <a:xfrm>
          <a:off x="0" y="0"/>
          <a:ext cx="0" cy="0"/>
          <a:chOff x="0" y="0"/>
          <a:chExt cx="0" cy="0"/>
        </a:xfrm>
      </p:grpSpPr>
      <p:sp>
        <p:nvSpPr>
          <p:cNvPr id="2488" name="Google Shape;2488;g3ac55326792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9" name="Google Shape;2489;g3ac55326792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6" name="Shape 2496"/>
        <p:cNvGrpSpPr/>
        <p:nvPr/>
      </p:nvGrpSpPr>
      <p:grpSpPr>
        <a:xfrm>
          <a:off x="0" y="0"/>
          <a:ext cx="0" cy="0"/>
          <a:chOff x="0" y="0"/>
          <a:chExt cx="0" cy="0"/>
        </a:xfrm>
      </p:grpSpPr>
      <p:sp>
        <p:nvSpPr>
          <p:cNvPr id="2497" name="Google Shape;2497;g3ac55326792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8" name="Google Shape;2498;g3ac55326792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g3aa03bbac2d_0_1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8" name="Google Shape;2508;g3aa03bbac2d_0_1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g3aa03bbac2d_0_1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5" name="Google Shape;2515;g3aa03bbac2d_0_1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a086ebd230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a086ebd230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4" name="Shape 2524"/>
        <p:cNvGrpSpPr/>
        <p:nvPr/>
      </p:nvGrpSpPr>
      <p:grpSpPr>
        <a:xfrm>
          <a:off x="0" y="0"/>
          <a:ext cx="0" cy="0"/>
          <a:chOff x="0" y="0"/>
          <a:chExt cx="0" cy="0"/>
        </a:xfrm>
      </p:grpSpPr>
      <p:sp>
        <p:nvSpPr>
          <p:cNvPr id="2525" name="Google Shape;2525;g3aa03bbac2d_0_1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6" name="Google Shape;2526;g3aa03bbac2d_0_1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9" name="Shape 2539"/>
        <p:cNvGrpSpPr/>
        <p:nvPr/>
      </p:nvGrpSpPr>
      <p:grpSpPr>
        <a:xfrm>
          <a:off x="0" y="0"/>
          <a:ext cx="0" cy="0"/>
          <a:chOff x="0" y="0"/>
          <a:chExt cx="0" cy="0"/>
        </a:xfrm>
      </p:grpSpPr>
      <p:sp>
        <p:nvSpPr>
          <p:cNvPr id="2540" name="Google Shape;2540;g3aa03bbac2d_0_1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1" name="Google Shape;2541;g3aa03bbac2d_0_1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g3aaa3d72d0e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0" name="Google Shape;2560;g3aaa3d72d0e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g3aaa3d72d0e_0_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8" name="Google Shape;2568;g3aaa3d72d0e_0_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7" name="Shape 2577"/>
        <p:cNvGrpSpPr/>
        <p:nvPr/>
      </p:nvGrpSpPr>
      <p:grpSpPr>
        <a:xfrm>
          <a:off x="0" y="0"/>
          <a:ext cx="0" cy="0"/>
          <a:chOff x="0" y="0"/>
          <a:chExt cx="0" cy="0"/>
        </a:xfrm>
      </p:grpSpPr>
      <p:sp>
        <p:nvSpPr>
          <p:cNvPr id="2578" name="Google Shape;2578;g3aaa3d72d0e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9" name="Google Shape;2579;g3aaa3d72d0e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1" name="Shape 2591"/>
        <p:cNvGrpSpPr/>
        <p:nvPr/>
      </p:nvGrpSpPr>
      <p:grpSpPr>
        <a:xfrm>
          <a:off x="0" y="0"/>
          <a:ext cx="0" cy="0"/>
          <a:chOff x="0" y="0"/>
          <a:chExt cx="0" cy="0"/>
        </a:xfrm>
      </p:grpSpPr>
      <p:sp>
        <p:nvSpPr>
          <p:cNvPr id="2592" name="Google Shape;2592;g3ae159456b7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3" name="Google Shape;2593;g3ae159456b7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8" name="Shape 2598"/>
        <p:cNvGrpSpPr/>
        <p:nvPr/>
      </p:nvGrpSpPr>
      <p:grpSpPr>
        <a:xfrm>
          <a:off x="0" y="0"/>
          <a:ext cx="0" cy="0"/>
          <a:chOff x="0" y="0"/>
          <a:chExt cx="0" cy="0"/>
        </a:xfrm>
      </p:grpSpPr>
      <p:sp>
        <p:nvSpPr>
          <p:cNvPr id="2599" name="Google Shape;2599;g3ae159456b7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0" name="Google Shape;2600;g3ae159456b7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g3ae159456b7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8" name="Google Shape;2608;g3ae159456b7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6" name="Shape 2616"/>
        <p:cNvGrpSpPr/>
        <p:nvPr/>
      </p:nvGrpSpPr>
      <p:grpSpPr>
        <a:xfrm>
          <a:off x="0" y="0"/>
          <a:ext cx="0" cy="0"/>
          <a:chOff x="0" y="0"/>
          <a:chExt cx="0" cy="0"/>
        </a:xfrm>
      </p:grpSpPr>
      <p:sp>
        <p:nvSpPr>
          <p:cNvPr id="2617" name="Google Shape;2617;g3ae159456b7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8" name="Google Shape;2618;g3ae159456b7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8" name="Shape 2628"/>
        <p:cNvGrpSpPr/>
        <p:nvPr/>
      </p:nvGrpSpPr>
      <p:grpSpPr>
        <a:xfrm>
          <a:off x="0" y="0"/>
          <a:ext cx="0" cy="0"/>
          <a:chOff x="0" y="0"/>
          <a:chExt cx="0" cy="0"/>
        </a:xfrm>
      </p:grpSpPr>
      <p:sp>
        <p:nvSpPr>
          <p:cNvPr id="2629" name="Google Shape;2629;g3ae159456b7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0" name="Google Shape;2630;g3ae159456b7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a086ebd230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a086ebd230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1" name="Shape 2641"/>
        <p:cNvGrpSpPr/>
        <p:nvPr/>
      </p:nvGrpSpPr>
      <p:grpSpPr>
        <a:xfrm>
          <a:off x="0" y="0"/>
          <a:ext cx="0" cy="0"/>
          <a:chOff x="0" y="0"/>
          <a:chExt cx="0" cy="0"/>
        </a:xfrm>
      </p:grpSpPr>
      <p:sp>
        <p:nvSpPr>
          <p:cNvPr id="2642" name="Google Shape;2642;g3aa03bbac2d_0_1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3" name="Google Shape;2643;g3aa03bbac2d_0_1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9" name="Shape 2649"/>
        <p:cNvGrpSpPr/>
        <p:nvPr/>
      </p:nvGrpSpPr>
      <p:grpSpPr>
        <a:xfrm>
          <a:off x="0" y="0"/>
          <a:ext cx="0" cy="0"/>
          <a:chOff x="0" y="0"/>
          <a:chExt cx="0" cy="0"/>
        </a:xfrm>
      </p:grpSpPr>
      <p:sp>
        <p:nvSpPr>
          <p:cNvPr id="2650" name="Google Shape;2650;g3aa03bbac2d_0_1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1" name="Google Shape;2651;g3aa03bbac2d_0_1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g3aa03bbac2d_0_1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1" name="Google Shape;2661;g3aa03bbac2d_0_1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1" name="Shape 2671"/>
        <p:cNvGrpSpPr/>
        <p:nvPr/>
      </p:nvGrpSpPr>
      <p:grpSpPr>
        <a:xfrm>
          <a:off x="0" y="0"/>
          <a:ext cx="0" cy="0"/>
          <a:chOff x="0" y="0"/>
          <a:chExt cx="0" cy="0"/>
        </a:xfrm>
      </p:grpSpPr>
      <p:sp>
        <p:nvSpPr>
          <p:cNvPr id="2672" name="Google Shape;2672;g3aa03bbac2d_0_2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3" name="Google Shape;2673;g3aa03bbac2d_0_2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g3ac55326792_0_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0" name="Google Shape;2680;g3ac55326792_0_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g3ac55326792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9" name="Google Shape;2699;g3ac55326792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8" name="Shape 2718"/>
        <p:cNvGrpSpPr/>
        <p:nvPr/>
      </p:nvGrpSpPr>
      <p:grpSpPr>
        <a:xfrm>
          <a:off x="0" y="0"/>
          <a:ext cx="0" cy="0"/>
          <a:chOff x="0" y="0"/>
          <a:chExt cx="0" cy="0"/>
        </a:xfrm>
      </p:grpSpPr>
      <p:sp>
        <p:nvSpPr>
          <p:cNvPr id="2719" name="Google Shape;2719;g3aaa3d72d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0" name="Google Shape;2720;g3aaa3d72d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7" name="Shape 2727"/>
        <p:cNvGrpSpPr/>
        <p:nvPr/>
      </p:nvGrpSpPr>
      <p:grpSpPr>
        <a:xfrm>
          <a:off x="0" y="0"/>
          <a:ext cx="0" cy="0"/>
          <a:chOff x="0" y="0"/>
          <a:chExt cx="0" cy="0"/>
        </a:xfrm>
      </p:grpSpPr>
      <p:sp>
        <p:nvSpPr>
          <p:cNvPr id="2728" name="Google Shape;2728;g3aaa3d72d0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9" name="Google Shape;2729;g3aaa3d72d0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3aaa3d72d0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3aaa3d72d0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9" name="Shape 2749"/>
        <p:cNvGrpSpPr/>
        <p:nvPr/>
      </p:nvGrpSpPr>
      <p:grpSpPr>
        <a:xfrm>
          <a:off x="0" y="0"/>
          <a:ext cx="0" cy="0"/>
          <a:chOff x="0" y="0"/>
          <a:chExt cx="0" cy="0"/>
        </a:xfrm>
      </p:grpSpPr>
      <p:sp>
        <p:nvSpPr>
          <p:cNvPr id="2750" name="Google Shape;2750;g3aaa3d72d0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1" name="Google Shape;2751;g3aaa3d72d0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a086ebd230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a086ebd230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0" name="Shape 2760"/>
        <p:cNvGrpSpPr/>
        <p:nvPr/>
      </p:nvGrpSpPr>
      <p:grpSpPr>
        <a:xfrm>
          <a:off x="0" y="0"/>
          <a:ext cx="0" cy="0"/>
          <a:chOff x="0" y="0"/>
          <a:chExt cx="0" cy="0"/>
        </a:xfrm>
      </p:grpSpPr>
      <p:sp>
        <p:nvSpPr>
          <p:cNvPr id="2761" name="Google Shape;2761;g3aa6e3f222f_3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2" name="Google Shape;2762;g3aa6e3f222f_3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7" name="Shape 2767"/>
        <p:cNvGrpSpPr/>
        <p:nvPr/>
      </p:nvGrpSpPr>
      <p:grpSpPr>
        <a:xfrm>
          <a:off x="0" y="0"/>
          <a:ext cx="0" cy="0"/>
          <a:chOff x="0" y="0"/>
          <a:chExt cx="0" cy="0"/>
        </a:xfrm>
      </p:grpSpPr>
      <p:sp>
        <p:nvSpPr>
          <p:cNvPr id="2768" name="Google Shape;2768;g3aa6e3f222f_3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9" name="Google Shape;2769;g3aa6e3f222f_3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5" name="Shape 2775"/>
        <p:cNvGrpSpPr/>
        <p:nvPr/>
      </p:nvGrpSpPr>
      <p:grpSpPr>
        <a:xfrm>
          <a:off x="0" y="0"/>
          <a:ext cx="0" cy="0"/>
          <a:chOff x="0" y="0"/>
          <a:chExt cx="0" cy="0"/>
        </a:xfrm>
      </p:grpSpPr>
      <p:sp>
        <p:nvSpPr>
          <p:cNvPr id="2776" name="Google Shape;2776;g3a6b709e152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7" name="Google Shape;2777;g3a6b709e152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g3aa6e3f222f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4" name="Google Shape;2784;g3aa6e3f222f_3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7" name="Shape 2797"/>
        <p:cNvGrpSpPr/>
        <p:nvPr/>
      </p:nvGrpSpPr>
      <p:grpSpPr>
        <a:xfrm>
          <a:off x="0" y="0"/>
          <a:ext cx="0" cy="0"/>
          <a:chOff x="0" y="0"/>
          <a:chExt cx="0" cy="0"/>
        </a:xfrm>
      </p:grpSpPr>
      <p:sp>
        <p:nvSpPr>
          <p:cNvPr id="2798" name="Google Shape;2798;g3aa5978ddc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9" name="Google Shape;2799;g3aa5978ddc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2" name="Shape 2812"/>
        <p:cNvGrpSpPr/>
        <p:nvPr/>
      </p:nvGrpSpPr>
      <p:grpSpPr>
        <a:xfrm>
          <a:off x="0" y="0"/>
          <a:ext cx="0" cy="0"/>
          <a:chOff x="0" y="0"/>
          <a:chExt cx="0" cy="0"/>
        </a:xfrm>
      </p:grpSpPr>
      <p:sp>
        <p:nvSpPr>
          <p:cNvPr id="2813" name="Google Shape;2813;g3aa5978ddc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4" name="Google Shape;2814;g3aa5978ddc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g3aa5978ddc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1" name="Google Shape;2821;g3aa5978ddc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g3aa5978ddc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1" name="Google Shape;2831;g3aa5978ddc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7" name="Shape 2857"/>
        <p:cNvGrpSpPr/>
        <p:nvPr/>
      </p:nvGrpSpPr>
      <p:grpSpPr>
        <a:xfrm>
          <a:off x="0" y="0"/>
          <a:ext cx="0" cy="0"/>
          <a:chOff x="0" y="0"/>
          <a:chExt cx="0" cy="0"/>
        </a:xfrm>
      </p:grpSpPr>
      <p:sp>
        <p:nvSpPr>
          <p:cNvPr id="2858" name="Google Shape;2858;g3aa5978ddc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9" name="Google Shape;2859;g3aa5978ddc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g3aa5978ddcf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7" name="Google Shape;2887;g3aa5978ddcf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a086ebd230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a086ebd230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3" name="Shape 2923"/>
        <p:cNvGrpSpPr/>
        <p:nvPr/>
      </p:nvGrpSpPr>
      <p:grpSpPr>
        <a:xfrm>
          <a:off x="0" y="0"/>
          <a:ext cx="0" cy="0"/>
          <a:chOff x="0" y="0"/>
          <a:chExt cx="0" cy="0"/>
        </a:xfrm>
      </p:grpSpPr>
      <p:sp>
        <p:nvSpPr>
          <p:cNvPr id="2924" name="Google Shape;2924;g3aa5978ddcf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5" name="Google Shape;2925;g3aa5978ddcf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1" name="Shape 2961"/>
        <p:cNvGrpSpPr/>
        <p:nvPr/>
      </p:nvGrpSpPr>
      <p:grpSpPr>
        <a:xfrm>
          <a:off x="0" y="0"/>
          <a:ext cx="0" cy="0"/>
          <a:chOff x="0" y="0"/>
          <a:chExt cx="0" cy="0"/>
        </a:xfrm>
      </p:grpSpPr>
      <p:sp>
        <p:nvSpPr>
          <p:cNvPr id="2962" name="Google Shape;2962;g3aa5978ddcf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3" name="Google Shape;2963;g3aa5978ddcf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1" name="Shape 3011"/>
        <p:cNvGrpSpPr/>
        <p:nvPr/>
      </p:nvGrpSpPr>
      <p:grpSpPr>
        <a:xfrm>
          <a:off x="0" y="0"/>
          <a:ext cx="0" cy="0"/>
          <a:chOff x="0" y="0"/>
          <a:chExt cx="0" cy="0"/>
        </a:xfrm>
      </p:grpSpPr>
      <p:sp>
        <p:nvSpPr>
          <p:cNvPr id="3012" name="Google Shape;3012;g3aa5978ddcf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3" name="Google Shape;3013;g3aa5978ddcf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1" name="Shape 3061"/>
        <p:cNvGrpSpPr/>
        <p:nvPr/>
      </p:nvGrpSpPr>
      <p:grpSpPr>
        <a:xfrm>
          <a:off x="0" y="0"/>
          <a:ext cx="0" cy="0"/>
          <a:chOff x="0" y="0"/>
          <a:chExt cx="0" cy="0"/>
        </a:xfrm>
      </p:grpSpPr>
      <p:sp>
        <p:nvSpPr>
          <p:cNvPr id="3062" name="Google Shape;3062;g3aa5978ddcf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3" name="Google Shape;3063;g3aa5978ddcf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2" name="Shape 3112"/>
        <p:cNvGrpSpPr/>
        <p:nvPr/>
      </p:nvGrpSpPr>
      <p:grpSpPr>
        <a:xfrm>
          <a:off x="0" y="0"/>
          <a:ext cx="0" cy="0"/>
          <a:chOff x="0" y="0"/>
          <a:chExt cx="0" cy="0"/>
        </a:xfrm>
      </p:grpSpPr>
      <p:sp>
        <p:nvSpPr>
          <p:cNvPr id="3113" name="Google Shape;3113;g3aa5978ddcf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4" name="Google Shape;3114;g3aa5978ddcf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9" name="Shape 3119"/>
        <p:cNvGrpSpPr/>
        <p:nvPr/>
      </p:nvGrpSpPr>
      <p:grpSpPr>
        <a:xfrm>
          <a:off x="0" y="0"/>
          <a:ext cx="0" cy="0"/>
          <a:chOff x="0" y="0"/>
          <a:chExt cx="0" cy="0"/>
        </a:xfrm>
      </p:grpSpPr>
      <p:sp>
        <p:nvSpPr>
          <p:cNvPr id="3120" name="Google Shape;3120;g3aa5978ddcf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1" name="Google Shape;3121;g3aa5978ddcf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g3aaa3d72d0e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1" name="Google Shape;3131;g3aaa3d72d0e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7" name="Shape 3157"/>
        <p:cNvGrpSpPr/>
        <p:nvPr/>
      </p:nvGrpSpPr>
      <p:grpSpPr>
        <a:xfrm>
          <a:off x="0" y="0"/>
          <a:ext cx="0" cy="0"/>
          <a:chOff x="0" y="0"/>
          <a:chExt cx="0" cy="0"/>
        </a:xfrm>
      </p:grpSpPr>
      <p:sp>
        <p:nvSpPr>
          <p:cNvPr id="3158" name="Google Shape;3158;g3aaa3d72d0e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9" name="Google Shape;3159;g3aaa3d72d0e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9" name="Shape 3219"/>
        <p:cNvGrpSpPr/>
        <p:nvPr/>
      </p:nvGrpSpPr>
      <p:grpSpPr>
        <a:xfrm>
          <a:off x="0" y="0"/>
          <a:ext cx="0" cy="0"/>
          <a:chOff x="0" y="0"/>
          <a:chExt cx="0" cy="0"/>
        </a:xfrm>
      </p:grpSpPr>
      <p:sp>
        <p:nvSpPr>
          <p:cNvPr id="3220" name="Google Shape;3220;g3aa5978ddcf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1" name="Google Shape;3221;g3aa5978ddcf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1" name="Shape 3281"/>
        <p:cNvGrpSpPr/>
        <p:nvPr/>
      </p:nvGrpSpPr>
      <p:grpSpPr>
        <a:xfrm>
          <a:off x="0" y="0"/>
          <a:ext cx="0" cy="0"/>
          <a:chOff x="0" y="0"/>
          <a:chExt cx="0" cy="0"/>
        </a:xfrm>
      </p:grpSpPr>
      <p:sp>
        <p:nvSpPr>
          <p:cNvPr id="3282" name="Google Shape;3282;g3aa5978ddcf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3" name="Google Shape;3283;g3aa5978ddcf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a02fc520a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a02fc520a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a086ebd230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a086ebd230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4" name="Shape 3344"/>
        <p:cNvGrpSpPr/>
        <p:nvPr/>
      </p:nvGrpSpPr>
      <p:grpSpPr>
        <a:xfrm>
          <a:off x="0" y="0"/>
          <a:ext cx="0" cy="0"/>
          <a:chOff x="0" y="0"/>
          <a:chExt cx="0" cy="0"/>
        </a:xfrm>
      </p:grpSpPr>
      <p:sp>
        <p:nvSpPr>
          <p:cNvPr id="3345" name="Google Shape;3345;g3aa5978ddcf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6" name="Google Shape;3346;g3aa5978ddcf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8" name="Shape 3408"/>
        <p:cNvGrpSpPr/>
        <p:nvPr/>
      </p:nvGrpSpPr>
      <p:grpSpPr>
        <a:xfrm>
          <a:off x="0" y="0"/>
          <a:ext cx="0" cy="0"/>
          <a:chOff x="0" y="0"/>
          <a:chExt cx="0" cy="0"/>
        </a:xfrm>
      </p:grpSpPr>
      <p:sp>
        <p:nvSpPr>
          <p:cNvPr id="3409" name="Google Shape;3409;g3aa5978ddcf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0" name="Google Shape;3410;g3aa5978ddcf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5" name="Shape 3415"/>
        <p:cNvGrpSpPr/>
        <p:nvPr/>
      </p:nvGrpSpPr>
      <p:grpSpPr>
        <a:xfrm>
          <a:off x="0" y="0"/>
          <a:ext cx="0" cy="0"/>
          <a:chOff x="0" y="0"/>
          <a:chExt cx="0" cy="0"/>
        </a:xfrm>
      </p:grpSpPr>
      <p:sp>
        <p:nvSpPr>
          <p:cNvPr id="3416" name="Google Shape;3416;g3aa5978ddcf_0_1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7" name="Google Shape;3417;g3aa5978ddcf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4" name="Shape 3424"/>
        <p:cNvGrpSpPr/>
        <p:nvPr/>
      </p:nvGrpSpPr>
      <p:grpSpPr>
        <a:xfrm>
          <a:off x="0" y="0"/>
          <a:ext cx="0" cy="0"/>
          <a:chOff x="0" y="0"/>
          <a:chExt cx="0" cy="0"/>
        </a:xfrm>
      </p:grpSpPr>
      <p:sp>
        <p:nvSpPr>
          <p:cNvPr id="3425" name="Google Shape;3425;g3aa5978ddcf_0_1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6" name="Google Shape;3426;g3aa5978ddcf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1" name="Shape 3431"/>
        <p:cNvGrpSpPr/>
        <p:nvPr/>
      </p:nvGrpSpPr>
      <p:grpSpPr>
        <a:xfrm>
          <a:off x="0" y="0"/>
          <a:ext cx="0" cy="0"/>
          <a:chOff x="0" y="0"/>
          <a:chExt cx="0" cy="0"/>
        </a:xfrm>
      </p:grpSpPr>
      <p:sp>
        <p:nvSpPr>
          <p:cNvPr id="3432" name="Google Shape;3432;g3aa5978ddcf_0_1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3" name="Google Shape;3433;g3aa5978ddcf_0_1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1" name="Shape 3441"/>
        <p:cNvGrpSpPr/>
        <p:nvPr/>
      </p:nvGrpSpPr>
      <p:grpSpPr>
        <a:xfrm>
          <a:off x="0" y="0"/>
          <a:ext cx="0" cy="0"/>
          <a:chOff x="0" y="0"/>
          <a:chExt cx="0" cy="0"/>
        </a:xfrm>
      </p:grpSpPr>
      <p:sp>
        <p:nvSpPr>
          <p:cNvPr id="3442" name="Google Shape;3442;g3aa5978ddcf_0_1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3" name="Google Shape;3443;g3aa5978ddcf_0_1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9" name="Shape 3469"/>
        <p:cNvGrpSpPr/>
        <p:nvPr/>
      </p:nvGrpSpPr>
      <p:grpSpPr>
        <a:xfrm>
          <a:off x="0" y="0"/>
          <a:ext cx="0" cy="0"/>
          <a:chOff x="0" y="0"/>
          <a:chExt cx="0" cy="0"/>
        </a:xfrm>
      </p:grpSpPr>
      <p:sp>
        <p:nvSpPr>
          <p:cNvPr id="3470" name="Google Shape;3470;g3aa5978ddcf_0_1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1" name="Google Shape;3471;g3aa5978ddcf_0_1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9" name="Shape 3499"/>
        <p:cNvGrpSpPr/>
        <p:nvPr/>
      </p:nvGrpSpPr>
      <p:grpSpPr>
        <a:xfrm>
          <a:off x="0" y="0"/>
          <a:ext cx="0" cy="0"/>
          <a:chOff x="0" y="0"/>
          <a:chExt cx="0" cy="0"/>
        </a:xfrm>
      </p:grpSpPr>
      <p:sp>
        <p:nvSpPr>
          <p:cNvPr id="3500" name="Google Shape;3500;g3aa5978ddcf_0_1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1" name="Google Shape;3501;g3aa5978ddcf_0_1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7" name="Shape 3547"/>
        <p:cNvGrpSpPr/>
        <p:nvPr/>
      </p:nvGrpSpPr>
      <p:grpSpPr>
        <a:xfrm>
          <a:off x="0" y="0"/>
          <a:ext cx="0" cy="0"/>
          <a:chOff x="0" y="0"/>
          <a:chExt cx="0" cy="0"/>
        </a:xfrm>
      </p:grpSpPr>
      <p:sp>
        <p:nvSpPr>
          <p:cNvPr id="3548" name="Google Shape;3548;g3aa5978ddcf_0_1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9" name="Google Shape;3549;g3aa5978ddcf_0_1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5" name="Shape 3595"/>
        <p:cNvGrpSpPr/>
        <p:nvPr/>
      </p:nvGrpSpPr>
      <p:grpSpPr>
        <a:xfrm>
          <a:off x="0" y="0"/>
          <a:ext cx="0" cy="0"/>
          <a:chOff x="0" y="0"/>
          <a:chExt cx="0" cy="0"/>
        </a:xfrm>
      </p:grpSpPr>
      <p:sp>
        <p:nvSpPr>
          <p:cNvPr id="3596" name="Google Shape;3596;g3aa5978ddcf_0_1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7" name="Google Shape;3597;g3aa5978ddcf_0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a086ebd230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a086ebd230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5" name="Shape 3645"/>
        <p:cNvGrpSpPr/>
        <p:nvPr/>
      </p:nvGrpSpPr>
      <p:grpSpPr>
        <a:xfrm>
          <a:off x="0" y="0"/>
          <a:ext cx="0" cy="0"/>
          <a:chOff x="0" y="0"/>
          <a:chExt cx="0" cy="0"/>
        </a:xfrm>
      </p:grpSpPr>
      <p:sp>
        <p:nvSpPr>
          <p:cNvPr id="3646" name="Google Shape;3646;g3aa5978ddcf_0_2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7" name="Google Shape;3647;g3aa5978ddcf_0_2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3" name="Shape 3653"/>
        <p:cNvGrpSpPr/>
        <p:nvPr/>
      </p:nvGrpSpPr>
      <p:grpSpPr>
        <a:xfrm>
          <a:off x="0" y="0"/>
          <a:ext cx="0" cy="0"/>
          <a:chOff x="0" y="0"/>
          <a:chExt cx="0" cy="0"/>
        </a:xfrm>
      </p:grpSpPr>
      <p:sp>
        <p:nvSpPr>
          <p:cNvPr id="3654" name="Google Shape;3654;g3aa5978ddcf_0_20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5" name="Google Shape;3655;g3aa5978ddcf_0_20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4" name="Shape 3664"/>
        <p:cNvGrpSpPr/>
        <p:nvPr/>
      </p:nvGrpSpPr>
      <p:grpSpPr>
        <a:xfrm>
          <a:off x="0" y="0"/>
          <a:ext cx="0" cy="0"/>
          <a:chOff x="0" y="0"/>
          <a:chExt cx="0" cy="0"/>
        </a:xfrm>
      </p:grpSpPr>
      <p:sp>
        <p:nvSpPr>
          <p:cNvPr id="3665" name="Google Shape;3665;g3aa5978ddcf_0_2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6" name="Google Shape;3666;g3aa5978ddcf_0_2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8" name="Shape 3678"/>
        <p:cNvGrpSpPr/>
        <p:nvPr/>
      </p:nvGrpSpPr>
      <p:grpSpPr>
        <a:xfrm>
          <a:off x="0" y="0"/>
          <a:ext cx="0" cy="0"/>
          <a:chOff x="0" y="0"/>
          <a:chExt cx="0" cy="0"/>
        </a:xfrm>
      </p:grpSpPr>
      <p:sp>
        <p:nvSpPr>
          <p:cNvPr id="3679" name="Google Shape;3679;g3a6b709e152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0" name="Google Shape;3680;g3a6b709e152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6" name="Shape 3686"/>
        <p:cNvGrpSpPr/>
        <p:nvPr/>
      </p:nvGrpSpPr>
      <p:grpSpPr>
        <a:xfrm>
          <a:off x="0" y="0"/>
          <a:ext cx="0" cy="0"/>
          <a:chOff x="0" y="0"/>
          <a:chExt cx="0" cy="0"/>
        </a:xfrm>
      </p:grpSpPr>
      <p:sp>
        <p:nvSpPr>
          <p:cNvPr id="3687" name="Google Shape;3687;g3adc6edc0b5_2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8" name="Google Shape;3688;g3adc6edc0b5_2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7" name="Shape 3697"/>
        <p:cNvGrpSpPr/>
        <p:nvPr/>
      </p:nvGrpSpPr>
      <p:grpSpPr>
        <a:xfrm>
          <a:off x="0" y="0"/>
          <a:ext cx="0" cy="0"/>
          <a:chOff x="0" y="0"/>
          <a:chExt cx="0" cy="0"/>
        </a:xfrm>
      </p:grpSpPr>
      <p:sp>
        <p:nvSpPr>
          <p:cNvPr id="3698" name="Google Shape;3698;g3a6b709e152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9" name="Google Shape;3699;g3a6b709e152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5" name="Shape 3705"/>
        <p:cNvGrpSpPr/>
        <p:nvPr/>
      </p:nvGrpSpPr>
      <p:grpSpPr>
        <a:xfrm>
          <a:off x="0" y="0"/>
          <a:ext cx="0" cy="0"/>
          <a:chOff x="0" y="0"/>
          <a:chExt cx="0" cy="0"/>
        </a:xfrm>
      </p:grpSpPr>
      <p:sp>
        <p:nvSpPr>
          <p:cNvPr id="3706" name="Google Shape;3706;g3adc6edc0b5_2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7" name="Google Shape;3707;g3adc6edc0b5_2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5" name="Shape 3715"/>
        <p:cNvGrpSpPr/>
        <p:nvPr/>
      </p:nvGrpSpPr>
      <p:grpSpPr>
        <a:xfrm>
          <a:off x="0" y="0"/>
          <a:ext cx="0" cy="0"/>
          <a:chOff x="0" y="0"/>
          <a:chExt cx="0" cy="0"/>
        </a:xfrm>
      </p:grpSpPr>
      <p:sp>
        <p:nvSpPr>
          <p:cNvPr id="3716" name="Google Shape;3716;g3aaa3d72d0e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7" name="Google Shape;3717;g3aaa3d72d0e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g3aaa3d72d0e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6" name="Google Shape;3726;g3aaa3d72d0e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4" name="Shape 3734"/>
        <p:cNvGrpSpPr/>
        <p:nvPr/>
      </p:nvGrpSpPr>
      <p:grpSpPr>
        <a:xfrm>
          <a:off x="0" y="0"/>
          <a:ext cx="0" cy="0"/>
          <a:chOff x="0" y="0"/>
          <a:chExt cx="0" cy="0"/>
        </a:xfrm>
      </p:grpSpPr>
      <p:sp>
        <p:nvSpPr>
          <p:cNvPr id="3735" name="Google Shape;3735;g3aaa3d72d0e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6" name="Google Shape;3736;g3aaa3d72d0e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a086ebd230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a086ebd230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4" name="Shape 3744"/>
        <p:cNvGrpSpPr/>
        <p:nvPr/>
      </p:nvGrpSpPr>
      <p:grpSpPr>
        <a:xfrm>
          <a:off x="0" y="0"/>
          <a:ext cx="0" cy="0"/>
          <a:chOff x="0" y="0"/>
          <a:chExt cx="0" cy="0"/>
        </a:xfrm>
      </p:grpSpPr>
      <p:sp>
        <p:nvSpPr>
          <p:cNvPr id="3745" name="Google Shape;3745;g3aaa3d72d0e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6" name="Google Shape;3746;g3aaa3d72d0e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4" name="Shape 3754"/>
        <p:cNvGrpSpPr/>
        <p:nvPr/>
      </p:nvGrpSpPr>
      <p:grpSpPr>
        <a:xfrm>
          <a:off x="0" y="0"/>
          <a:ext cx="0" cy="0"/>
          <a:chOff x="0" y="0"/>
          <a:chExt cx="0" cy="0"/>
        </a:xfrm>
      </p:grpSpPr>
      <p:sp>
        <p:nvSpPr>
          <p:cNvPr id="3755" name="Google Shape;3755;g3adc6edc0b5_2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6" name="Google Shape;3756;g3adc6edc0b5_2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6" name="Shape 3766"/>
        <p:cNvGrpSpPr/>
        <p:nvPr/>
      </p:nvGrpSpPr>
      <p:grpSpPr>
        <a:xfrm>
          <a:off x="0" y="0"/>
          <a:ext cx="0" cy="0"/>
          <a:chOff x="0" y="0"/>
          <a:chExt cx="0" cy="0"/>
        </a:xfrm>
      </p:grpSpPr>
      <p:sp>
        <p:nvSpPr>
          <p:cNvPr id="3767" name="Google Shape;3767;g3aaa3d72d0e_0_1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8" name="Google Shape;3768;g3aaa3d72d0e_0_1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6" name="Shape 3776"/>
        <p:cNvGrpSpPr/>
        <p:nvPr/>
      </p:nvGrpSpPr>
      <p:grpSpPr>
        <a:xfrm>
          <a:off x="0" y="0"/>
          <a:ext cx="0" cy="0"/>
          <a:chOff x="0" y="0"/>
          <a:chExt cx="0" cy="0"/>
        </a:xfrm>
      </p:grpSpPr>
      <p:sp>
        <p:nvSpPr>
          <p:cNvPr id="3777" name="Google Shape;3777;g3adc6edc0b5_2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8" name="Google Shape;3778;g3adc6edc0b5_2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8" name="Shape 3788"/>
        <p:cNvGrpSpPr/>
        <p:nvPr/>
      </p:nvGrpSpPr>
      <p:grpSpPr>
        <a:xfrm>
          <a:off x="0" y="0"/>
          <a:ext cx="0" cy="0"/>
          <a:chOff x="0" y="0"/>
          <a:chExt cx="0" cy="0"/>
        </a:xfrm>
      </p:grpSpPr>
      <p:sp>
        <p:nvSpPr>
          <p:cNvPr id="3789" name="Google Shape;3789;g3ac55326792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0" name="Google Shape;3790;g3ac55326792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5" name="Shape 3795"/>
        <p:cNvGrpSpPr/>
        <p:nvPr/>
      </p:nvGrpSpPr>
      <p:grpSpPr>
        <a:xfrm>
          <a:off x="0" y="0"/>
          <a:ext cx="0" cy="0"/>
          <a:chOff x="0" y="0"/>
          <a:chExt cx="0" cy="0"/>
        </a:xfrm>
      </p:grpSpPr>
      <p:sp>
        <p:nvSpPr>
          <p:cNvPr id="3796" name="Google Shape;3796;g3a6b709e152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7" name="Google Shape;3797;g3a6b709e152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2" name="Shape 3802"/>
        <p:cNvGrpSpPr/>
        <p:nvPr/>
      </p:nvGrpSpPr>
      <p:grpSpPr>
        <a:xfrm>
          <a:off x="0" y="0"/>
          <a:ext cx="0" cy="0"/>
          <a:chOff x="0" y="0"/>
          <a:chExt cx="0" cy="0"/>
        </a:xfrm>
      </p:grpSpPr>
      <p:sp>
        <p:nvSpPr>
          <p:cNvPr id="3803" name="Google Shape;3803;g3a7bf688b7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4" name="Google Shape;3804;g3a7bf688b7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1" name="Shape 3811"/>
        <p:cNvGrpSpPr/>
        <p:nvPr/>
      </p:nvGrpSpPr>
      <p:grpSpPr>
        <a:xfrm>
          <a:off x="0" y="0"/>
          <a:ext cx="0" cy="0"/>
          <a:chOff x="0" y="0"/>
          <a:chExt cx="0" cy="0"/>
        </a:xfrm>
      </p:grpSpPr>
      <p:sp>
        <p:nvSpPr>
          <p:cNvPr id="3812" name="Google Shape;3812;g3a7bf688b7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3" name="Google Shape;3813;g3a7bf688b7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0" name="Shape 3820"/>
        <p:cNvGrpSpPr/>
        <p:nvPr/>
      </p:nvGrpSpPr>
      <p:grpSpPr>
        <a:xfrm>
          <a:off x="0" y="0"/>
          <a:ext cx="0" cy="0"/>
          <a:chOff x="0" y="0"/>
          <a:chExt cx="0" cy="0"/>
        </a:xfrm>
      </p:grpSpPr>
      <p:sp>
        <p:nvSpPr>
          <p:cNvPr id="3821" name="Google Shape;3821;g3a7bf688b7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2" name="Google Shape;3822;g3a7bf688b7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8" name="Shape 3828"/>
        <p:cNvGrpSpPr/>
        <p:nvPr/>
      </p:nvGrpSpPr>
      <p:grpSpPr>
        <a:xfrm>
          <a:off x="0" y="0"/>
          <a:ext cx="0" cy="0"/>
          <a:chOff x="0" y="0"/>
          <a:chExt cx="0" cy="0"/>
        </a:xfrm>
      </p:grpSpPr>
      <p:sp>
        <p:nvSpPr>
          <p:cNvPr id="3829" name="Google Shape;3829;g3adc6edc0b5_2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0" name="Google Shape;3830;g3adc6edc0b5_2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a086ebd230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a086ebd230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7" name="Shape 3837"/>
        <p:cNvGrpSpPr/>
        <p:nvPr/>
      </p:nvGrpSpPr>
      <p:grpSpPr>
        <a:xfrm>
          <a:off x="0" y="0"/>
          <a:ext cx="0" cy="0"/>
          <a:chOff x="0" y="0"/>
          <a:chExt cx="0" cy="0"/>
        </a:xfrm>
      </p:grpSpPr>
      <p:sp>
        <p:nvSpPr>
          <p:cNvPr id="3838" name="Google Shape;3838;g3ae159456b7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9" name="Google Shape;3839;g3ae159456b7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9" name="Shape 3849"/>
        <p:cNvGrpSpPr/>
        <p:nvPr/>
      </p:nvGrpSpPr>
      <p:grpSpPr>
        <a:xfrm>
          <a:off x="0" y="0"/>
          <a:ext cx="0" cy="0"/>
          <a:chOff x="0" y="0"/>
          <a:chExt cx="0" cy="0"/>
        </a:xfrm>
      </p:grpSpPr>
      <p:sp>
        <p:nvSpPr>
          <p:cNvPr id="3850" name="Google Shape;3850;g3ae159456b7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1" name="Google Shape;3851;g3ae159456b7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4" name="Shape 3864"/>
        <p:cNvGrpSpPr/>
        <p:nvPr/>
      </p:nvGrpSpPr>
      <p:grpSpPr>
        <a:xfrm>
          <a:off x="0" y="0"/>
          <a:ext cx="0" cy="0"/>
          <a:chOff x="0" y="0"/>
          <a:chExt cx="0" cy="0"/>
        </a:xfrm>
      </p:grpSpPr>
      <p:sp>
        <p:nvSpPr>
          <p:cNvPr id="3865" name="Google Shape;3865;g3ac55326792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6" name="Google Shape;3866;g3ac55326792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1" name="Shape 3871"/>
        <p:cNvGrpSpPr/>
        <p:nvPr/>
      </p:nvGrpSpPr>
      <p:grpSpPr>
        <a:xfrm>
          <a:off x="0" y="0"/>
          <a:ext cx="0" cy="0"/>
          <a:chOff x="0" y="0"/>
          <a:chExt cx="0" cy="0"/>
        </a:xfrm>
      </p:grpSpPr>
      <p:sp>
        <p:nvSpPr>
          <p:cNvPr id="3872" name="Google Shape;3872;g3a7bf688b7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3" name="Google Shape;3873;g3a7bf688b7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9" name="Shape 3879"/>
        <p:cNvGrpSpPr/>
        <p:nvPr/>
      </p:nvGrpSpPr>
      <p:grpSpPr>
        <a:xfrm>
          <a:off x="0" y="0"/>
          <a:ext cx="0" cy="0"/>
          <a:chOff x="0" y="0"/>
          <a:chExt cx="0" cy="0"/>
        </a:xfrm>
      </p:grpSpPr>
      <p:sp>
        <p:nvSpPr>
          <p:cNvPr id="3880" name="Google Shape;3880;g3ae159456b7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1" name="Google Shape;3881;g3ae159456b7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7" name="Shape 3887"/>
        <p:cNvGrpSpPr/>
        <p:nvPr/>
      </p:nvGrpSpPr>
      <p:grpSpPr>
        <a:xfrm>
          <a:off x="0" y="0"/>
          <a:ext cx="0" cy="0"/>
          <a:chOff x="0" y="0"/>
          <a:chExt cx="0" cy="0"/>
        </a:xfrm>
      </p:grpSpPr>
      <p:sp>
        <p:nvSpPr>
          <p:cNvPr id="3888" name="Google Shape;3888;g3ae159456b7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9" name="Google Shape;3889;g3ae159456b7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5" name="Shape 3895"/>
        <p:cNvGrpSpPr/>
        <p:nvPr/>
      </p:nvGrpSpPr>
      <p:grpSpPr>
        <a:xfrm>
          <a:off x="0" y="0"/>
          <a:ext cx="0" cy="0"/>
          <a:chOff x="0" y="0"/>
          <a:chExt cx="0" cy="0"/>
        </a:xfrm>
      </p:grpSpPr>
      <p:sp>
        <p:nvSpPr>
          <p:cNvPr id="3896" name="Google Shape;3896;g3ae159456b7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7" name="Google Shape;3897;g3ae159456b7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3" name="Shape 3903"/>
        <p:cNvGrpSpPr/>
        <p:nvPr/>
      </p:nvGrpSpPr>
      <p:grpSpPr>
        <a:xfrm>
          <a:off x="0" y="0"/>
          <a:ext cx="0" cy="0"/>
          <a:chOff x="0" y="0"/>
          <a:chExt cx="0" cy="0"/>
        </a:xfrm>
      </p:grpSpPr>
      <p:sp>
        <p:nvSpPr>
          <p:cNvPr id="3904" name="Google Shape;3904;g3ae159456b7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5" name="Google Shape;3905;g3ae159456b7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1" name="Shape 3911"/>
        <p:cNvGrpSpPr/>
        <p:nvPr/>
      </p:nvGrpSpPr>
      <p:grpSpPr>
        <a:xfrm>
          <a:off x="0" y="0"/>
          <a:ext cx="0" cy="0"/>
          <a:chOff x="0" y="0"/>
          <a:chExt cx="0" cy="0"/>
        </a:xfrm>
      </p:grpSpPr>
      <p:sp>
        <p:nvSpPr>
          <p:cNvPr id="3912" name="Google Shape;3912;g3ae159456b7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3" name="Google Shape;3913;g3ae159456b7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2" name="Shape 3932"/>
        <p:cNvGrpSpPr/>
        <p:nvPr/>
      </p:nvGrpSpPr>
      <p:grpSpPr>
        <a:xfrm>
          <a:off x="0" y="0"/>
          <a:ext cx="0" cy="0"/>
          <a:chOff x="0" y="0"/>
          <a:chExt cx="0" cy="0"/>
        </a:xfrm>
      </p:grpSpPr>
      <p:sp>
        <p:nvSpPr>
          <p:cNvPr id="3933" name="Google Shape;3933;g3ac55326792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4" name="Google Shape;3934;g3ac55326792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a086ebd23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a086ebd23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1" name="Shape 3951"/>
        <p:cNvGrpSpPr/>
        <p:nvPr/>
      </p:nvGrpSpPr>
      <p:grpSpPr>
        <a:xfrm>
          <a:off x="0" y="0"/>
          <a:ext cx="0" cy="0"/>
          <a:chOff x="0" y="0"/>
          <a:chExt cx="0" cy="0"/>
        </a:xfrm>
      </p:grpSpPr>
      <p:sp>
        <p:nvSpPr>
          <p:cNvPr id="3952" name="Google Shape;3952;g3ac55326792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3" name="Google Shape;3953;g3ac55326792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7" name="Shape 3967"/>
        <p:cNvGrpSpPr/>
        <p:nvPr/>
      </p:nvGrpSpPr>
      <p:grpSpPr>
        <a:xfrm>
          <a:off x="0" y="0"/>
          <a:ext cx="0" cy="0"/>
          <a:chOff x="0" y="0"/>
          <a:chExt cx="0" cy="0"/>
        </a:xfrm>
      </p:grpSpPr>
      <p:sp>
        <p:nvSpPr>
          <p:cNvPr id="3968" name="Google Shape;3968;g3a02fc520a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9" name="Google Shape;3969;g3a02fc520a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3" name="Shape 3973"/>
        <p:cNvGrpSpPr/>
        <p:nvPr/>
      </p:nvGrpSpPr>
      <p:grpSpPr>
        <a:xfrm>
          <a:off x="0" y="0"/>
          <a:ext cx="0" cy="0"/>
          <a:chOff x="0" y="0"/>
          <a:chExt cx="0" cy="0"/>
        </a:xfrm>
      </p:grpSpPr>
      <p:sp>
        <p:nvSpPr>
          <p:cNvPr id="3974" name="Google Shape;3974;g3ae159456b7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5" name="Google Shape;3975;g3ae159456b7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9" name="Shape 3979"/>
        <p:cNvGrpSpPr/>
        <p:nvPr/>
      </p:nvGrpSpPr>
      <p:grpSpPr>
        <a:xfrm>
          <a:off x="0" y="0"/>
          <a:ext cx="0" cy="0"/>
          <a:chOff x="0" y="0"/>
          <a:chExt cx="0" cy="0"/>
        </a:xfrm>
      </p:grpSpPr>
      <p:sp>
        <p:nvSpPr>
          <p:cNvPr id="3980" name="Google Shape;3980;g3a6b709e152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1" name="Google Shape;3981;g3a6b709e152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5" name="Shape 3985"/>
        <p:cNvGrpSpPr/>
        <p:nvPr/>
      </p:nvGrpSpPr>
      <p:grpSpPr>
        <a:xfrm>
          <a:off x="0" y="0"/>
          <a:ext cx="0" cy="0"/>
          <a:chOff x="0" y="0"/>
          <a:chExt cx="0" cy="0"/>
        </a:xfrm>
      </p:grpSpPr>
      <p:sp>
        <p:nvSpPr>
          <p:cNvPr id="3986" name="Google Shape;3986;g3a6b709e152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7" name="Google Shape;3987;g3a6b709e152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1" name="Shape 3991"/>
        <p:cNvGrpSpPr/>
        <p:nvPr/>
      </p:nvGrpSpPr>
      <p:grpSpPr>
        <a:xfrm>
          <a:off x="0" y="0"/>
          <a:ext cx="0" cy="0"/>
          <a:chOff x="0" y="0"/>
          <a:chExt cx="0" cy="0"/>
        </a:xfrm>
      </p:grpSpPr>
      <p:sp>
        <p:nvSpPr>
          <p:cNvPr id="3992" name="Google Shape;3992;g3ae159456b7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3" name="Google Shape;3993;g3ae159456b7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7" name="Shape 3997"/>
        <p:cNvGrpSpPr/>
        <p:nvPr/>
      </p:nvGrpSpPr>
      <p:grpSpPr>
        <a:xfrm>
          <a:off x="0" y="0"/>
          <a:ext cx="0" cy="0"/>
          <a:chOff x="0" y="0"/>
          <a:chExt cx="0" cy="0"/>
        </a:xfrm>
      </p:grpSpPr>
      <p:sp>
        <p:nvSpPr>
          <p:cNvPr id="3998" name="Google Shape;3998;g3acbab515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9" name="Google Shape;3999;g3acbab515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a086ebd230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a086ebd230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a953779e2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a953779e2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7013d52d5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7013d52d5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7013d52d5b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7013d52d5b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7013d52d5b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7013d52d5b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a02fc520a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a02fc520a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aa03bbac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aa03bbac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aa03bbac2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aa03bbac2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90c305344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90c305344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adc6edc0b5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adc6edc0b5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adc6edc0b5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adc6edc0b5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adc6edc0b5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adc6edc0b5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90c3053441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90c3053441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90c3053441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90c3053441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90c3053441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90c3053441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90c3053441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90c3053441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a02fc520a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a02fc520a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ac6654ea9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ac6654ea9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90c3053441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90c3053441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90c3053441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90c3053441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90c3053441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90c3053441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90c3053441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90c3053441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90c3053441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90c3053441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90c3053441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90c3053441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a36115495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a36115495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a36115495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a36115495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ae159456b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ae159456b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a02fc520a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a02fc520a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3a361154952_0_1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3a361154952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3a361154952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3a361154952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3adc6edc0b5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3adc6edc0b5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3adc6edc0b5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3adc6edc0b5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adc6edc0b5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adc6edc0b5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adc6edc0b5_2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3adc6edc0b5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3adc6edc0b5_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3adc6edc0b5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3adc6edc0b5_2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3adc6edc0b5_2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3adc6edc0b5_2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3adc6edc0b5_2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3adc6edc0b5_2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3adc6edc0b5_2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a086ebd23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a086ebd23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3adc6edc0b5_2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3adc6edc0b5_2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7013d52d5b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37013d52d5b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3aa03bbac2d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3aa03bbac2d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3ac5532679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3ac5532679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3ac5532679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3ac5532679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37013d52d5b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37013d52d5b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37013d52d5b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37013d52d5b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7013d52d5b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7013d52d5b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37013d52d5b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37013d52d5b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37013d52d5b_0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37013d52d5b_0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a086ebd23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a086ebd23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37013d52d5b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37013d52d5b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37013d52d5b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37013d52d5b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37013d52d5b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37013d52d5b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7013d52d5b_0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37013d52d5b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37013d52d5b_0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37013d52d5b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37013d52d5b_0_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37013d52d5b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7013d52d5b_0_1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37013d52d5b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37013d52d5b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37013d52d5b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37013d52d5b_0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37013d52d5b_0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390f5e9e09e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390f5e9e09e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a086ebd23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a086ebd23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37013d52d5b_0_1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37013d52d5b_0_1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390f5e9e09e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390f5e9e09e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390f5e9e09e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390f5e9e09e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3a361154952_0_1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3a361154952_0_1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3a361154952_0_1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3a361154952_0_1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3aa03bbac2d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4" name="Google Shape;1484;g3aa03bbac2d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3aa03bbac2d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1" name="Google Shape;1491;g3aa03bbac2d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3aa03bbac2d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3aa03bbac2d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3aa03bbac2d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8" name="Google Shape;1508;g3aa03bbac2d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3aa03bbac2d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3aa03bbac2d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a086ebd230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a086ebd23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3aa03bbac2d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3aa03bbac2d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3aa03bbac2d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3aa03bbac2d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3a361154952_0_1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3a361154952_0_1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3aa03bbac2d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2" name="Google Shape;1572;g3aa03bbac2d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3aa03bbac2d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3aa03bbac2d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3aa03bbac2d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5" name="Google Shape;1595;g3aa03bbac2d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3aa03bbac2d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3aa03bbac2d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3aa03bbac2d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3aa03bbac2d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g3aa03bbac2d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5" name="Google Shape;1635;g3aa03bbac2d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3aa03bbac2d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3aa03bbac2d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7.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7.png"/><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7.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7.png"/><Relationship Id="rId4" Type="http://schemas.openxmlformats.org/officeDocument/2006/relationships/image" Target="../media/image8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7.png"/><Relationship Id="rId4" Type="http://schemas.openxmlformats.org/officeDocument/2006/relationships/image" Target="../media/image8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7.png"/><Relationship Id="rId4" Type="http://schemas.openxmlformats.org/officeDocument/2006/relationships/image" Target="../media/image8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7.pn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7.png"/><Relationship Id="rId4" Type="http://schemas.openxmlformats.org/officeDocument/2006/relationships/image" Target="../media/image8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7.png"/><Relationship Id="rId4" Type="http://schemas.openxmlformats.org/officeDocument/2006/relationships/image" Target="../media/image8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7.png"/><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7.png"/><Relationship Id="rId4" Type="http://schemas.openxmlformats.org/officeDocument/2006/relationships/image" Target="../media/image8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7.png"/><Relationship Id="rId4" Type="http://schemas.openxmlformats.org/officeDocument/2006/relationships/image" Target="../media/image8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7.png"/><Relationship Id="rId4" Type="http://schemas.openxmlformats.org/officeDocument/2006/relationships/image" Target="../media/image8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7.png"/><Relationship Id="rId4" Type="http://schemas.openxmlformats.org/officeDocument/2006/relationships/image" Target="../media/image83.png"/><Relationship Id="rId5" Type="http://schemas.openxmlformats.org/officeDocument/2006/relationships/image" Target="../media/image9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7.png"/><Relationship Id="rId4" Type="http://schemas.openxmlformats.org/officeDocument/2006/relationships/image" Target="../media/image8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7.png"/><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7.png"/><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7.png"/><Relationship Id="rId4" Type="http://schemas.openxmlformats.org/officeDocument/2006/relationships/image" Target="../media/image8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7.png"/><Relationship Id="rId4" Type="http://schemas.openxmlformats.org/officeDocument/2006/relationships/image" Target="../media/image8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7.png"/><Relationship Id="rId4" Type="http://schemas.openxmlformats.org/officeDocument/2006/relationships/image" Target="../media/image91.png"/><Relationship Id="rId5" Type="http://schemas.openxmlformats.org/officeDocument/2006/relationships/image" Target="../media/image33.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7.png"/><Relationship Id="rId4" Type="http://schemas.openxmlformats.org/officeDocument/2006/relationships/image" Target="../media/image91.png"/><Relationship Id="rId5" Type="http://schemas.openxmlformats.org/officeDocument/2006/relationships/image" Target="../media/image33.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7.png"/><Relationship Id="rId4"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33.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7.png"/><Relationship Id="rId4"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33.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7.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7.png"/><Relationship Id="rId4" Type="http://schemas.openxmlformats.org/officeDocument/2006/relationships/image" Target="../media/image3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7.png"/><Relationship Id="rId4" Type="http://schemas.openxmlformats.org/officeDocument/2006/relationships/image" Target="../media/image33.jp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7.png"/><Relationship Id="rId4" Type="http://schemas.openxmlformats.org/officeDocument/2006/relationships/image" Target="../media/image90.png"/><Relationship Id="rId5" Type="http://schemas.openxmlformats.org/officeDocument/2006/relationships/image" Target="../media/image92.png"/><Relationship Id="rId6" Type="http://schemas.openxmlformats.org/officeDocument/2006/relationships/image" Target="../media/image33.jpg"/><Relationship Id="rId7" Type="http://schemas.openxmlformats.org/officeDocument/2006/relationships/image" Target="../media/image3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7.png"/><Relationship Id="rId4" Type="http://schemas.openxmlformats.org/officeDocument/2006/relationships/image" Target="../media/image39.png"/><Relationship Id="rId5" Type="http://schemas.openxmlformats.org/officeDocument/2006/relationships/image" Target="../media/image90.png"/><Relationship Id="rId6" Type="http://schemas.openxmlformats.org/officeDocument/2006/relationships/image" Target="../media/image92.png"/><Relationship Id="rId7" Type="http://schemas.openxmlformats.org/officeDocument/2006/relationships/image" Target="../media/image33.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7.png"/><Relationship Id="rId4" Type="http://schemas.openxmlformats.org/officeDocument/2006/relationships/image" Target="../media/image39.png"/><Relationship Id="rId5" Type="http://schemas.openxmlformats.org/officeDocument/2006/relationships/image" Target="../media/image90.png"/><Relationship Id="rId6" Type="http://schemas.openxmlformats.org/officeDocument/2006/relationships/image" Target="../media/image92.png"/><Relationship Id="rId7" Type="http://schemas.openxmlformats.org/officeDocument/2006/relationships/image" Target="../media/image33.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7.png"/><Relationship Id="rId4" Type="http://schemas.openxmlformats.org/officeDocument/2006/relationships/image" Target="../media/image39.png"/><Relationship Id="rId5" Type="http://schemas.openxmlformats.org/officeDocument/2006/relationships/image" Target="../media/image90.png"/><Relationship Id="rId6" Type="http://schemas.openxmlformats.org/officeDocument/2006/relationships/image" Target="../media/image92.png"/><Relationship Id="rId7" Type="http://schemas.openxmlformats.org/officeDocument/2006/relationships/image" Target="../media/image33.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7.png"/><Relationship Id="rId4" Type="http://schemas.openxmlformats.org/officeDocument/2006/relationships/image" Target="../media/image9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7.png"/><Relationship Id="rId4" Type="http://schemas.openxmlformats.org/officeDocument/2006/relationships/image" Target="../media/image9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7.png"/><Relationship Id="rId4" Type="http://schemas.openxmlformats.org/officeDocument/2006/relationships/image" Target="../media/image9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7.png"/><Relationship Id="rId4" Type="http://schemas.openxmlformats.org/officeDocument/2006/relationships/image" Target="../media/image9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7.png"/><Relationship Id="rId4" Type="http://schemas.openxmlformats.org/officeDocument/2006/relationships/image" Target="../media/image103.jpg"/><Relationship Id="rId5" Type="http://schemas.openxmlformats.org/officeDocument/2006/relationships/image" Target="../media/image9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7.png"/><Relationship Id="rId4" Type="http://schemas.openxmlformats.org/officeDocument/2006/relationships/image" Target="../media/image103.jpg"/><Relationship Id="rId5" Type="http://schemas.openxmlformats.org/officeDocument/2006/relationships/image" Target="../media/image9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7.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7.png"/><Relationship Id="rId4" Type="http://schemas.openxmlformats.org/officeDocument/2006/relationships/image" Target="../media/image9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7.png"/><Relationship Id="rId4" Type="http://schemas.openxmlformats.org/officeDocument/2006/relationships/image" Target="../media/image9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7.png"/><Relationship Id="rId4" Type="http://schemas.openxmlformats.org/officeDocument/2006/relationships/image" Target="../media/image99.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7.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7.png"/><Relationship Id="rId4" Type="http://schemas.openxmlformats.org/officeDocument/2006/relationships/image" Target="../media/image100.png"/><Relationship Id="rId5" Type="http://schemas.openxmlformats.org/officeDocument/2006/relationships/image" Target="../media/image9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7.png"/><Relationship Id="rId4" Type="http://schemas.openxmlformats.org/officeDocument/2006/relationships/image" Target="../media/image100.png"/><Relationship Id="rId5" Type="http://schemas.openxmlformats.org/officeDocument/2006/relationships/image" Target="../media/image97.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7.png"/><Relationship Id="rId4" Type="http://schemas.openxmlformats.org/officeDocument/2006/relationships/image" Target="../media/image100.png"/><Relationship Id="rId5" Type="http://schemas.openxmlformats.org/officeDocument/2006/relationships/image" Target="../media/image97.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7.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7.png"/><Relationship Id="rId4" Type="http://schemas.openxmlformats.org/officeDocument/2006/relationships/image" Target="../media/image102.png"/><Relationship Id="rId5" Type="http://schemas.openxmlformats.org/officeDocument/2006/relationships/image" Target="../media/image107.png"/><Relationship Id="rId6" Type="http://schemas.openxmlformats.org/officeDocument/2006/relationships/image" Target="../media/image101.png"/><Relationship Id="rId7" Type="http://schemas.openxmlformats.org/officeDocument/2006/relationships/image" Target="../media/image11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image" Target="../media/image7.png"/><Relationship Id="rId4" Type="http://schemas.openxmlformats.org/officeDocument/2006/relationships/image" Target="../media/image102.png"/><Relationship Id="rId5" Type="http://schemas.openxmlformats.org/officeDocument/2006/relationships/image" Target="../media/image107.png"/><Relationship Id="rId6" Type="http://schemas.openxmlformats.org/officeDocument/2006/relationships/image" Target="../media/image101.png"/><Relationship Id="rId7" Type="http://schemas.openxmlformats.org/officeDocument/2006/relationships/image" Target="../media/image11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7.png"/><Relationship Id="rId4" Type="http://schemas.openxmlformats.org/officeDocument/2006/relationships/image" Target="../media/image10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7.png"/><Relationship Id="rId4" Type="http://schemas.openxmlformats.org/officeDocument/2006/relationships/image" Target="../media/image10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 Id="rId3" Type="http://schemas.openxmlformats.org/officeDocument/2006/relationships/image" Target="../media/image7.png"/><Relationship Id="rId4" Type="http://schemas.openxmlformats.org/officeDocument/2006/relationships/image" Target="../media/image10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7.png"/><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image" Target="../media/image7.png"/><Relationship Id="rId4" Type="http://schemas.openxmlformats.org/officeDocument/2006/relationships/image" Target="../media/image104.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7.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7.png"/><Relationship Id="rId4" Type="http://schemas.openxmlformats.org/officeDocument/2006/relationships/image" Target="../media/image111.png"/><Relationship Id="rId5" Type="http://schemas.openxmlformats.org/officeDocument/2006/relationships/image" Target="../media/image102.png"/><Relationship Id="rId6" Type="http://schemas.openxmlformats.org/officeDocument/2006/relationships/image" Target="../media/image107.png"/><Relationship Id="rId7" Type="http://schemas.openxmlformats.org/officeDocument/2006/relationships/image" Target="../media/image10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 Id="rId3" Type="http://schemas.openxmlformats.org/officeDocument/2006/relationships/image" Target="../media/image7.png"/><Relationship Id="rId4" Type="http://schemas.openxmlformats.org/officeDocument/2006/relationships/image" Target="../media/image111.png"/><Relationship Id="rId5" Type="http://schemas.openxmlformats.org/officeDocument/2006/relationships/image" Target="../media/image102.png"/><Relationship Id="rId6" Type="http://schemas.openxmlformats.org/officeDocument/2006/relationships/image" Target="../media/image107.png"/><Relationship Id="rId7" Type="http://schemas.openxmlformats.org/officeDocument/2006/relationships/image" Target="../media/image10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7.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 Id="rId3" Type="http://schemas.openxmlformats.org/officeDocument/2006/relationships/image" Target="../media/image7.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7.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image" Target="../media/image7.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45.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 Id="rId3" Type="http://schemas.openxmlformats.org/officeDocument/2006/relationships/image" Target="../media/image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 Id="rId3" Type="http://schemas.openxmlformats.org/officeDocument/2006/relationships/image" Target="../media/image7.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7.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 Id="rId3" Type="http://schemas.openxmlformats.org/officeDocument/2006/relationships/image" Target="../media/image7.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image" Target="../media/image7.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 Id="rId3" Type="http://schemas.openxmlformats.org/officeDocument/2006/relationships/image" Target="../media/image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 Id="rId3" Type="http://schemas.openxmlformats.org/officeDocument/2006/relationships/image" Target="../media/image7.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 Id="rId3" Type="http://schemas.openxmlformats.org/officeDocument/2006/relationships/image" Target="../media/image7.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45.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 Id="rId3" Type="http://schemas.openxmlformats.org/officeDocument/2006/relationships/image" Target="../media/image7.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 Id="rId3" Type="http://schemas.openxmlformats.org/officeDocument/2006/relationships/image" Target="../media/image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 Id="rId3" Type="http://schemas.openxmlformats.org/officeDocument/2006/relationships/image" Target="../media/image7.png"/><Relationship Id="rId4" Type="http://schemas.openxmlformats.org/officeDocument/2006/relationships/image" Target="../media/image109.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image" Target="../media/image7.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 Id="rId3" Type="http://schemas.openxmlformats.org/officeDocument/2006/relationships/image" Target="../media/image7.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 Id="rId3" Type="http://schemas.openxmlformats.org/officeDocument/2006/relationships/image" Target="../media/image7.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image" Target="../media/image7.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 Id="rId3" Type="http://schemas.openxmlformats.org/officeDocument/2006/relationships/image" Target="../media/image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 Id="rId3" Type="http://schemas.openxmlformats.org/officeDocument/2006/relationships/image" Target="../media/image7.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8.jpg"/><Relationship Id="rId6" Type="http://schemas.openxmlformats.org/officeDocument/2006/relationships/image" Target="../media/image45.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 Id="rId3" Type="http://schemas.openxmlformats.org/officeDocument/2006/relationships/image" Target="../media/image7.png"/><Relationship Id="rId4" Type="http://schemas.openxmlformats.org/officeDocument/2006/relationships/image" Target="../media/image10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 Id="rId3" Type="http://schemas.openxmlformats.org/officeDocument/2006/relationships/image" Target="../media/image7.png"/><Relationship Id="rId4" Type="http://schemas.openxmlformats.org/officeDocument/2006/relationships/image" Target="../media/image105.png"/><Relationship Id="rId5" Type="http://schemas.openxmlformats.org/officeDocument/2006/relationships/image" Target="../media/image103.jp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 Id="rId3" Type="http://schemas.openxmlformats.org/officeDocument/2006/relationships/image" Target="../media/image7.png"/><Relationship Id="rId4" Type="http://schemas.openxmlformats.org/officeDocument/2006/relationships/image" Target="../media/image105.png"/><Relationship Id="rId5" Type="http://schemas.openxmlformats.org/officeDocument/2006/relationships/image" Target="../media/image103.jp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 Id="rId3" Type="http://schemas.openxmlformats.org/officeDocument/2006/relationships/image" Target="../media/image7.png"/><Relationship Id="rId4" Type="http://schemas.openxmlformats.org/officeDocument/2006/relationships/image" Target="../media/image11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 Id="rId3" Type="http://schemas.openxmlformats.org/officeDocument/2006/relationships/image" Target="../media/image7.png"/><Relationship Id="rId4" Type="http://schemas.openxmlformats.org/officeDocument/2006/relationships/image" Target="../media/image113.png"/><Relationship Id="rId5" Type="http://schemas.openxmlformats.org/officeDocument/2006/relationships/image" Target="../media/image108.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5.xml"/><Relationship Id="rId3" Type="http://schemas.openxmlformats.org/officeDocument/2006/relationships/image" Target="../media/image7.png"/><Relationship Id="rId4" Type="http://schemas.openxmlformats.org/officeDocument/2006/relationships/image" Target="../media/image114.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 Id="rId3" Type="http://schemas.openxmlformats.org/officeDocument/2006/relationships/image" Target="../media/image7.png"/><Relationship Id="rId4" Type="http://schemas.openxmlformats.org/officeDocument/2006/relationships/image" Target="../media/image114.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 Id="rId3" Type="http://schemas.openxmlformats.org/officeDocument/2006/relationships/image" Target="../media/image7.png"/><Relationship Id="rId4" Type="http://schemas.openxmlformats.org/officeDocument/2006/relationships/image" Target="../media/image11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 Id="rId3" Type="http://schemas.openxmlformats.org/officeDocument/2006/relationships/image" Target="../media/image7.png"/><Relationship Id="rId4" Type="http://schemas.openxmlformats.org/officeDocument/2006/relationships/image" Target="../media/image114.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 Id="rId3" Type="http://schemas.openxmlformats.org/officeDocument/2006/relationships/image" Target="../media/image7.png"/><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8.jpg"/><Relationship Id="rId6" Type="http://schemas.openxmlformats.org/officeDocument/2006/relationships/image" Target="../media/image11.jpg"/><Relationship Id="rId7" Type="http://schemas.openxmlformats.org/officeDocument/2006/relationships/image" Target="../media/image4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 Id="rId3" Type="http://schemas.openxmlformats.org/officeDocument/2006/relationships/image" Target="../media/image7.png"/><Relationship Id="rId4" Type="http://schemas.openxmlformats.org/officeDocument/2006/relationships/image" Target="../media/image114.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 Id="rId3" Type="http://schemas.openxmlformats.org/officeDocument/2006/relationships/image" Target="../media/image7.png"/><Relationship Id="rId4" Type="http://schemas.openxmlformats.org/officeDocument/2006/relationships/image" Target="../media/image114.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 Id="rId3" Type="http://schemas.openxmlformats.org/officeDocument/2006/relationships/image" Target="../media/image7.png"/><Relationship Id="rId4" Type="http://schemas.openxmlformats.org/officeDocument/2006/relationships/image" Target="../media/image114.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3.xml"/><Relationship Id="rId3" Type="http://schemas.openxmlformats.org/officeDocument/2006/relationships/image" Target="../media/image7.png"/><Relationship Id="rId4" Type="http://schemas.openxmlformats.org/officeDocument/2006/relationships/image" Target="../media/image114.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 Id="rId3" Type="http://schemas.openxmlformats.org/officeDocument/2006/relationships/image" Target="../media/image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 Id="rId3" Type="http://schemas.openxmlformats.org/officeDocument/2006/relationships/image" Target="../media/image7.png"/><Relationship Id="rId4" Type="http://schemas.openxmlformats.org/officeDocument/2006/relationships/image" Target="../media/image117.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 Id="rId3" Type="http://schemas.openxmlformats.org/officeDocument/2006/relationships/image" Target="../media/image7.png"/><Relationship Id="rId4" Type="http://schemas.openxmlformats.org/officeDocument/2006/relationships/image" Target="../media/image117.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7.xml"/><Relationship Id="rId3" Type="http://schemas.openxmlformats.org/officeDocument/2006/relationships/image" Target="../media/image7.png"/><Relationship Id="rId4" Type="http://schemas.openxmlformats.org/officeDocument/2006/relationships/image" Target="../media/image117.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8.xml"/><Relationship Id="rId3" Type="http://schemas.openxmlformats.org/officeDocument/2006/relationships/image" Target="../media/image7.png"/><Relationship Id="rId4" Type="http://schemas.openxmlformats.org/officeDocument/2006/relationships/image" Target="../media/image117.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9.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8.jpg"/><Relationship Id="rId6" Type="http://schemas.openxmlformats.org/officeDocument/2006/relationships/image" Target="../media/image11.jpg"/><Relationship Id="rId7" Type="http://schemas.openxmlformats.org/officeDocument/2006/relationships/image" Target="../media/image45.png"/><Relationship Id="rId8" Type="http://schemas.openxmlformats.org/officeDocument/2006/relationships/image" Target="../media/image10.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0.xml"/><Relationship Id="rId3" Type="http://schemas.openxmlformats.org/officeDocument/2006/relationships/image" Target="../media/image7.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 Id="rId3" Type="http://schemas.openxmlformats.org/officeDocument/2006/relationships/image" Target="../media/image7.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2.xml"/><Relationship Id="rId3" Type="http://schemas.openxmlformats.org/officeDocument/2006/relationships/image" Target="../media/image7.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3.xml"/><Relationship Id="rId3" Type="http://schemas.openxmlformats.org/officeDocument/2006/relationships/image" Target="../media/image7.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4.xml"/><Relationship Id="rId3" Type="http://schemas.openxmlformats.org/officeDocument/2006/relationships/image" Target="../media/image7.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 Id="rId3" Type="http://schemas.openxmlformats.org/officeDocument/2006/relationships/image" Target="../media/image7.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6.xml"/><Relationship Id="rId3" Type="http://schemas.openxmlformats.org/officeDocument/2006/relationships/image" Target="../media/image7.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 Id="rId3" Type="http://schemas.openxmlformats.org/officeDocument/2006/relationships/image" Target="../media/image7.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 Id="rId3" Type="http://schemas.openxmlformats.org/officeDocument/2006/relationships/image" Target="../media/image7.png"/><Relationship Id="rId4" Type="http://schemas.openxmlformats.org/officeDocument/2006/relationships/image" Target="../media/image116.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13.jpg"/><Relationship Id="rId5" Type="http://schemas.openxmlformats.org/officeDocument/2006/relationships/image" Target="../media/image8.jpg"/><Relationship Id="rId6" Type="http://schemas.openxmlformats.org/officeDocument/2006/relationships/image" Target="../media/image11.jpg"/><Relationship Id="rId7" Type="http://schemas.openxmlformats.org/officeDocument/2006/relationships/image" Target="../media/image45.png"/><Relationship Id="rId8" Type="http://schemas.openxmlformats.org/officeDocument/2006/relationships/image" Target="../media/image10.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 Id="rId3" Type="http://schemas.openxmlformats.org/officeDocument/2006/relationships/image" Target="../media/image7.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1.xml"/><Relationship Id="rId3" Type="http://schemas.openxmlformats.org/officeDocument/2006/relationships/image" Target="../media/image7.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 Id="rId3" Type="http://schemas.openxmlformats.org/officeDocument/2006/relationships/image" Target="../media/image7.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 Id="rId3" Type="http://schemas.openxmlformats.org/officeDocument/2006/relationships/image" Target="../media/image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 Id="rId3" Type="http://schemas.openxmlformats.org/officeDocument/2006/relationships/image" Target="../media/image7.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 Id="rId3" Type="http://schemas.openxmlformats.org/officeDocument/2006/relationships/image" Target="../media/image7.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38.png"/><Relationship Id="rId13" Type="http://schemas.openxmlformats.org/officeDocument/2006/relationships/image" Target="../media/image18.png"/><Relationship Id="rId12"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4.jpg"/><Relationship Id="rId9" Type="http://schemas.openxmlformats.org/officeDocument/2006/relationships/image" Target="../media/image15.png"/><Relationship Id="rId15" Type="http://schemas.openxmlformats.org/officeDocument/2006/relationships/image" Target="../media/image21.png"/><Relationship Id="rId14" Type="http://schemas.openxmlformats.org/officeDocument/2006/relationships/image" Target="../media/image24.png"/><Relationship Id="rId17" Type="http://schemas.openxmlformats.org/officeDocument/2006/relationships/image" Target="../media/image42.png"/><Relationship Id="rId16" Type="http://schemas.openxmlformats.org/officeDocument/2006/relationships/image" Target="../media/image27.png"/><Relationship Id="rId5" Type="http://schemas.openxmlformats.org/officeDocument/2006/relationships/image" Target="../media/image16.jpg"/><Relationship Id="rId6" Type="http://schemas.openxmlformats.org/officeDocument/2006/relationships/image" Target="../media/image19.png"/><Relationship Id="rId7" Type="http://schemas.openxmlformats.org/officeDocument/2006/relationships/image" Target="../media/image17.png"/><Relationship Id="rId8"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https://en.wikipedia.org/wiki/Task_(project_management)" TargetMode="External"/><Relationship Id="rId5"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37.png"/><Relationship Id="rId6"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35.png"/><Relationship Id="rId5"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35.png"/><Relationship Id="rId5" Type="http://schemas.openxmlformats.org/officeDocument/2006/relationships/image" Target="../media/image33.jpg"/><Relationship Id="rId6"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33.jpg"/><Relationship Id="rId5" Type="http://schemas.openxmlformats.org/officeDocument/2006/relationships/image" Target="../media/image39.png"/><Relationship Id="rId6"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33.jp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28.png"/><Relationship Id="rId7"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28.png"/><Relationship Id="rId7" Type="http://schemas.openxmlformats.org/officeDocument/2006/relationships/image" Target="../media/image47.png"/><Relationship Id="rId8"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28.png"/><Relationship Id="rId7" Type="http://schemas.openxmlformats.org/officeDocument/2006/relationships/image" Target="../media/image47.png"/><Relationship Id="rId8"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png"/><Relationship Id="rId4"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55.png"/><Relationship Id="rId7" Type="http://schemas.openxmlformats.org/officeDocument/2006/relationships/image" Target="../media/image59.png"/><Relationship Id="rId8" Type="http://schemas.openxmlformats.org/officeDocument/2006/relationships/image" Target="../media/image49.png"/></Relationships>
</file>

<file path=ppt/slides/_rels/slide68.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5.png"/><Relationship Id="rId7" Type="http://schemas.openxmlformats.org/officeDocument/2006/relationships/image" Target="../media/image57.png"/><Relationship Id="rId8" Type="http://schemas.openxmlformats.org/officeDocument/2006/relationships/image" Target="../media/image54.png"/></Relationships>
</file>

<file path=ppt/slides/_rels/slide69.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60.png"/><Relationship Id="rId13" Type="http://schemas.openxmlformats.org/officeDocument/2006/relationships/image" Target="../media/image57.png"/><Relationship Id="rId12"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5.png"/><Relationship Id="rId7" Type="http://schemas.openxmlformats.org/officeDocument/2006/relationships/image" Target="../media/image54.png"/><Relationship Id="rId8"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5.jpg"/><Relationship Id="rId9" Type="http://schemas.openxmlformats.org/officeDocument/2006/relationships/image" Target="../media/image12.jpg"/><Relationship Id="rId5" Type="http://schemas.openxmlformats.org/officeDocument/2006/relationships/image" Target="../media/image2.jpg"/><Relationship Id="rId6" Type="http://schemas.openxmlformats.org/officeDocument/2006/relationships/image" Target="../media/image6.png"/><Relationship Id="rId7" Type="http://schemas.openxmlformats.org/officeDocument/2006/relationships/image" Target="../media/image4.jpg"/><Relationship Id="rId8" Type="http://schemas.openxmlformats.org/officeDocument/2006/relationships/image" Target="../media/image9.jpg"/></Relationships>
</file>

<file path=ppt/slides/_rels/slide70.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60.png"/><Relationship Id="rId13" Type="http://schemas.openxmlformats.org/officeDocument/2006/relationships/image" Target="../media/image49.png"/><Relationship Id="rId12"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57.png"/><Relationship Id="rId5" Type="http://schemas.openxmlformats.org/officeDocument/2006/relationships/image" Target="../media/image50.png"/><Relationship Id="rId6" Type="http://schemas.openxmlformats.org/officeDocument/2006/relationships/image" Target="../media/image55.png"/><Relationship Id="rId7" Type="http://schemas.openxmlformats.org/officeDocument/2006/relationships/image" Target="../media/image54.png"/><Relationship Id="rId8" Type="http://schemas.openxmlformats.org/officeDocument/2006/relationships/image" Target="../media/image51.png"/></Relationships>
</file>

<file path=ppt/slides/_rels/slide71.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58.png"/><Relationship Id="rId13" Type="http://schemas.openxmlformats.org/officeDocument/2006/relationships/image" Target="../media/image49.png"/><Relationship Id="rId12"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51.png"/><Relationship Id="rId14" Type="http://schemas.openxmlformats.org/officeDocument/2006/relationships/image" Target="../media/image57.png"/><Relationship Id="rId5" Type="http://schemas.openxmlformats.org/officeDocument/2006/relationships/image" Target="../media/image50.png"/><Relationship Id="rId6" Type="http://schemas.openxmlformats.org/officeDocument/2006/relationships/image" Target="../media/image55.png"/><Relationship Id="rId7" Type="http://schemas.openxmlformats.org/officeDocument/2006/relationships/image" Target="../media/image59.png"/><Relationship Id="rId8"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png"/><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png"/><Relationship Id="rId4" Type="http://schemas.openxmlformats.org/officeDocument/2006/relationships/image" Target="../media/image49.png"/><Relationship Id="rId5" Type="http://schemas.openxmlformats.org/officeDocument/2006/relationships/image" Target="../media/image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7.png"/></Relationships>
</file>

<file path=ppt/slides/_rels/slide79.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6.png"/><Relationship Id="rId13" Type="http://schemas.openxmlformats.org/officeDocument/2006/relationships/image" Target="../media/image78.png"/><Relationship Id="rId12"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png"/><Relationship Id="rId4" Type="http://schemas.openxmlformats.org/officeDocument/2006/relationships/image" Target="../media/image61.png"/><Relationship Id="rId9" Type="http://schemas.openxmlformats.org/officeDocument/2006/relationships/image" Target="../media/image69.png"/><Relationship Id="rId5" Type="http://schemas.openxmlformats.org/officeDocument/2006/relationships/image" Target="../media/image75.png"/><Relationship Id="rId6" Type="http://schemas.openxmlformats.org/officeDocument/2006/relationships/image" Target="../media/image67.png"/><Relationship Id="rId7" Type="http://schemas.openxmlformats.org/officeDocument/2006/relationships/image" Target="../media/image64.png"/><Relationship Id="rId8"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6.png"/><Relationship Id="rId13" Type="http://schemas.openxmlformats.org/officeDocument/2006/relationships/image" Target="../media/image78.png"/><Relationship Id="rId12"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png"/><Relationship Id="rId4" Type="http://schemas.openxmlformats.org/officeDocument/2006/relationships/image" Target="../media/image61.png"/><Relationship Id="rId9" Type="http://schemas.openxmlformats.org/officeDocument/2006/relationships/image" Target="../media/image69.png"/><Relationship Id="rId5" Type="http://schemas.openxmlformats.org/officeDocument/2006/relationships/image" Target="../media/image75.png"/><Relationship Id="rId6" Type="http://schemas.openxmlformats.org/officeDocument/2006/relationships/image" Target="../media/image67.png"/><Relationship Id="rId7" Type="http://schemas.openxmlformats.org/officeDocument/2006/relationships/image" Target="../media/image64.png"/><Relationship Id="rId8" Type="http://schemas.openxmlformats.org/officeDocument/2006/relationships/image" Target="../media/image6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7.png"/><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7.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7.png"/><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7.png"/><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png"/><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7.pn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png"/><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7.png"/><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7.png"/><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7.png"/><Relationship Id="rId4" Type="http://schemas.openxmlformats.org/officeDocument/2006/relationships/image" Target="../media/image70.png"/><Relationship Id="rId5"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252650" y="148600"/>
            <a:ext cx="6860100" cy="1788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fr" sz="3180"/>
              <a:t>Analysis, Optimisation and</a:t>
            </a:r>
            <a:endParaRPr sz="3180"/>
          </a:p>
          <a:p>
            <a:pPr indent="0" lvl="0" marL="0" rtl="0" algn="ctr">
              <a:spcBef>
                <a:spcPts val="0"/>
              </a:spcBef>
              <a:spcAft>
                <a:spcPts val="0"/>
              </a:spcAft>
              <a:buSzPts val="990"/>
              <a:buNone/>
            </a:pPr>
            <a:r>
              <a:rPr lang="fr" sz="3180"/>
              <a:t>Debugging of BPMN Processes</a:t>
            </a:r>
            <a:endParaRPr sz="3180"/>
          </a:p>
        </p:txBody>
      </p:sp>
      <p:sp>
        <p:nvSpPr>
          <p:cNvPr id="55" name="Google Shape;55;p13"/>
          <p:cNvSpPr txBox="1"/>
          <p:nvPr>
            <p:ph idx="1" type="subTitle"/>
          </p:nvPr>
        </p:nvSpPr>
        <p:spPr>
          <a:xfrm>
            <a:off x="2200375" y="2396850"/>
            <a:ext cx="5473200" cy="18495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SzPct val="48684"/>
              <a:buNone/>
            </a:pPr>
            <a:r>
              <a:rPr lang="fr" sz="2090"/>
              <a:t>PhD </a:t>
            </a:r>
            <a:r>
              <a:rPr lang="fr" sz="2090"/>
              <a:t>Defended by Quentin NIVON before a jury composed of:</a:t>
            </a:r>
            <a:endParaRPr sz="2090"/>
          </a:p>
          <a:p>
            <a:pPr indent="0" lvl="0" marL="0" rtl="0" algn="ctr">
              <a:spcBef>
                <a:spcPts val="0"/>
              </a:spcBef>
              <a:spcAft>
                <a:spcPts val="0"/>
              </a:spcAft>
              <a:buSzPct val="48684"/>
              <a:buNone/>
            </a:pPr>
            <a:r>
              <a:t/>
            </a:r>
            <a:endParaRPr sz="2090"/>
          </a:p>
          <a:p>
            <a:pPr indent="-321500" lvl="0" marL="457200" rtl="0" algn="l">
              <a:spcBef>
                <a:spcPts val="0"/>
              </a:spcBef>
              <a:spcAft>
                <a:spcPts val="0"/>
              </a:spcAft>
              <a:buSzPct val="100000"/>
              <a:buChar char="●"/>
            </a:pPr>
            <a:r>
              <a:rPr lang="fr" sz="2090"/>
              <a:t>Pr. </a:t>
            </a:r>
            <a:r>
              <a:rPr lang="fr" sz="2090"/>
              <a:t>Olivier BARAIS, Examiner</a:t>
            </a:r>
            <a:endParaRPr sz="2090"/>
          </a:p>
          <a:p>
            <a:pPr indent="-321500" lvl="0" marL="457200" rtl="0" algn="l">
              <a:spcBef>
                <a:spcPts val="0"/>
              </a:spcBef>
              <a:spcAft>
                <a:spcPts val="0"/>
              </a:spcAft>
              <a:buSzPct val="100000"/>
              <a:buChar char="●"/>
            </a:pPr>
            <a:r>
              <a:rPr lang="fr" sz="2090"/>
              <a:t>Pr. Remco DIJKMAN, Examiner</a:t>
            </a:r>
            <a:endParaRPr sz="2090"/>
          </a:p>
          <a:p>
            <a:pPr indent="-321500" lvl="0" marL="457200" rtl="0" algn="l">
              <a:spcBef>
                <a:spcPts val="0"/>
              </a:spcBef>
              <a:spcAft>
                <a:spcPts val="0"/>
              </a:spcAft>
              <a:buSzPct val="100000"/>
              <a:buChar char="●"/>
            </a:pPr>
            <a:r>
              <a:rPr lang="fr" sz="2090"/>
              <a:t>Pr. Massimo MECELLA, Reviewer</a:t>
            </a:r>
            <a:endParaRPr sz="2090"/>
          </a:p>
          <a:p>
            <a:pPr indent="-321500" lvl="0" marL="457200" rtl="0" algn="l">
              <a:spcBef>
                <a:spcPts val="0"/>
              </a:spcBef>
              <a:spcAft>
                <a:spcPts val="0"/>
              </a:spcAft>
              <a:buSzPct val="100000"/>
              <a:buChar char="●"/>
            </a:pPr>
            <a:r>
              <a:rPr lang="fr" sz="2090"/>
              <a:t>Pr. Pascal POIZAT, Reviewer</a:t>
            </a:r>
            <a:endParaRPr sz="2090"/>
          </a:p>
          <a:p>
            <a:pPr indent="-321500" lvl="0" marL="457200" rtl="0" algn="l">
              <a:spcBef>
                <a:spcPts val="0"/>
              </a:spcBef>
              <a:spcAft>
                <a:spcPts val="0"/>
              </a:spcAft>
              <a:buSzPct val="100000"/>
              <a:buChar char="●"/>
            </a:pPr>
            <a:r>
              <a:rPr lang="fr" sz="2090"/>
              <a:t>Pr. Claudia RONCANCIO, Examiner</a:t>
            </a:r>
            <a:endParaRPr sz="2090"/>
          </a:p>
          <a:p>
            <a:pPr indent="-321500" lvl="0" marL="457200" rtl="0" algn="l">
              <a:spcBef>
                <a:spcPts val="0"/>
              </a:spcBef>
              <a:spcAft>
                <a:spcPts val="0"/>
              </a:spcAft>
              <a:buSzPct val="100000"/>
              <a:buChar char="●"/>
            </a:pPr>
            <a:r>
              <a:rPr lang="fr" sz="2090"/>
              <a:t>Pr. </a:t>
            </a:r>
            <a:r>
              <a:rPr lang="fr" sz="2090"/>
              <a:t>Gwen SALAÜN, Supervisor</a:t>
            </a:r>
            <a:endParaRPr sz="209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grpSp>
        <p:nvGrpSpPr>
          <p:cNvPr id="144" name="Google Shape;144;p22"/>
          <p:cNvGrpSpPr/>
          <p:nvPr/>
        </p:nvGrpSpPr>
        <p:grpSpPr>
          <a:xfrm>
            <a:off x="4848050" y="3428575"/>
            <a:ext cx="1767852" cy="1015848"/>
            <a:chOff x="3357938" y="3134975"/>
            <a:chExt cx="1767852" cy="1015848"/>
          </a:xfrm>
        </p:grpSpPr>
        <p:sp>
          <p:nvSpPr>
            <p:cNvPr id="145" name="Google Shape;145;p22"/>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146" name="Google Shape;146;p22"/>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sp>
        <p:nvSpPr>
          <p:cNvPr id="147" name="Google Shape;147;p22"/>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148" name="Google Shape;148;p22"/>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sp>
        <p:nvSpPr>
          <p:cNvPr id="149" name="Google Shape;149;p22"/>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150" name="Google Shape;150;p22"/>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5" name="Shape 1655"/>
        <p:cNvGrpSpPr/>
        <p:nvPr/>
      </p:nvGrpSpPr>
      <p:grpSpPr>
        <a:xfrm>
          <a:off x="0" y="0"/>
          <a:ext cx="0" cy="0"/>
          <a:chOff x="0" y="0"/>
          <a:chExt cx="0" cy="0"/>
        </a:xfrm>
      </p:grpSpPr>
      <p:sp>
        <p:nvSpPr>
          <p:cNvPr id="1656" name="Google Shape;1656;p112"/>
          <p:cNvSpPr txBox="1"/>
          <p:nvPr/>
        </p:nvSpPr>
        <p:spPr>
          <a:xfrm>
            <a:off x="588575"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graph, a loop can be seen as a </a:t>
            </a:r>
            <a:r>
              <a:rPr b="1" lang="fr" sz="1800">
                <a:solidFill>
                  <a:srgbClr val="FF0000"/>
                </a:solidFill>
              </a:rPr>
              <a:t>strongly connected component</a:t>
            </a:r>
            <a:r>
              <a:rPr lang="fr" sz="1800">
                <a:solidFill>
                  <a:schemeClr val="dk1"/>
                </a:solidFill>
              </a:rPr>
              <a:t>.</a:t>
            </a:r>
            <a:endParaRPr sz="1800">
              <a:solidFill>
                <a:schemeClr val="dk1"/>
              </a:solidFill>
            </a:endParaRPr>
          </a:p>
        </p:txBody>
      </p:sp>
      <p:sp>
        <p:nvSpPr>
          <p:cNvPr id="1657" name="Google Shape;1657;p112"/>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658" name="Google Shape;1658;p11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659" name="Google Shape;1659;p11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pic>
        <p:nvPicPr>
          <p:cNvPr id="1660" name="Google Shape;1660;p112"/>
          <p:cNvPicPr preferRelativeResize="0"/>
          <p:nvPr/>
        </p:nvPicPr>
        <p:blipFill>
          <a:blip r:embed="rId4">
            <a:alphaModFix/>
          </a:blip>
          <a:stretch>
            <a:fillRect/>
          </a:stretch>
        </p:blipFill>
        <p:spPr>
          <a:xfrm>
            <a:off x="899450" y="785575"/>
            <a:ext cx="7345101" cy="1016800"/>
          </a:xfrm>
          <a:prstGeom prst="rect">
            <a:avLst/>
          </a:prstGeom>
          <a:noFill/>
          <a:ln>
            <a:noFill/>
          </a:ln>
        </p:spPr>
      </p:pic>
      <p:pic>
        <p:nvPicPr>
          <p:cNvPr id="1661" name="Google Shape;1661;p112"/>
          <p:cNvPicPr preferRelativeResize="0"/>
          <p:nvPr/>
        </p:nvPicPr>
        <p:blipFill>
          <a:blip r:embed="rId5">
            <a:alphaModFix/>
          </a:blip>
          <a:stretch>
            <a:fillRect/>
          </a:stretch>
        </p:blipFill>
        <p:spPr>
          <a:xfrm>
            <a:off x="899449" y="1844448"/>
            <a:ext cx="7345100" cy="1611353"/>
          </a:xfrm>
          <a:prstGeom prst="rect">
            <a:avLst/>
          </a:prstGeom>
          <a:noFill/>
          <a:ln>
            <a:noFill/>
          </a:ln>
        </p:spPr>
      </p:pic>
      <p:pic>
        <p:nvPicPr>
          <p:cNvPr id="1662" name="Google Shape;1662;p112"/>
          <p:cNvPicPr preferRelativeResize="0"/>
          <p:nvPr/>
        </p:nvPicPr>
        <p:blipFill>
          <a:blip r:embed="rId6">
            <a:alphaModFix/>
          </a:blip>
          <a:stretch>
            <a:fillRect/>
          </a:stretch>
        </p:blipFill>
        <p:spPr>
          <a:xfrm>
            <a:off x="899450" y="3497874"/>
            <a:ext cx="7345101" cy="119655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6" name="Shape 1666"/>
        <p:cNvGrpSpPr/>
        <p:nvPr/>
      </p:nvGrpSpPr>
      <p:grpSpPr>
        <a:xfrm>
          <a:off x="0" y="0"/>
          <a:ext cx="0" cy="0"/>
          <a:chOff x="0" y="0"/>
          <a:chExt cx="0" cy="0"/>
        </a:xfrm>
      </p:grpSpPr>
      <p:sp>
        <p:nvSpPr>
          <p:cNvPr id="1667" name="Google Shape;1667;p113"/>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668" name="Google Shape;1668;p11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669" name="Google Shape;1669;p11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32</a:t>
            </a:r>
            <a:endParaRPr>
              <a:solidFill>
                <a:srgbClr val="666666"/>
              </a:solidFill>
            </a:endParaRPr>
          </a:p>
        </p:txBody>
      </p:sp>
      <p:sp>
        <p:nvSpPr>
          <p:cNvPr id="1670" name="Google Shape;1670;p113"/>
          <p:cNvSpPr txBox="1"/>
          <p:nvPr/>
        </p:nvSpPr>
        <p:spPr>
          <a:xfrm>
            <a:off x="588600" y="5567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rgbClr val="000000"/>
                </a:solidFill>
              </a:rPr>
              <a:t>Our proposal thus consists in </a:t>
            </a:r>
            <a:r>
              <a:rPr lang="fr" sz="1800">
                <a:solidFill>
                  <a:srgbClr val="1A1A1A"/>
                </a:solidFill>
              </a:rPr>
              <a:t>modifying the </a:t>
            </a:r>
            <a:r>
              <a:rPr b="1" lang="fr" sz="1800">
                <a:solidFill>
                  <a:srgbClr val="FF0000"/>
                </a:solidFill>
              </a:rPr>
              <a:t>graph restricted to the tasks of the loop </a:t>
            </a:r>
            <a:r>
              <a:rPr lang="fr" sz="1800">
                <a:solidFill>
                  <a:srgbClr val="1A1A1A"/>
                </a:solidFill>
              </a:rPr>
              <a:t>to make it become a </a:t>
            </a:r>
            <a:r>
              <a:rPr b="1" lang="fr" sz="1800">
                <a:solidFill>
                  <a:srgbClr val="FF0000"/>
                </a:solidFill>
              </a:rPr>
              <a:t>strongly connected component</a:t>
            </a:r>
            <a:r>
              <a:rPr lang="fr" sz="1800">
                <a:solidFill>
                  <a:srgbClr val="000000"/>
                </a:solidFill>
              </a:rPr>
              <a:t>.</a:t>
            </a:r>
            <a:endParaRPr sz="1800">
              <a:solidFill>
                <a:srgbClr val="0000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4" name="Shape 1674"/>
        <p:cNvGrpSpPr/>
        <p:nvPr/>
      </p:nvGrpSpPr>
      <p:grpSpPr>
        <a:xfrm>
          <a:off x="0" y="0"/>
          <a:ext cx="0" cy="0"/>
          <a:chOff x="0" y="0"/>
          <a:chExt cx="0" cy="0"/>
        </a:xfrm>
      </p:grpSpPr>
      <p:sp>
        <p:nvSpPr>
          <p:cNvPr id="1675" name="Google Shape;1675;p114"/>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676" name="Google Shape;1676;p11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677" name="Google Shape;1677;p11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32</a:t>
            </a:r>
            <a:endParaRPr>
              <a:solidFill>
                <a:srgbClr val="666666"/>
              </a:solidFill>
            </a:endParaRPr>
          </a:p>
        </p:txBody>
      </p:sp>
      <p:sp>
        <p:nvSpPr>
          <p:cNvPr id="1678" name="Google Shape;1678;p114"/>
          <p:cNvSpPr txBox="1"/>
          <p:nvPr/>
        </p:nvSpPr>
        <p:spPr>
          <a:xfrm>
            <a:off x="588600" y="5567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Our proposal thus consists in </a:t>
            </a:r>
            <a:r>
              <a:rPr lang="fr" sz="1800">
                <a:solidFill>
                  <a:srgbClr val="1A1A1A"/>
                </a:solidFill>
              </a:rPr>
              <a:t>modifying the </a:t>
            </a:r>
            <a:r>
              <a:rPr b="1" lang="fr" sz="1800">
                <a:solidFill>
                  <a:srgbClr val="FF0000"/>
                </a:solidFill>
              </a:rPr>
              <a:t>graph restricted to the tasks of the loop </a:t>
            </a:r>
            <a:r>
              <a:rPr lang="fr" sz="1800">
                <a:solidFill>
                  <a:srgbClr val="1A1A1A"/>
                </a:solidFill>
              </a:rPr>
              <a:t>to make it become a </a:t>
            </a:r>
            <a:r>
              <a:rPr b="1" lang="fr" sz="1800">
                <a:solidFill>
                  <a:srgbClr val="FF0000"/>
                </a:solidFill>
              </a:rPr>
              <a:t>strongly connected component</a:t>
            </a:r>
            <a:r>
              <a:rPr lang="fr" sz="1800">
                <a:solidFill>
                  <a:schemeClr val="dk1"/>
                </a:solidFill>
              </a:rPr>
              <a:t>.</a:t>
            </a:r>
            <a:endParaRPr sz="1800"/>
          </a:p>
        </p:txBody>
      </p:sp>
      <p:sp>
        <p:nvSpPr>
          <p:cNvPr id="1679" name="Google Shape;1679;p114"/>
          <p:cNvSpPr txBox="1"/>
          <p:nvPr/>
        </p:nvSpPr>
        <p:spPr>
          <a:xfrm>
            <a:off x="588600" y="13992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rgbClr val="000000"/>
                </a:solidFill>
              </a:rPr>
              <a:t>We define </a:t>
            </a:r>
            <a:r>
              <a:rPr b="1" lang="fr" sz="1800">
                <a:solidFill>
                  <a:srgbClr val="FF0000"/>
                </a:solidFill>
              </a:rPr>
              <a:t>the restriction of a graph</a:t>
            </a:r>
            <a:r>
              <a:rPr lang="fr" sz="1800">
                <a:solidFill>
                  <a:srgbClr val="000000"/>
                </a:solidFill>
              </a:rPr>
              <a:t> to a subset of its vertices a</a:t>
            </a:r>
            <a:r>
              <a:rPr lang="fr" sz="1800"/>
              <a:t>s follows.</a:t>
            </a:r>
            <a:endParaRPr sz="1800">
              <a:solidFill>
                <a:srgbClr val="000000"/>
              </a:solidFill>
            </a:endParaRPr>
          </a:p>
        </p:txBody>
      </p:sp>
      <p:pic>
        <p:nvPicPr>
          <p:cNvPr id="1680" name="Google Shape;1680;p114"/>
          <p:cNvPicPr preferRelativeResize="0"/>
          <p:nvPr/>
        </p:nvPicPr>
        <p:blipFill>
          <a:blip r:embed="rId4">
            <a:alphaModFix/>
          </a:blip>
          <a:stretch>
            <a:fillRect/>
          </a:stretch>
        </p:blipFill>
        <p:spPr>
          <a:xfrm>
            <a:off x="588600" y="2124633"/>
            <a:ext cx="7966801" cy="214061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4" name="Shape 1684"/>
        <p:cNvGrpSpPr/>
        <p:nvPr/>
      </p:nvGrpSpPr>
      <p:grpSpPr>
        <a:xfrm>
          <a:off x="0" y="0"/>
          <a:ext cx="0" cy="0"/>
          <a:chOff x="0" y="0"/>
          <a:chExt cx="0" cy="0"/>
        </a:xfrm>
      </p:grpSpPr>
      <p:sp>
        <p:nvSpPr>
          <p:cNvPr id="1685" name="Google Shape;1685;p115"/>
          <p:cNvSpPr txBox="1"/>
          <p:nvPr/>
        </p:nvSpPr>
        <p:spPr>
          <a:xfrm>
            <a:off x="588600" y="3948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Given our BPMN process, its restriction to the tasks belonging to expression</a:t>
            </a:r>
            <a:endParaRPr sz="1800">
              <a:solidFill>
                <a:schemeClr val="dk1"/>
              </a:solidFill>
            </a:endParaRPr>
          </a:p>
        </p:txBody>
      </p:sp>
      <p:sp>
        <p:nvSpPr>
          <p:cNvPr id="1686" name="Google Shape;1686;p115"/>
          <p:cNvSpPr/>
          <p:nvPr/>
        </p:nvSpPr>
        <p:spPr>
          <a:xfrm>
            <a:off x="2353350" y="90155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1687" name="Google Shape;1687;p115"/>
          <p:cNvSpPr txBox="1"/>
          <p:nvPr/>
        </p:nvSpPr>
        <p:spPr>
          <a:xfrm>
            <a:off x="588600" y="121025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is:</a:t>
            </a:r>
            <a:endParaRPr sz="1800">
              <a:solidFill>
                <a:schemeClr val="dk1"/>
              </a:solidFill>
            </a:endParaRPr>
          </a:p>
        </p:txBody>
      </p:sp>
      <p:sp>
        <p:nvSpPr>
          <p:cNvPr id="1688" name="Google Shape;1688;p11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689" name="Google Shape;1689;p11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3" name="Shape 1693"/>
        <p:cNvGrpSpPr/>
        <p:nvPr/>
      </p:nvGrpSpPr>
      <p:grpSpPr>
        <a:xfrm>
          <a:off x="0" y="0"/>
          <a:ext cx="0" cy="0"/>
          <a:chOff x="0" y="0"/>
          <a:chExt cx="0" cy="0"/>
        </a:xfrm>
      </p:grpSpPr>
      <p:sp>
        <p:nvSpPr>
          <p:cNvPr id="1694" name="Google Shape;1694;p116"/>
          <p:cNvSpPr txBox="1"/>
          <p:nvPr/>
        </p:nvSpPr>
        <p:spPr>
          <a:xfrm>
            <a:off x="588600" y="3948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Given our BPMN process, its restriction to the tasks belonging to expression</a:t>
            </a:r>
            <a:endParaRPr sz="1800">
              <a:solidFill>
                <a:schemeClr val="dk1"/>
              </a:solidFill>
            </a:endParaRPr>
          </a:p>
        </p:txBody>
      </p:sp>
      <p:sp>
        <p:nvSpPr>
          <p:cNvPr id="1695" name="Google Shape;1695;p116"/>
          <p:cNvSpPr/>
          <p:nvPr/>
        </p:nvSpPr>
        <p:spPr>
          <a:xfrm>
            <a:off x="2353350" y="90155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1696" name="Google Shape;1696;p116"/>
          <p:cNvSpPr txBox="1"/>
          <p:nvPr/>
        </p:nvSpPr>
        <p:spPr>
          <a:xfrm>
            <a:off x="588600" y="121025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is:</a:t>
            </a:r>
            <a:endParaRPr sz="1800">
              <a:solidFill>
                <a:schemeClr val="dk1"/>
              </a:solidFill>
            </a:endParaRPr>
          </a:p>
        </p:txBody>
      </p:sp>
      <p:pic>
        <p:nvPicPr>
          <p:cNvPr id="1697" name="Google Shape;1697;p116"/>
          <p:cNvPicPr preferRelativeResize="0"/>
          <p:nvPr/>
        </p:nvPicPr>
        <p:blipFill>
          <a:blip r:embed="rId4">
            <a:alphaModFix/>
          </a:blip>
          <a:stretch>
            <a:fillRect/>
          </a:stretch>
        </p:blipFill>
        <p:spPr>
          <a:xfrm>
            <a:off x="2912500" y="1671951"/>
            <a:ext cx="2657824" cy="575100"/>
          </a:xfrm>
          <a:prstGeom prst="rect">
            <a:avLst/>
          </a:prstGeom>
          <a:noFill/>
          <a:ln>
            <a:noFill/>
          </a:ln>
        </p:spPr>
      </p:pic>
      <p:pic>
        <p:nvPicPr>
          <p:cNvPr id="1698" name="Google Shape;1698;p116"/>
          <p:cNvPicPr preferRelativeResize="0"/>
          <p:nvPr/>
        </p:nvPicPr>
        <p:blipFill>
          <a:blip r:embed="rId5">
            <a:alphaModFix/>
          </a:blip>
          <a:stretch>
            <a:fillRect/>
          </a:stretch>
        </p:blipFill>
        <p:spPr>
          <a:xfrm>
            <a:off x="2912500" y="2637974"/>
            <a:ext cx="2657824" cy="564065"/>
          </a:xfrm>
          <a:prstGeom prst="rect">
            <a:avLst/>
          </a:prstGeom>
          <a:noFill/>
          <a:ln>
            <a:noFill/>
          </a:ln>
        </p:spPr>
      </p:pic>
      <p:pic>
        <p:nvPicPr>
          <p:cNvPr id="1699" name="Google Shape;1699;p116"/>
          <p:cNvPicPr preferRelativeResize="0"/>
          <p:nvPr/>
        </p:nvPicPr>
        <p:blipFill>
          <a:blip r:embed="rId6">
            <a:alphaModFix/>
          </a:blip>
          <a:stretch>
            <a:fillRect/>
          </a:stretch>
        </p:blipFill>
        <p:spPr>
          <a:xfrm>
            <a:off x="2912500" y="3631813"/>
            <a:ext cx="2657824" cy="568533"/>
          </a:xfrm>
          <a:prstGeom prst="rect">
            <a:avLst/>
          </a:prstGeom>
          <a:noFill/>
          <a:ln>
            <a:noFill/>
          </a:ln>
        </p:spPr>
      </p:pic>
      <p:sp>
        <p:nvSpPr>
          <p:cNvPr id="1700" name="Google Shape;1700;p11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701" name="Google Shape;1701;p11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5" name="Shape 1705"/>
        <p:cNvGrpSpPr/>
        <p:nvPr/>
      </p:nvGrpSpPr>
      <p:grpSpPr>
        <a:xfrm>
          <a:off x="0" y="0"/>
          <a:ext cx="0" cy="0"/>
          <a:chOff x="0" y="0"/>
          <a:chExt cx="0" cy="0"/>
        </a:xfrm>
      </p:grpSpPr>
      <p:sp>
        <p:nvSpPr>
          <p:cNvPr id="1706" name="Google Shape;1706;p117"/>
          <p:cNvSpPr txBox="1"/>
          <p:nvPr/>
        </p:nvSpPr>
        <p:spPr>
          <a:xfrm>
            <a:off x="588600" y="3948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Given our BPMN process, its restriction to the tasks belonging to expression</a:t>
            </a:r>
            <a:endParaRPr sz="1800">
              <a:solidFill>
                <a:schemeClr val="dk1"/>
              </a:solidFill>
            </a:endParaRPr>
          </a:p>
        </p:txBody>
      </p:sp>
      <p:sp>
        <p:nvSpPr>
          <p:cNvPr id="1707" name="Google Shape;1707;p117"/>
          <p:cNvSpPr/>
          <p:nvPr/>
        </p:nvSpPr>
        <p:spPr>
          <a:xfrm>
            <a:off x="2353350" y="90155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1708" name="Google Shape;1708;p117"/>
          <p:cNvSpPr txBox="1"/>
          <p:nvPr/>
        </p:nvSpPr>
        <p:spPr>
          <a:xfrm>
            <a:off x="588600" y="121025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is:</a:t>
            </a:r>
            <a:endParaRPr sz="1800">
              <a:solidFill>
                <a:schemeClr val="dk1"/>
              </a:solidFill>
            </a:endParaRPr>
          </a:p>
        </p:txBody>
      </p:sp>
      <p:pic>
        <p:nvPicPr>
          <p:cNvPr id="1709" name="Google Shape;1709;p117"/>
          <p:cNvPicPr preferRelativeResize="0"/>
          <p:nvPr/>
        </p:nvPicPr>
        <p:blipFill>
          <a:blip r:embed="rId4">
            <a:alphaModFix/>
          </a:blip>
          <a:stretch>
            <a:fillRect/>
          </a:stretch>
        </p:blipFill>
        <p:spPr>
          <a:xfrm>
            <a:off x="2912500" y="1671951"/>
            <a:ext cx="2657824" cy="575100"/>
          </a:xfrm>
          <a:prstGeom prst="rect">
            <a:avLst/>
          </a:prstGeom>
          <a:noFill/>
          <a:ln>
            <a:noFill/>
          </a:ln>
        </p:spPr>
      </p:pic>
      <p:pic>
        <p:nvPicPr>
          <p:cNvPr id="1710" name="Google Shape;1710;p117"/>
          <p:cNvPicPr preferRelativeResize="0"/>
          <p:nvPr/>
        </p:nvPicPr>
        <p:blipFill>
          <a:blip r:embed="rId5">
            <a:alphaModFix/>
          </a:blip>
          <a:stretch>
            <a:fillRect/>
          </a:stretch>
        </p:blipFill>
        <p:spPr>
          <a:xfrm>
            <a:off x="2912500" y="2637974"/>
            <a:ext cx="2657824" cy="564065"/>
          </a:xfrm>
          <a:prstGeom prst="rect">
            <a:avLst/>
          </a:prstGeom>
          <a:noFill/>
          <a:ln>
            <a:noFill/>
          </a:ln>
        </p:spPr>
      </p:pic>
      <p:pic>
        <p:nvPicPr>
          <p:cNvPr id="1711" name="Google Shape;1711;p117"/>
          <p:cNvPicPr preferRelativeResize="0"/>
          <p:nvPr/>
        </p:nvPicPr>
        <p:blipFill>
          <a:blip r:embed="rId6">
            <a:alphaModFix/>
          </a:blip>
          <a:stretch>
            <a:fillRect/>
          </a:stretch>
        </p:blipFill>
        <p:spPr>
          <a:xfrm>
            <a:off x="2912500" y="3631813"/>
            <a:ext cx="2657824" cy="568533"/>
          </a:xfrm>
          <a:prstGeom prst="rect">
            <a:avLst/>
          </a:prstGeom>
          <a:noFill/>
          <a:ln>
            <a:noFill/>
          </a:ln>
        </p:spPr>
      </p:pic>
      <p:sp>
        <p:nvSpPr>
          <p:cNvPr id="1712" name="Google Shape;1712;p11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713" name="Google Shape;1713;p11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
        <p:nvSpPr>
          <p:cNvPr id="1714" name="Google Shape;1714;p117"/>
          <p:cNvSpPr/>
          <p:nvPr/>
        </p:nvSpPr>
        <p:spPr>
          <a:xfrm>
            <a:off x="2416275" y="868050"/>
            <a:ext cx="764400" cy="41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5" name="Google Shape;1715;p117"/>
          <p:cNvSpPr/>
          <p:nvPr/>
        </p:nvSpPr>
        <p:spPr>
          <a:xfrm>
            <a:off x="2523325" y="1508576"/>
            <a:ext cx="3533700" cy="895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6" name="Google Shape;1716;p117"/>
          <p:cNvSpPr txBox="1"/>
          <p:nvPr/>
        </p:nvSpPr>
        <p:spPr>
          <a:xfrm rot="1063972">
            <a:off x="5250137" y="1377840"/>
            <a:ext cx="1664590" cy="42456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Component 1</a:t>
            </a:r>
            <a:endParaRPr sz="1800">
              <a:solidFill>
                <a:srgbClr val="FF0000"/>
              </a:solidFill>
            </a:endParaRPr>
          </a:p>
        </p:txBody>
      </p:sp>
      <p:sp>
        <p:nvSpPr>
          <p:cNvPr id="1717" name="Google Shape;1717;p117"/>
          <p:cNvSpPr/>
          <p:nvPr/>
        </p:nvSpPr>
        <p:spPr>
          <a:xfrm>
            <a:off x="4434325" y="861275"/>
            <a:ext cx="764400" cy="41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1" name="Shape 1721"/>
        <p:cNvGrpSpPr/>
        <p:nvPr/>
      </p:nvGrpSpPr>
      <p:grpSpPr>
        <a:xfrm>
          <a:off x="0" y="0"/>
          <a:ext cx="0" cy="0"/>
          <a:chOff x="0" y="0"/>
          <a:chExt cx="0" cy="0"/>
        </a:xfrm>
      </p:grpSpPr>
      <p:sp>
        <p:nvSpPr>
          <p:cNvPr id="1722" name="Google Shape;1722;p118"/>
          <p:cNvSpPr txBox="1"/>
          <p:nvPr/>
        </p:nvSpPr>
        <p:spPr>
          <a:xfrm>
            <a:off x="588600" y="3948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Given our BPMN process, its restriction to the tasks belonging to expression</a:t>
            </a:r>
            <a:endParaRPr sz="1800">
              <a:solidFill>
                <a:schemeClr val="dk1"/>
              </a:solidFill>
            </a:endParaRPr>
          </a:p>
        </p:txBody>
      </p:sp>
      <p:sp>
        <p:nvSpPr>
          <p:cNvPr id="1723" name="Google Shape;1723;p118"/>
          <p:cNvSpPr/>
          <p:nvPr/>
        </p:nvSpPr>
        <p:spPr>
          <a:xfrm>
            <a:off x="2353350" y="90155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1724" name="Google Shape;1724;p118"/>
          <p:cNvSpPr txBox="1"/>
          <p:nvPr/>
        </p:nvSpPr>
        <p:spPr>
          <a:xfrm>
            <a:off x="588600" y="121025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is:</a:t>
            </a:r>
            <a:endParaRPr sz="1800">
              <a:solidFill>
                <a:schemeClr val="dk1"/>
              </a:solidFill>
            </a:endParaRPr>
          </a:p>
        </p:txBody>
      </p:sp>
      <p:pic>
        <p:nvPicPr>
          <p:cNvPr id="1725" name="Google Shape;1725;p118"/>
          <p:cNvPicPr preferRelativeResize="0"/>
          <p:nvPr/>
        </p:nvPicPr>
        <p:blipFill>
          <a:blip r:embed="rId4">
            <a:alphaModFix/>
          </a:blip>
          <a:stretch>
            <a:fillRect/>
          </a:stretch>
        </p:blipFill>
        <p:spPr>
          <a:xfrm>
            <a:off x="2912500" y="1671951"/>
            <a:ext cx="2657824" cy="575100"/>
          </a:xfrm>
          <a:prstGeom prst="rect">
            <a:avLst/>
          </a:prstGeom>
          <a:noFill/>
          <a:ln>
            <a:noFill/>
          </a:ln>
        </p:spPr>
      </p:pic>
      <p:pic>
        <p:nvPicPr>
          <p:cNvPr id="1726" name="Google Shape;1726;p118"/>
          <p:cNvPicPr preferRelativeResize="0"/>
          <p:nvPr/>
        </p:nvPicPr>
        <p:blipFill>
          <a:blip r:embed="rId5">
            <a:alphaModFix/>
          </a:blip>
          <a:stretch>
            <a:fillRect/>
          </a:stretch>
        </p:blipFill>
        <p:spPr>
          <a:xfrm>
            <a:off x="2912500" y="2637974"/>
            <a:ext cx="2657824" cy="564065"/>
          </a:xfrm>
          <a:prstGeom prst="rect">
            <a:avLst/>
          </a:prstGeom>
          <a:noFill/>
          <a:ln>
            <a:noFill/>
          </a:ln>
        </p:spPr>
      </p:pic>
      <p:pic>
        <p:nvPicPr>
          <p:cNvPr id="1727" name="Google Shape;1727;p118"/>
          <p:cNvPicPr preferRelativeResize="0"/>
          <p:nvPr/>
        </p:nvPicPr>
        <p:blipFill>
          <a:blip r:embed="rId6">
            <a:alphaModFix/>
          </a:blip>
          <a:stretch>
            <a:fillRect/>
          </a:stretch>
        </p:blipFill>
        <p:spPr>
          <a:xfrm>
            <a:off x="2912500" y="3631813"/>
            <a:ext cx="2657824" cy="568533"/>
          </a:xfrm>
          <a:prstGeom prst="rect">
            <a:avLst/>
          </a:prstGeom>
          <a:noFill/>
          <a:ln>
            <a:noFill/>
          </a:ln>
        </p:spPr>
      </p:pic>
      <p:sp>
        <p:nvSpPr>
          <p:cNvPr id="1728" name="Google Shape;1728;p11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729" name="Google Shape;1729;p11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
        <p:nvSpPr>
          <p:cNvPr id="1730" name="Google Shape;1730;p118"/>
          <p:cNvSpPr/>
          <p:nvPr/>
        </p:nvSpPr>
        <p:spPr>
          <a:xfrm>
            <a:off x="2523325" y="1508576"/>
            <a:ext cx="3533700" cy="8952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1" name="Google Shape;1731;p118"/>
          <p:cNvSpPr txBox="1"/>
          <p:nvPr/>
        </p:nvSpPr>
        <p:spPr>
          <a:xfrm rot="1063972">
            <a:off x="5250137" y="1377840"/>
            <a:ext cx="1664590" cy="42456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Component 1</a:t>
            </a:r>
            <a:endParaRPr sz="1800">
              <a:solidFill>
                <a:srgbClr val="B7B7B7"/>
              </a:solidFill>
            </a:endParaRPr>
          </a:p>
        </p:txBody>
      </p:sp>
      <p:sp>
        <p:nvSpPr>
          <p:cNvPr id="1732" name="Google Shape;1732;p118"/>
          <p:cNvSpPr/>
          <p:nvPr/>
        </p:nvSpPr>
        <p:spPr>
          <a:xfrm>
            <a:off x="2523325" y="2472401"/>
            <a:ext cx="3533700" cy="895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3" name="Google Shape;1733;p118"/>
          <p:cNvSpPr txBox="1"/>
          <p:nvPr/>
        </p:nvSpPr>
        <p:spPr>
          <a:xfrm rot="1063972">
            <a:off x="5250137" y="2391790"/>
            <a:ext cx="1664590" cy="42456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Component 2</a:t>
            </a:r>
            <a:endParaRPr sz="1800">
              <a:solidFill>
                <a:srgbClr val="FF0000"/>
              </a:solidFill>
            </a:endParaRPr>
          </a:p>
        </p:txBody>
      </p:sp>
      <p:sp>
        <p:nvSpPr>
          <p:cNvPr id="1734" name="Google Shape;1734;p118"/>
          <p:cNvSpPr/>
          <p:nvPr/>
        </p:nvSpPr>
        <p:spPr>
          <a:xfrm>
            <a:off x="2416275" y="868050"/>
            <a:ext cx="764400" cy="4131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5" name="Google Shape;1735;p118"/>
          <p:cNvSpPr/>
          <p:nvPr/>
        </p:nvSpPr>
        <p:spPr>
          <a:xfrm>
            <a:off x="4434325" y="861275"/>
            <a:ext cx="764400" cy="4131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6" name="Google Shape;1736;p118"/>
          <p:cNvSpPr/>
          <p:nvPr/>
        </p:nvSpPr>
        <p:spPr>
          <a:xfrm>
            <a:off x="3099850" y="861275"/>
            <a:ext cx="764400" cy="41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7" name="Google Shape;1737;p118"/>
          <p:cNvSpPr/>
          <p:nvPr/>
        </p:nvSpPr>
        <p:spPr>
          <a:xfrm>
            <a:off x="5098500" y="861275"/>
            <a:ext cx="764400" cy="41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1" name="Shape 1741"/>
        <p:cNvGrpSpPr/>
        <p:nvPr/>
      </p:nvGrpSpPr>
      <p:grpSpPr>
        <a:xfrm>
          <a:off x="0" y="0"/>
          <a:ext cx="0" cy="0"/>
          <a:chOff x="0" y="0"/>
          <a:chExt cx="0" cy="0"/>
        </a:xfrm>
      </p:grpSpPr>
      <p:sp>
        <p:nvSpPr>
          <p:cNvPr id="1742" name="Google Shape;1742;p119"/>
          <p:cNvSpPr txBox="1"/>
          <p:nvPr/>
        </p:nvSpPr>
        <p:spPr>
          <a:xfrm>
            <a:off x="588600" y="3948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Given our BPMN process, its restriction to the tasks belonging to expression</a:t>
            </a:r>
            <a:endParaRPr sz="1800">
              <a:solidFill>
                <a:schemeClr val="dk1"/>
              </a:solidFill>
            </a:endParaRPr>
          </a:p>
        </p:txBody>
      </p:sp>
      <p:sp>
        <p:nvSpPr>
          <p:cNvPr id="1743" name="Google Shape;1743;p119"/>
          <p:cNvSpPr/>
          <p:nvPr/>
        </p:nvSpPr>
        <p:spPr>
          <a:xfrm>
            <a:off x="2353350" y="90155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1744" name="Google Shape;1744;p119"/>
          <p:cNvSpPr txBox="1"/>
          <p:nvPr/>
        </p:nvSpPr>
        <p:spPr>
          <a:xfrm>
            <a:off x="588600" y="121025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is:</a:t>
            </a:r>
            <a:endParaRPr sz="1800">
              <a:solidFill>
                <a:schemeClr val="dk1"/>
              </a:solidFill>
            </a:endParaRPr>
          </a:p>
        </p:txBody>
      </p:sp>
      <p:pic>
        <p:nvPicPr>
          <p:cNvPr id="1745" name="Google Shape;1745;p119"/>
          <p:cNvPicPr preferRelativeResize="0"/>
          <p:nvPr/>
        </p:nvPicPr>
        <p:blipFill>
          <a:blip r:embed="rId4">
            <a:alphaModFix/>
          </a:blip>
          <a:stretch>
            <a:fillRect/>
          </a:stretch>
        </p:blipFill>
        <p:spPr>
          <a:xfrm>
            <a:off x="2912500" y="1671951"/>
            <a:ext cx="2657824" cy="575100"/>
          </a:xfrm>
          <a:prstGeom prst="rect">
            <a:avLst/>
          </a:prstGeom>
          <a:noFill/>
          <a:ln>
            <a:noFill/>
          </a:ln>
        </p:spPr>
      </p:pic>
      <p:pic>
        <p:nvPicPr>
          <p:cNvPr id="1746" name="Google Shape;1746;p119"/>
          <p:cNvPicPr preferRelativeResize="0"/>
          <p:nvPr/>
        </p:nvPicPr>
        <p:blipFill>
          <a:blip r:embed="rId5">
            <a:alphaModFix/>
          </a:blip>
          <a:stretch>
            <a:fillRect/>
          </a:stretch>
        </p:blipFill>
        <p:spPr>
          <a:xfrm>
            <a:off x="2912500" y="2637974"/>
            <a:ext cx="2657824" cy="564065"/>
          </a:xfrm>
          <a:prstGeom prst="rect">
            <a:avLst/>
          </a:prstGeom>
          <a:noFill/>
          <a:ln>
            <a:noFill/>
          </a:ln>
        </p:spPr>
      </p:pic>
      <p:pic>
        <p:nvPicPr>
          <p:cNvPr id="1747" name="Google Shape;1747;p119"/>
          <p:cNvPicPr preferRelativeResize="0"/>
          <p:nvPr/>
        </p:nvPicPr>
        <p:blipFill>
          <a:blip r:embed="rId6">
            <a:alphaModFix/>
          </a:blip>
          <a:stretch>
            <a:fillRect/>
          </a:stretch>
        </p:blipFill>
        <p:spPr>
          <a:xfrm>
            <a:off x="2912500" y="3631813"/>
            <a:ext cx="2657824" cy="568533"/>
          </a:xfrm>
          <a:prstGeom prst="rect">
            <a:avLst/>
          </a:prstGeom>
          <a:noFill/>
          <a:ln>
            <a:noFill/>
          </a:ln>
        </p:spPr>
      </p:pic>
      <p:sp>
        <p:nvSpPr>
          <p:cNvPr id="1748" name="Google Shape;1748;p11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749" name="Google Shape;1749;p11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
        <p:nvSpPr>
          <p:cNvPr id="1750" name="Google Shape;1750;p119"/>
          <p:cNvSpPr/>
          <p:nvPr/>
        </p:nvSpPr>
        <p:spPr>
          <a:xfrm>
            <a:off x="2523325" y="1508576"/>
            <a:ext cx="3533700" cy="8952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1" name="Google Shape;1751;p119"/>
          <p:cNvSpPr txBox="1"/>
          <p:nvPr/>
        </p:nvSpPr>
        <p:spPr>
          <a:xfrm rot="1063972">
            <a:off x="5250137" y="1377840"/>
            <a:ext cx="1664590" cy="42456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Component 1</a:t>
            </a:r>
            <a:endParaRPr sz="1800">
              <a:solidFill>
                <a:srgbClr val="B7B7B7"/>
              </a:solidFill>
            </a:endParaRPr>
          </a:p>
        </p:txBody>
      </p:sp>
      <p:sp>
        <p:nvSpPr>
          <p:cNvPr id="1752" name="Google Shape;1752;p119"/>
          <p:cNvSpPr/>
          <p:nvPr/>
        </p:nvSpPr>
        <p:spPr>
          <a:xfrm>
            <a:off x="2523325" y="2472401"/>
            <a:ext cx="3533700" cy="8952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3" name="Google Shape;1753;p119"/>
          <p:cNvSpPr txBox="1"/>
          <p:nvPr/>
        </p:nvSpPr>
        <p:spPr>
          <a:xfrm rot="1063972">
            <a:off x="5250137" y="2391790"/>
            <a:ext cx="1664590" cy="42456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Component 2</a:t>
            </a:r>
            <a:endParaRPr sz="1800">
              <a:solidFill>
                <a:srgbClr val="B7B7B7"/>
              </a:solidFill>
            </a:endParaRPr>
          </a:p>
        </p:txBody>
      </p:sp>
      <p:sp>
        <p:nvSpPr>
          <p:cNvPr id="1754" name="Google Shape;1754;p119"/>
          <p:cNvSpPr/>
          <p:nvPr/>
        </p:nvSpPr>
        <p:spPr>
          <a:xfrm>
            <a:off x="2474563" y="3468488"/>
            <a:ext cx="3533700" cy="895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5" name="Google Shape;1755;p119"/>
          <p:cNvSpPr txBox="1"/>
          <p:nvPr/>
        </p:nvSpPr>
        <p:spPr>
          <a:xfrm rot="1063972">
            <a:off x="5250137" y="3405740"/>
            <a:ext cx="1664590" cy="42456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Component 3</a:t>
            </a:r>
            <a:endParaRPr sz="1800">
              <a:solidFill>
                <a:srgbClr val="FF0000"/>
              </a:solidFill>
            </a:endParaRPr>
          </a:p>
        </p:txBody>
      </p:sp>
      <p:sp>
        <p:nvSpPr>
          <p:cNvPr id="1756" name="Google Shape;1756;p119"/>
          <p:cNvSpPr/>
          <p:nvPr/>
        </p:nvSpPr>
        <p:spPr>
          <a:xfrm>
            <a:off x="2416275" y="868050"/>
            <a:ext cx="764400" cy="4131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7" name="Google Shape;1757;p119"/>
          <p:cNvSpPr/>
          <p:nvPr/>
        </p:nvSpPr>
        <p:spPr>
          <a:xfrm>
            <a:off x="4434325" y="861275"/>
            <a:ext cx="764400" cy="4131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8" name="Google Shape;1758;p119"/>
          <p:cNvSpPr/>
          <p:nvPr/>
        </p:nvSpPr>
        <p:spPr>
          <a:xfrm>
            <a:off x="5098525" y="861275"/>
            <a:ext cx="764400" cy="4131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9" name="Google Shape;1759;p119"/>
          <p:cNvSpPr/>
          <p:nvPr/>
        </p:nvSpPr>
        <p:spPr>
          <a:xfrm>
            <a:off x="5778675" y="849350"/>
            <a:ext cx="764400" cy="41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0" name="Google Shape;1760;p119"/>
          <p:cNvSpPr/>
          <p:nvPr/>
        </p:nvSpPr>
        <p:spPr>
          <a:xfrm>
            <a:off x="3089975" y="861275"/>
            <a:ext cx="764400" cy="413100"/>
          </a:xfrm>
          <a:prstGeom prst="ellipse">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1" name="Google Shape;1761;p119"/>
          <p:cNvSpPr/>
          <p:nvPr/>
        </p:nvSpPr>
        <p:spPr>
          <a:xfrm>
            <a:off x="3757388" y="861275"/>
            <a:ext cx="764400" cy="41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5" name="Shape 1765"/>
        <p:cNvGrpSpPr/>
        <p:nvPr/>
      </p:nvGrpSpPr>
      <p:grpSpPr>
        <a:xfrm>
          <a:off x="0" y="0"/>
          <a:ext cx="0" cy="0"/>
          <a:chOff x="0" y="0"/>
          <a:chExt cx="0" cy="0"/>
        </a:xfrm>
      </p:grpSpPr>
      <p:sp>
        <p:nvSpPr>
          <p:cNvPr id="1766" name="Google Shape;1766;p12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767" name="Google Shape;1767;p120"/>
          <p:cNvSpPr txBox="1"/>
          <p:nvPr/>
        </p:nvSpPr>
        <p:spPr>
          <a:xfrm>
            <a:off x="588600" y="3822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components</a:t>
            </a:r>
            <a:r>
              <a:rPr lang="fr" sz="1800">
                <a:solidFill>
                  <a:schemeClr val="dk1"/>
                </a:solidFill>
              </a:rPr>
              <a:t> are then </a:t>
            </a:r>
            <a:r>
              <a:rPr b="1" lang="fr" sz="1800">
                <a:solidFill>
                  <a:srgbClr val="FF0000"/>
                </a:solidFill>
              </a:rPr>
              <a:t>connected</a:t>
            </a:r>
            <a:r>
              <a:rPr lang="fr" sz="1800">
                <a:solidFill>
                  <a:schemeClr val="dk1"/>
                </a:solidFill>
              </a:rPr>
              <a:t> to create a </a:t>
            </a:r>
            <a:r>
              <a:rPr b="1" lang="fr" sz="1800">
                <a:solidFill>
                  <a:srgbClr val="FF0000"/>
                </a:solidFill>
              </a:rPr>
              <a:t>single component</a:t>
            </a:r>
            <a:r>
              <a:rPr lang="fr" sz="1800">
                <a:solidFill>
                  <a:schemeClr val="dk1"/>
                </a:solidFill>
              </a:rPr>
              <a:t>.</a:t>
            </a:r>
            <a:endParaRPr sz="1800">
              <a:solidFill>
                <a:schemeClr val="dk1"/>
              </a:solidFill>
            </a:endParaRPr>
          </a:p>
        </p:txBody>
      </p:sp>
      <p:sp>
        <p:nvSpPr>
          <p:cNvPr id="1768" name="Google Shape;1768;p12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2" name="Shape 1772"/>
        <p:cNvGrpSpPr/>
        <p:nvPr/>
      </p:nvGrpSpPr>
      <p:grpSpPr>
        <a:xfrm>
          <a:off x="0" y="0"/>
          <a:ext cx="0" cy="0"/>
          <a:chOff x="0" y="0"/>
          <a:chExt cx="0" cy="0"/>
        </a:xfrm>
      </p:grpSpPr>
      <p:sp>
        <p:nvSpPr>
          <p:cNvPr id="1773" name="Google Shape;1773;p12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774" name="Google Shape;1774;p121"/>
          <p:cNvSpPr txBox="1"/>
          <p:nvPr/>
        </p:nvSpPr>
        <p:spPr>
          <a:xfrm>
            <a:off x="588600" y="3822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components</a:t>
            </a:r>
            <a:r>
              <a:rPr lang="fr" sz="1800">
                <a:solidFill>
                  <a:schemeClr val="dk1"/>
                </a:solidFill>
              </a:rPr>
              <a:t> are then </a:t>
            </a:r>
            <a:r>
              <a:rPr b="1" lang="fr" sz="1800">
                <a:solidFill>
                  <a:srgbClr val="FF0000"/>
                </a:solidFill>
              </a:rPr>
              <a:t>connected</a:t>
            </a:r>
            <a:r>
              <a:rPr lang="fr" sz="1800">
                <a:solidFill>
                  <a:schemeClr val="dk1"/>
                </a:solidFill>
              </a:rPr>
              <a:t> to create a </a:t>
            </a:r>
            <a:r>
              <a:rPr b="1" lang="fr" sz="1800">
                <a:solidFill>
                  <a:srgbClr val="FF0000"/>
                </a:solidFill>
              </a:rPr>
              <a:t>single component</a:t>
            </a:r>
            <a:r>
              <a:rPr lang="fr" sz="1800">
                <a:solidFill>
                  <a:schemeClr val="dk1"/>
                </a:solidFill>
              </a:rPr>
              <a:t>.</a:t>
            </a:r>
            <a:endParaRPr sz="1800">
              <a:solidFill>
                <a:schemeClr val="dk1"/>
              </a:solidFill>
            </a:endParaRPr>
          </a:p>
        </p:txBody>
      </p:sp>
      <p:sp>
        <p:nvSpPr>
          <p:cNvPr id="1775" name="Google Shape;1775;p12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sp>
        <p:nvSpPr>
          <p:cNvPr id="1776" name="Google Shape;1776;p121"/>
          <p:cNvSpPr txBox="1"/>
          <p:nvPr/>
        </p:nvSpPr>
        <p:spPr>
          <a:xfrm>
            <a:off x="588600" y="7688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connection is based on the </a:t>
            </a:r>
            <a:r>
              <a:rPr b="1" i="1" lang="fr" sz="1800">
                <a:solidFill>
                  <a:srgbClr val="FF0000"/>
                </a:solidFill>
              </a:rPr>
              <a:t>n</a:t>
            </a:r>
            <a:r>
              <a:rPr b="1" lang="fr" sz="1800">
                <a:solidFill>
                  <a:srgbClr val="FF0000"/>
                </a:solidFill>
              </a:rPr>
              <a:t>-reachability</a:t>
            </a:r>
            <a:r>
              <a:rPr lang="fr" sz="1800">
                <a:solidFill>
                  <a:schemeClr val="dk1"/>
                </a:solidFill>
              </a:rPr>
              <a:t> of each node, i.e., the number of nodes that they can reach.</a:t>
            </a:r>
            <a:endParaRPr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grpSp>
        <p:nvGrpSpPr>
          <p:cNvPr id="155" name="Google Shape;155;p23"/>
          <p:cNvGrpSpPr/>
          <p:nvPr/>
        </p:nvGrpSpPr>
        <p:grpSpPr>
          <a:xfrm>
            <a:off x="1574109" y="2166809"/>
            <a:ext cx="1552350" cy="1165830"/>
            <a:chOff x="3357928" y="2764975"/>
            <a:chExt cx="1845180" cy="1385748"/>
          </a:xfrm>
        </p:grpSpPr>
        <p:sp>
          <p:nvSpPr>
            <p:cNvPr id="156" name="Google Shape;156;p23"/>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157" name="Google Shape;157;p23"/>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158" name="Google Shape;158;p23"/>
          <p:cNvGrpSpPr/>
          <p:nvPr/>
        </p:nvGrpSpPr>
        <p:grpSpPr>
          <a:xfrm>
            <a:off x="4848050" y="3428575"/>
            <a:ext cx="1767852" cy="1015848"/>
            <a:chOff x="3357938" y="3134975"/>
            <a:chExt cx="1767852" cy="1015848"/>
          </a:xfrm>
        </p:grpSpPr>
        <p:sp>
          <p:nvSpPr>
            <p:cNvPr id="159" name="Google Shape;159;p23"/>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160" name="Google Shape;160;p23"/>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sp>
        <p:nvSpPr>
          <p:cNvPr id="161" name="Google Shape;161;p23"/>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162" name="Google Shape;162;p23"/>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sp>
        <p:nvSpPr>
          <p:cNvPr id="163" name="Google Shape;163;p23"/>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164" name="Google Shape;164;p23"/>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0" name="Shape 1780"/>
        <p:cNvGrpSpPr/>
        <p:nvPr/>
      </p:nvGrpSpPr>
      <p:grpSpPr>
        <a:xfrm>
          <a:off x="0" y="0"/>
          <a:ext cx="0" cy="0"/>
          <a:chOff x="0" y="0"/>
          <a:chExt cx="0" cy="0"/>
        </a:xfrm>
      </p:grpSpPr>
      <p:sp>
        <p:nvSpPr>
          <p:cNvPr id="1781" name="Google Shape;1781;p12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782" name="Google Shape;1782;p122"/>
          <p:cNvSpPr txBox="1"/>
          <p:nvPr/>
        </p:nvSpPr>
        <p:spPr>
          <a:xfrm>
            <a:off x="588600" y="3822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components</a:t>
            </a:r>
            <a:r>
              <a:rPr lang="fr" sz="1800">
                <a:solidFill>
                  <a:schemeClr val="dk1"/>
                </a:solidFill>
              </a:rPr>
              <a:t> are then </a:t>
            </a:r>
            <a:r>
              <a:rPr b="1" lang="fr" sz="1800">
                <a:solidFill>
                  <a:srgbClr val="FF0000"/>
                </a:solidFill>
              </a:rPr>
              <a:t>connected</a:t>
            </a:r>
            <a:r>
              <a:rPr lang="fr" sz="1800">
                <a:solidFill>
                  <a:schemeClr val="dk1"/>
                </a:solidFill>
              </a:rPr>
              <a:t> to create a </a:t>
            </a:r>
            <a:r>
              <a:rPr b="1" lang="fr" sz="1800">
                <a:solidFill>
                  <a:srgbClr val="FF0000"/>
                </a:solidFill>
              </a:rPr>
              <a:t>single component</a:t>
            </a:r>
            <a:r>
              <a:rPr lang="fr" sz="1800">
                <a:solidFill>
                  <a:schemeClr val="dk1"/>
                </a:solidFill>
              </a:rPr>
              <a:t>.</a:t>
            </a:r>
            <a:endParaRPr sz="1800">
              <a:solidFill>
                <a:schemeClr val="dk1"/>
              </a:solidFill>
            </a:endParaRPr>
          </a:p>
        </p:txBody>
      </p:sp>
      <p:sp>
        <p:nvSpPr>
          <p:cNvPr id="1783" name="Google Shape;1783;p12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sp>
        <p:nvSpPr>
          <p:cNvPr id="1784" name="Google Shape;1784;p122"/>
          <p:cNvSpPr txBox="1"/>
          <p:nvPr/>
        </p:nvSpPr>
        <p:spPr>
          <a:xfrm>
            <a:off x="588600" y="7688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connection is based on the </a:t>
            </a:r>
            <a:r>
              <a:rPr b="1" i="1" lang="fr" sz="1800">
                <a:solidFill>
                  <a:srgbClr val="FF0000"/>
                </a:solidFill>
              </a:rPr>
              <a:t>n</a:t>
            </a:r>
            <a:r>
              <a:rPr b="1" lang="fr" sz="1800">
                <a:solidFill>
                  <a:srgbClr val="FF0000"/>
                </a:solidFill>
              </a:rPr>
              <a:t>-reachability</a:t>
            </a:r>
            <a:r>
              <a:rPr lang="fr" sz="1800">
                <a:solidFill>
                  <a:schemeClr val="dk1"/>
                </a:solidFill>
              </a:rPr>
              <a:t> of each node, i.e., the number of nodes that they can reach.</a:t>
            </a:r>
            <a:endParaRPr sz="1800">
              <a:solidFill>
                <a:schemeClr val="dk1"/>
              </a:solidFill>
            </a:endParaRPr>
          </a:p>
        </p:txBody>
      </p:sp>
      <p:pic>
        <p:nvPicPr>
          <p:cNvPr id="1785" name="Google Shape;1785;p122"/>
          <p:cNvPicPr preferRelativeResize="0"/>
          <p:nvPr/>
        </p:nvPicPr>
        <p:blipFill>
          <a:blip r:embed="rId4">
            <a:alphaModFix/>
          </a:blip>
          <a:stretch>
            <a:fillRect/>
          </a:stretch>
        </p:blipFill>
        <p:spPr>
          <a:xfrm>
            <a:off x="3241288" y="1846876"/>
            <a:ext cx="2657824" cy="575100"/>
          </a:xfrm>
          <a:prstGeom prst="rect">
            <a:avLst/>
          </a:prstGeom>
          <a:noFill/>
          <a:ln>
            <a:noFill/>
          </a:ln>
        </p:spPr>
      </p:pic>
      <p:pic>
        <p:nvPicPr>
          <p:cNvPr id="1786" name="Google Shape;1786;p122"/>
          <p:cNvPicPr preferRelativeResize="0"/>
          <p:nvPr/>
        </p:nvPicPr>
        <p:blipFill>
          <a:blip r:embed="rId5">
            <a:alphaModFix/>
          </a:blip>
          <a:stretch>
            <a:fillRect/>
          </a:stretch>
        </p:blipFill>
        <p:spPr>
          <a:xfrm>
            <a:off x="3241288" y="2812899"/>
            <a:ext cx="2657824" cy="564065"/>
          </a:xfrm>
          <a:prstGeom prst="rect">
            <a:avLst/>
          </a:prstGeom>
          <a:noFill/>
          <a:ln>
            <a:noFill/>
          </a:ln>
        </p:spPr>
      </p:pic>
      <p:pic>
        <p:nvPicPr>
          <p:cNvPr id="1787" name="Google Shape;1787;p122"/>
          <p:cNvPicPr preferRelativeResize="0"/>
          <p:nvPr/>
        </p:nvPicPr>
        <p:blipFill>
          <a:blip r:embed="rId6">
            <a:alphaModFix/>
          </a:blip>
          <a:stretch>
            <a:fillRect/>
          </a:stretch>
        </p:blipFill>
        <p:spPr>
          <a:xfrm>
            <a:off x="3241288" y="3806738"/>
            <a:ext cx="2657824" cy="568533"/>
          </a:xfrm>
          <a:prstGeom prst="rect">
            <a:avLst/>
          </a:prstGeom>
          <a:noFill/>
          <a:ln>
            <a:noFill/>
          </a:ln>
        </p:spPr>
      </p:pic>
      <p:sp>
        <p:nvSpPr>
          <p:cNvPr id="1788" name="Google Shape;1788;p122"/>
          <p:cNvSpPr txBox="1"/>
          <p:nvPr/>
        </p:nvSpPr>
        <p:spPr>
          <a:xfrm>
            <a:off x="5446150" y="16201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0-reachability</a:t>
            </a:r>
            <a:endParaRPr>
              <a:solidFill>
                <a:srgbClr val="FF0000"/>
              </a:solidFill>
            </a:endParaRPr>
          </a:p>
        </p:txBody>
      </p:sp>
      <p:sp>
        <p:nvSpPr>
          <p:cNvPr id="1789" name="Google Shape;1789;p122"/>
          <p:cNvSpPr txBox="1"/>
          <p:nvPr/>
        </p:nvSpPr>
        <p:spPr>
          <a:xfrm>
            <a:off x="5446150" y="25773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0-reachability</a:t>
            </a:r>
            <a:endParaRPr>
              <a:solidFill>
                <a:srgbClr val="FF0000"/>
              </a:solidFill>
            </a:endParaRPr>
          </a:p>
        </p:txBody>
      </p:sp>
      <p:sp>
        <p:nvSpPr>
          <p:cNvPr id="1790" name="Google Shape;1790;p122"/>
          <p:cNvSpPr txBox="1"/>
          <p:nvPr/>
        </p:nvSpPr>
        <p:spPr>
          <a:xfrm>
            <a:off x="5446150" y="357340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0-reachability</a:t>
            </a:r>
            <a:endParaRPr>
              <a:solidFill>
                <a:srgbClr val="FF0000"/>
              </a:solidFill>
            </a:endParaRPr>
          </a:p>
        </p:txBody>
      </p:sp>
      <p:sp>
        <p:nvSpPr>
          <p:cNvPr id="1791" name="Google Shape;1791;p122"/>
          <p:cNvSpPr txBox="1"/>
          <p:nvPr/>
        </p:nvSpPr>
        <p:spPr>
          <a:xfrm>
            <a:off x="2408450" y="16201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1-reachability</a:t>
            </a:r>
            <a:endParaRPr>
              <a:solidFill>
                <a:srgbClr val="FF0000"/>
              </a:solidFill>
            </a:endParaRPr>
          </a:p>
        </p:txBody>
      </p:sp>
      <p:sp>
        <p:nvSpPr>
          <p:cNvPr id="1792" name="Google Shape;1792;p122"/>
          <p:cNvSpPr txBox="1"/>
          <p:nvPr/>
        </p:nvSpPr>
        <p:spPr>
          <a:xfrm>
            <a:off x="2408450" y="2583819"/>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1-reachability</a:t>
            </a:r>
            <a:endParaRPr>
              <a:solidFill>
                <a:srgbClr val="FF0000"/>
              </a:solidFill>
            </a:endParaRPr>
          </a:p>
        </p:txBody>
      </p:sp>
      <p:sp>
        <p:nvSpPr>
          <p:cNvPr id="1793" name="Google Shape;1793;p122"/>
          <p:cNvSpPr txBox="1"/>
          <p:nvPr/>
        </p:nvSpPr>
        <p:spPr>
          <a:xfrm>
            <a:off x="2408450" y="3573406"/>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1-reachability</a:t>
            </a:r>
            <a:endParaRPr>
              <a:solidFill>
                <a:srgbClr val="FF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7" name="Shape 1797"/>
        <p:cNvGrpSpPr/>
        <p:nvPr/>
      </p:nvGrpSpPr>
      <p:grpSpPr>
        <a:xfrm>
          <a:off x="0" y="0"/>
          <a:ext cx="0" cy="0"/>
          <a:chOff x="0" y="0"/>
          <a:chExt cx="0" cy="0"/>
        </a:xfrm>
      </p:grpSpPr>
      <p:sp>
        <p:nvSpPr>
          <p:cNvPr id="1798" name="Google Shape;1798;p123"/>
          <p:cNvSpPr txBox="1"/>
          <p:nvPr/>
        </p:nvSpPr>
        <p:spPr>
          <a:xfrm>
            <a:off x="587700" y="4013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fr" sz="1800">
                <a:solidFill>
                  <a:srgbClr val="FF0000"/>
                </a:solidFill>
              </a:rPr>
              <a:t>Each node</a:t>
            </a:r>
            <a:r>
              <a:rPr lang="fr" sz="1800">
                <a:solidFill>
                  <a:schemeClr val="dk1"/>
                </a:solidFill>
              </a:rPr>
              <a:t> of a component having a </a:t>
            </a:r>
            <a:r>
              <a:rPr b="1" lang="fr" sz="1800">
                <a:solidFill>
                  <a:srgbClr val="FF0000"/>
                </a:solidFill>
              </a:rPr>
              <a:t>0-reachability</a:t>
            </a:r>
            <a:r>
              <a:rPr lang="fr" sz="1800">
                <a:solidFill>
                  <a:schemeClr val="dk1"/>
                </a:solidFill>
              </a:rPr>
              <a:t> must be </a:t>
            </a:r>
            <a:r>
              <a:rPr b="1" lang="fr" sz="1800">
                <a:solidFill>
                  <a:srgbClr val="FF0000"/>
                </a:solidFill>
              </a:rPr>
              <a:t>connected</a:t>
            </a:r>
            <a:r>
              <a:rPr lang="fr" sz="1800">
                <a:solidFill>
                  <a:schemeClr val="dk1"/>
                </a:solidFill>
              </a:rPr>
              <a:t> to the node of </a:t>
            </a:r>
            <a:r>
              <a:rPr b="1" lang="fr" sz="1800">
                <a:solidFill>
                  <a:srgbClr val="FF0000"/>
                </a:solidFill>
              </a:rPr>
              <a:t>another component</a:t>
            </a:r>
            <a:r>
              <a:rPr lang="fr" sz="1800">
                <a:solidFill>
                  <a:schemeClr val="dk1"/>
                </a:solidFill>
              </a:rPr>
              <a:t> having the </a:t>
            </a:r>
            <a:r>
              <a:rPr b="1" lang="fr" sz="1800">
                <a:solidFill>
                  <a:srgbClr val="FF0000"/>
                </a:solidFill>
              </a:rPr>
              <a:t>maximum</a:t>
            </a:r>
            <a:r>
              <a:rPr lang="fr" sz="1800">
                <a:solidFill>
                  <a:schemeClr val="dk1"/>
                </a:solidFill>
              </a:rPr>
              <a:t> </a:t>
            </a:r>
            <a:r>
              <a:rPr b="1" lang="fr" sz="1800">
                <a:solidFill>
                  <a:srgbClr val="FF0000"/>
                </a:solidFill>
              </a:rPr>
              <a:t>reachability</a:t>
            </a:r>
            <a:r>
              <a:rPr lang="fr" sz="1800">
                <a:solidFill>
                  <a:schemeClr val="dk1"/>
                </a:solidFill>
              </a:rPr>
              <a:t>, but this can be done in </a:t>
            </a:r>
            <a:r>
              <a:rPr b="1" lang="fr" sz="1800">
                <a:solidFill>
                  <a:srgbClr val="FF0000"/>
                </a:solidFill>
              </a:rPr>
              <a:t>any order</a:t>
            </a:r>
            <a:r>
              <a:rPr lang="fr" sz="1800">
                <a:solidFill>
                  <a:schemeClr val="dk1"/>
                </a:solidFill>
              </a:rPr>
              <a:t>.</a:t>
            </a:r>
            <a:endParaRPr b="1" sz="2200">
              <a:solidFill>
                <a:schemeClr val="dk1"/>
              </a:solidFill>
            </a:endParaRPr>
          </a:p>
        </p:txBody>
      </p:sp>
      <p:pic>
        <p:nvPicPr>
          <p:cNvPr id="1799" name="Google Shape;1799;p123"/>
          <p:cNvPicPr preferRelativeResize="0"/>
          <p:nvPr/>
        </p:nvPicPr>
        <p:blipFill>
          <a:blip r:embed="rId4">
            <a:alphaModFix/>
          </a:blip>
          <a:stretch>
            <a:fillRect/>
          </a:stretch>
        </p:blipFill>
        <p:spPr>
          <a:xfrm>
            <a:off x="3241288" y="1846876"/>
            <a:ext cx="2657824" cy="575100"/>
          </a:xfrm>
          <a:prstGeom prst="rect">
            <a:avLst/>
          </a:prstGeom>
          <a:noFill/>
          <a:ln>
            <a:noFill/>
          </a:ln>
        </p:spPr>
      </p:pic>
      <p:pic>
        <p:nvPicPr>
          <p:cNvPr id="1800" name="Google Shape;1800;p123"/>
          <p:cNvPicPr preferRelativeResize="0"/>
          <p:nvPr/>
        </p:nvPicPr>
        <p:blipFill>
          <a:blip r:embed="rId5">
            <a:alphaModFix/>
          </a:blip>
          <a:stretch>
            <a:fillRect/>
          </a:stretch>
        </p:blipFill>
        <p:spPr>
          <a:xfrm>
            <a:off x="3241288" y="2812899"/>
            <a:ext cx="2657824" cy="564065"/>
          </a:xfrm>
          <a:prstGeom prst="rect">
            <a:avLst/>
          </a:prstGeom>
          <a:noFill/>
          <a:ln>
            <a:noFill/>
          </a:ln>
        </p:spPr>
      </p:pic>
      <p:pic>
        <p:nvPicPr>
          <p:cNvPr id="1801" name="Google Shape;1801;p123"/>
          <p:cNvPicPr preferRelativeResize="0"/>
          <p:nvPr/>
        </p:nvPicPr>
        <p:blipFill>
          <a:blip r:embed="rId6">
            <a:alphaModFix/>
          </a:blip>
          <a:stretch>
            <a:fillRect/>
          </a:stretch>
        </p:blipFill>
        <p:spPr>
          <a:xfrm>
            <a:off x="3241288" y="3806738"/>
            <a:ext cx="2657824" cy="568533"/>
          </a:xfrm>
          <a:prstGeom prst="rect">
            <a:avLst/>
          </a:prstGeom>
          <a:noFill/>
          <a:ln>
            <a:noFill/>
          </a:ln>
        </p:spPr>
      </p:pic>
      <p:sp>
        <p:nvSpPr>
          <p:cNvPr id="1802" name="Google Shape;1802;p123"/>
          <p:cNvSpPr txBox="1"/>
          <p:nvPr/>
        </p:nvSpPr>
        <p:spPr>
          <a:xfrm>
            <a:off x="5446150" y="16201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1A1A1A"/>
                </a:solidFill>
              </a:rPr>
              <a:t>0-reachability</a:t>
            </a:r>
            <a:endParaRPr>
              <a:solidFill>
                <a:srgbClr val="1A1A1A"/>
              </a:solidFill>
            </a:endParaRPr>
          </a:p>
        </p:txBody>
      </p:sp>
      <p:sp>
        <p:nvSpPr>
          <p:cNvPr id="1803" name="Google Shape;1803;p123"/>
          <p:cNvSpPr txBox="1"/>
          <p:nvPr/>
        </p:nvSpPr>
        <p:spPr>
          <a:xfrm>
            <a:off x="5446150" y="25773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1804" name="Google Shape;1804;p123"/>
          <p:cNvSpPr txBox="1"/>
          <p:nvPr/>
        </p:nvSpPr>
        <p:spPr>
          <a:xfrm>
            <a:off x="5446150" y="357340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1805" name="Google Shape;1805;p123"/>
          <p:cNvSpPr txBox="1"/>
          <p:nvPr/>
        </p:nvSpPr>
        <p:spPr>
          <a:xfrm>
            <a:off x="2408450" y="16201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t>1-reachability</a:t>
            </a:r>
            <a:endParaRPr/>
          </a:p>
        </p:txBody>
      </p:sp>
      <p:sp>
        <p:nvSpPr>
          <p:cNvPr id="1806" name="Google Shape;1806;p123"/>
          <p:cNvSpPr txBox="1"/>
          <p:nvPr/>
        </p:nvSpPr>
        <p:spPr>
          <a:xfrm>
            <a:off x="2408450" y="2583819"/>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1-reachability</a:t>
            </a:r>
            <a:endParaRPr>
              <a:solidFill>
                <a:schemeClr val="dk1"/>
              </a:solidFill>
            </a:endParaRPr>
          </a:p>
        </p:txBody>
      </p:sp>
      <p:sp>
        <p:nvSpPr>
          <p:cNvPr id="1807" name="Google Shape;1807;p123"/>
          <p:cNvSpPr txBox="1"/>
          <p:nvPr/>
        </p:nvSpPr>
        <p:spPr>
          <a:xfrm>
            <a:off x="2408450" y="3573406"/>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1-reachability</a:t>
            </a:r>
            <a:endParaRPr>
              <a:solidFill>
                <a:schemeClr val="dk1"/>
              </a:solidFill>
            </a:endParaRPr>
          </a:p>
        </p:txBody>
      </p:sp>
      <p:sp>
        <p:nvSpPr>
          <p:cNvPr id="1808" name="Google Shape;1808;p12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809" name="Google Shape;1809;p12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3" name="Shape 1813"/>
        <p:cNvGrpSpPr/>
        <p:nvPr/>
      </p:nvGrpSpPr>
      <p:grpSpPr>
        <a:xfrm>
          <a:off x="0" y="0"/>
          <a:ext cx="0" cy="0"/>
          <a:chOff x="0" y="0"/>
          <a:chExt cx="0" cy="0"/>
        </a:xfrm>
      </p:grpSpPr>
      <p:sp>
        <p:nvSpPr>
          <p:cNvPr id="1814" name="Google Shape;1814;p12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815" name="Google Shape;1815;p12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pic>
        <p:nvPicPr>
          <p:cNvPr id="1816" name="Google Shape;1816;p124"/>
          <p:cNvPicPr preferRelativeResize="0"/>
          <p:nvPr/>
        </p:nvPicPr>
        <p:blipFill>
          <a:blip r:embed="rId4">
            <a:alphaModFix/>
          </a:blip>
          <a:stretch>
            <a:fillRect/>
          </a:stretch>
        </p:blipFill>
        <p:spPr>
          <a:xfrm>
            <a:off x="3241288" y="1846876"/>
            <a:ext cx="2657824" cy="575100"/>
          </a:xfrm>
          <a:prstGeom prst="rect">
            <a:avLst/>
          </a:prstGeom>
          <a:noFill/>
          <a:ln>
            <a:noFill/>
          </a:ln>
        </p:spPr>
      </p:pic>
      <p:pic>
        <p:nvPicPr>
          <p:cNvPr id="1817" name="Google Shape;1817;p124"/>
          <p:cNvPicPr preferRelativeResize="0"/>
          <p:nvPr/>
        </p:nvPicPr>
        <p:blipFill>
          <a:blip r:embed="rId5">
            <a:alphaModFix/>
          </a:blip>
          <a:stretch>
            <a:fillRect/>
          </a:stretch>
        </p:blipFill>
        <p:spPr>
          <a:xfrm>
            <a:off x="3241288" y="2812899"/>
            <a:ext cx="2657824" cy="564065"/>
          </a:xfrm>
          <a:prstGeom prst="rect">
            <a:avLst/>
          </a:prstGeom>
          <a:noFill/>
          <a:ln>
            <a:noFill/>
          </a:ln>
        </p:spPr>
      </p:pic>
      <p:pic>
        <p:nvPicPr>
          <p:cNvPr id="1818" name="Google Shape;1818;p124"/>
          <p:cNvPicPr preferRelativeResize="0"/>
          <p:nvPr/>
        </p:nvPicPr>
        <p:blipFill>
          <a:blip r:embed="rId6">
            <a:alphaModFix/>
          </a:blip>
          <a:stretch>
            <a:fillRect/>
          </a:stretch>
        </p:blipFill>
        <p:spPr>
          <a:xfrm>
            <a:off x="3241288" y="3806738"/>
            <a:ext cx="2657824" cy="568533"/>
          </a:xfrm>
          <a:prstGeom prst="rect">
            <a:avLst/>
          </a:prstGeom>
          <a:noFill/>
          <a:ln>
            <a:noFill/>
          </a:ln>
        </p:spPr>
      </p:pic>
      <p:sp>
        <p:nvSpPr>
          <p:cNvPr id="1819" name="Google Shape;1819;p124"/>
          <p:cNvSpPr txBox="1"/>
          <p:nvPr/>
        </p:nvSpPr>
        <p:spPr>
          <a:xfrm>
            <a:off x="5446150" y="16201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2-reachability</a:t>
            </a:r>
            <a:endParaRPr>
              <a:solidFill>
                <a:srgbClr val="FF0000"/>
              </a:solidFill>
            </a:endParaRPr>
          </a:p>
        </p:txBody>
      </p:sp>
      <p:sp>
        <p:nvSpPr>
          <p:cNvPr id="1820" name="Google Shape;1820;p124"/>
          <p:cNvSpPr txBox="1"/>
          <p:nvPr/>
        </p:nvSpPr>
        <p:spPr>
          <a:xfrm>
            <a:off x="5446150" y="25773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1821" name="Google Shape;1821;p124"/>
          <p:cNvSpPr txBox="1"/>
          <p:nvPr/>
        </p:nvSpPr>
        <p:spPr>
          <a:xfrm>
            <a:off x="5446150" y="357340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1822" name="Google Shape;1822;p124"/>
          <p:cNvSpPr txBox="1"/>
          <p:nvPr/>
        </p:nvSpPr>
        <p:spPr>
          <a:xfrm>
            <a:off x="2408450" y="16201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3-reachability</a:t>
            </a:r>
            <a:endParaRPr>
              <a:solidFill>
                <a:srgbClr val="FF0000"/>
              </a:solidFill>
            </a:endParaRPr>
          </a:p>
        </p:txBody>
      </p:sp>
      <p:sp>
        <p:nvSpPr>
          <p:cNvPr id="1823" name="Google Shape;1823;p124"/>
          <p:cNvSpPr txBox="1"/>
          <p:nvPr/>
        </p:nvSpPr>
        <p:spPr>
          <a:xfrm>
            <a:off x="2408450" y="2583819"/>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1-reachability</a:t>
            </a:r>
            <a:endParaRPr>
              <a:solidFill>
                <a:schemeClr val="dk1"/>
              </a:solidFill>
            </a:endParaRPr>
          </a:p>
        </p:txBody>
      </p:sp>
      <p:sp>
        <p:nvSpPr>
          <p:cNvPr id="1824" name="Google Shape;1824;p124"/>
          <p:cNvSpPr txBox="1"/>
          <p:nvPr/>
        </p:nvSpPr>
        <p:spPr>
          <a:xfrm>
            <a:off x="2408450" y="3573406"/>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1-reachability</a:t>
            </a:r>
            <a:endParaRPr>
              <a:solidFill>
                <a:schemeClr val="dk1"/>
              </a:solidFill>
            </a:endParaRPr>
          </a:p>
        </p:txBody>
      </p:sp>
      <p:cxnSp>
        <p:nvCxnSpPr>
          <p:cNvPr id="1825" name="Google Shape;1825;p124"/>
          <p:cNvCxnSpPr/>
          <p:nvPr/>
        </p:nvCxnSpPr>
        <p:spPr>
          <a:xfrm flipH="1">
            <a:off x="3770150" y="2396850"/>
            <a:ext cx="1593600" cy="434100"/>
          </a:xfrm>
          <a:prstGeom prst="straightConnector1">
            <a:avLst/>
          </a:prstGeom>
          <a:noFill/>
          <a:ln cap="flat" cmpd="sng" w="19050">
            <a:solidFill>
              <a:srgbClr val="FF0000"/>
            </a:solidFill>
            <a:prstDash val="solid"/>
            <a:round/>
            <a:headEnd len="med" w="med" type="none"/>
            <a:tailEnd len="med" w="med" type="triangle"/>
          </a:ln>
        </p:spPr>
      </p:cxnSp>
      <p:sp>
        <p:nvSpPr>
          <p:cNvPr id="1826" name="Google Shape;1826;p124"/>
          <p:cNvSpPr txBox="1"/>
          <p:nvPr/>
        </p:nvSpPr>
        <p:spPr>
          <a:xfrm>
            <a:off x="587700" y="4013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fr" sz="1800">
                <a:solidFill>
                  <a:srgbClr val="FF0000"/>
                </a:solidFill>
              </a:rPr>
              <a:t>Each node</a:t>
            </a:r>
            <a:r>
              <a:rPr lang="fr" sz="1800">
                <a:solidFill>
                  <a:schemeClr val="dk1"/>
                </a:solidFill>
              </a:rPr>
              <a:t> of a component having a </a:t>
            </a:r>
            <a:r>
              <a:rPr b="1" lang="fr" sz="1800">
                <a:solidFill>
                  <a:srgbClr val="FF0000"/>
                </a:solidFill>
              </a:rPr>
              <a:t>0-reachability</a:t>
            </a:r>
            <a:r>
              <a:rPr lang="fr" sz="1800">
                <a:solidFill>
                  <a:schemeClr val="dk1"/>
                </a:solidFill>
              </a:rPr>
              <a:t> must be </a:t>
            </a:r>
            <a:r>
              <a:rPr b="1" lang="fr" sz="1800">
                <a:solidFill>
                  <a:srgbClr val="FF0000"/>
                </a:solidFill>
              </a:rPr>
              <a:t>connected</a:t>
            </a:r>
            <a:r>
              <a:rPr lang="fr" sz="1800">
                <a:solidFill>
                  <a:schemeClr val="dk1"/>
                </a:solidFill>
              </a:rPr>
              <a:t> to the node of </a:t>
            </a:r>
            <a:r>
              <a:rPr b="1" lang="fr" sz="1800">
                <a:solidFill>
                  <a:srgbClr val="FF0000"/>
                </a:solidFill>
              </a:rPr>
              <a:t>another component</a:t>
            </a:r>
            <a:r>
              <a:rPr lang="fr" sz="1800">
                <a:solidFill>
                  <a:schemeClr val="dk1"/>
                </a:solidFill>
              </a:rPr>
              <a:t> having the </a:t>
            </a:r>
            <a:r>
              <a:rPr b="1" lang="fr" sz="1800">
                <a:solidFill>
                  <a:srgbClr val="FF0000"/>
                </a:solidFill>
              </a:rPr>
              <a:t>maximum</a:t>
            </a:r>
            <a:r>
              <a:rPr lang="fr" sz="1800">
                <a:solidFill>
                  <a:schemeClr val="dk1"/>
                </a:solidFill>
              </a:rPr>
              <a:t> </a:t>
            </a:r>
            <a:r>
              <a:rPr b="1" lang="fr" sz="1800">
                <a:solidFill>
                  <a:srgbClr val="FF0000"/>
                </a:solidFill>
              </a:rPr>
              <a:t>reachability</a:t>
            </a:r>
            <a:r>
              <a:rPr lang="fr" sz="1800">
                <a:solidFill>
                  <a:schemeClr val="dk1"/>
                </a:solidFill>
              </a:rPr>
              <a:t>, but this can be done in </a:t>
            </a:r>
            <a:r>
              <a:rPr b="1" lang="fr" sz="1800">
                <a:solidFill>
                  <a:srgbClr val="FF0000"/>
                </a:solidFill>
              </a:rPr>
              <a:t>any order</a:t>
            </a:r>
            <a:r>
              <a:rPr lang="fr" sz="1800">
                <a:solidFill>
                  <a:schemeClr val="dk1"/>
                </a:solidFill>
              </a:rPr>
              <a:t>.</a:t>
            </a:r>
            <a:endParaRPr b="1" sz="2200">
              <a:solidFill>
                <a:schemeClr val="dk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0" name="Shape 1830"/>
        <p:cNvGrpSpPr/>
        <p:nvPr/>
      </p:nvGrpSpPr>
      <p:grpSpPr>
        <a:xfrm>
          <a:off x="0" y="0"/>
          <a:ext cx="0" cy="0"/>
          <a:chOff x="0" y="0"/>
          <a:chExt cx="0" cy="0"/>
        </a:xfrm>
      </p:grpSpPr>
      <p:sp>
        <p:nvSpPr>
          <p:cNvPr id="1831" name="Google Shape;1831;p12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832" name="Google Shape;1832;p12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pic>
        <p:nvPicPr>
          <p:cNvPr id="1833" name="Google Shape;1833;p125"/>
          <p:cNvPicPr preferRelativeResize="0"/>
          <p:nvPr/>
        </p:nvPicPr>
        <p:blipFill>
          <a:blip r:embed="rId4">
            <a:alphaModFix/>
          </a:blip>
          <a:stretch>
            <a:fillRect/>
          </a:stretch>
        </p:blipFill>
        <p:spPr>
          <a:xfrm>
            <a:off x="3241288" y="1846876"/>
            <a:ext cx="2657824" cy="575100"/>
          </a:xfrm>
          <a:prstGeom prst="rect">
            <a:avLst/>
          </a:prstGeom>
          <a:noFill/>
          <a:ln>
            <a:noFill/>
          </a:ln>
        </p:spPr>
      </p:pic>
      <p:pic>
        <p:nvPicPr>
          <p:cNvPr id="1834" name="Google Shape;1834;p125"/>
          <p:cNvPicPr preferRelativeResize="0"/>
          <p:nvPr/>
        </p:nvPicPr>
        <p:blipFill>
          <a:blip r:embed="rId5">
            <a:alphaModFix/>
          </a:blip>
          <a:stretch>
            <a:fillRect/>
          </a:stretch>
        </p:blipFill>
        <p:spPr>
          <a:xfrm>
            <a:off x="3241288" y="2812899"/>
            <a:ext cx="2657824" cy="564065"/>
          </a:xfrm>
          <a:prstGeom prst="rect">
            <a:avLst/>
          </a:prstGeom>
          <a:noFill/>
          <a:ln>
            <a:noFill/>
          </a:ln>
        </p:spPr>
      </p:pic>
      <p:pic>
        <p:nvPicPr>
          <p:cNvPr id="1835" name="Google Shape;1835;p125"/>
          <p:cNvPicPr preferRelativeResize="0"/>
          <p:nvPr/>
        </p:nvPicPr>
        <p:blipFill>
          <a:blip r:embed="rId6">
            <a:alphaModFix/>
          </a:blip>
          <a:stretch>
            <a:fillRect/>
          </a:stretch>
        </p:blipFill>
        <p:spPr>
          <a:xfrm>
            <a:off x="3241288" y="3806738"/>
            <a:ext cx="2657824" cy="568533"/>
          </a:xfrm>
          <a:prstGeom prst="rect">
            <a:avLst/>
          </a:prstGeom>
          <a:noFill/>
          <a:ln>
            <a:noFill/>
          </a:ln>
        </p:spPr>
      </p:pic>
      <p:sp>
        <p:nvSpPr>
          <p:cNvPr id="1836" name="Google Shape;1836;p125"/>
          <p:cNvSpPr txBox="1"/>
          <p:nvPr/>
        </p:nvSpPr>
        <p:spPr>
          <a:xfrm>
            <a:off x="5446150" y="16201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4-reachability</a:t>
            </a:r>
            <a:endParaRPr>
              <a:solidFill>
                <a:srgbClr val="FF0000"/>
              </a:solidFill>
            </a:endParaRPr>
          </a:p>
        </p:txBody>
      </p:sp>
      <p:sp>
        <p:nvSpPr>
          <p:cNvPr id="1837" name="Google Shape;1837;p125"/>
          <p:cNvSpPr txBox="1"/>
          <p:nvPr/>
        </p:nvSpPr>
        <p:spPr>
          <a:xfrm>
            <a:off x="5446150" y="25773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2-reachability</a:t>
            </a:r>
            <a:endParaRPr>
              <a:solidFill>
                <a:srgbClr val="FF0000"/>
              </a:solidFill>
            </a:endParaRPr>
          </a:p>
        </p:txBody>
      </p:sp>
      <p:sp>
        <p:nvSpPr>
          <p:cNvPr id="1838" name="Google Shape;1838;p125"/>
          <p:cNvSpPr txBox="1"/>
          <p:nvPr/>
        </p:nvSpPr>
        <p:spPr>
          <a:xfrm>
            <a:off x="5446150" y="357340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1839" name="Google Shape;1839;p125"/>
          <p:cNvSpPr txBox="1"/>
          <p:nvPr/>
        </p:nvSpPr>
        <p:spPr>
          <a:xfrm>
            <a:off x="2408450" y="16201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5-reachability</a:t>
            </a:r>
            <a:endParaRPr>
              <a:solidFill>
                <a:srgbClr val="FF0000"/>
              </a:solidFill>
            </a:endParaRPr>
          </a:p>
        </p:txBody>
      </p:sp>
      <p:sp>
        <p:nvSpPr>
          <p:cNvPr id="1840" name="Google Shape;1840;p125"/>
          <p:cNvSpPr txBox="1"/>
          <p:nvPr/>
        </p:nvSpPr>
        <p:spPr>
          <a:xfrm>
            <a:off x="2408450" y="2583819"/>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3-reachability</a:t>
            </a:r>
            <a:endParaRPr>
              <a:solidFill>
                <a:srgbClr val="FF0000"/>
              </a:solidFill>
            </a:endParaRPr>
          </a:p>
        </p:txBody>
      </p:sp>
      <p:sp>
        <p:nvSpPr>
          <p:cNvPr id="1841" name="Google Shape;1841;p125"/>
          <p:cNvSpPr txBox="1"/>
          <p:nvPr/>
        </p:nvSpPr>
        <p:spPr>
          <a:xfrm>
            <a:off x="2408450" y="3573406"/>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1-reachability</a:t>
            </a:r>
            <a:endParaRPr>
              <a:solidFill>
                <a:schemeClr val="dk1"/>
              </a:solidFill>
            </a:endParaRPr>
          </a:p>
        </p:txBody>
      </p:sp>
      <p:cxnSp>
        <p:nvCxnSpPr>
          <p:cNvPr id="1842" name="Google Shape;1842;p125"/>
          <p:cNvCxnSpPr/>
          <p:nvPr/>
        </p:nvCxnSpPr>
        <p:spPr>
          <a:xfrm flipH="1">
            <a:off x="3770150" y="2396850"/>
            <a:ext cx="1593600" cy="434100"/>
          </a:xfrm>
          <a:prstGeom prst="straightConnector1">
            <a:avLst/>
          </a:prstGeom>
          <a:noFill/>
          <a:ln cap="flat" cmpd="sng" w="19050">
            <a:solidFill>
              <a:srgbClr val="1A1A1A"/>
            </a:solidFill>
            <a:prstDash val="solid"/>
            <a:round/>
            <a:headEnd len="med" w="med" type="none"/>
            <a:tailEnd len="med" w="med" type="triangle"/>
          </a:ln>
        </p:spPr>
      </p:cxnSp>
      <p:sp>
        <p:nvSpPr>
          <p:cNvPr id="1843" name="Google Shape;1843;p125"/>
          <p:cNvSpPr txBox="1"/>
          <p:nvPr/>
        </p:nvSpPr>
        <p:spPr>
          <a:xfrm>
            <a:off x="587700" y="4013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fr" sz="1800">
                <a:solidFill>
                  <a:srgbClr val="FF0000"/>
                </a:solidFill>
              </a:rPr>
              <a:t>Each node</a:t>
            </a:r>
            <a:r>
              <a:rPr lang="fr" sz="1800">
                <a:solidFill>
                  <a:schemeClr val="dk1"/>
                </a:solidFill>
              </a:rPr>
              <a:t> of a component having a </a:t>
            </a:r>
            <a:r>
              <a:rPr b="1" lang="fr" sz="1800">
                <a:solidFill>
                  <a:srgbClr val="FF0000"/>
                </a:solidFill>
              </a:rPr>
              <a:t>0-reachability</a:t>
            </a:r>
            <a:r>
              <a:rPr lang="fr" sz="1800">
                <a:solidFill>
                  <a:schemeClr val="dk1"/>
                </a:solidFill>
              </a:rPr>
              <a:t> must be </a:t>
            </a:r>
            <a:r>
              <a:rPr b="1" lang="fr" sz="1800">
                <a:solidFill>
                  <a:srgbClr val="FF0000"/>
                </a:solidFill>
              </a:rPr>
              <a:t>connected</a:t>
            </a:r>
            <a:r>
              <a:rPr lang="fr" sz="1800">
                <a:solidFill>
                  <a:schemeClr val="dk1"/>
                </a:solidFill>
              </a:rPr>
              <a:t> to the node of </a:t>
            </a:r>
            <a:r>
              <a:rPr b="1" lang="fr" sz="1800">
                <a:solidFill>
                  <a:srgbClr val="FF0000"/>
                </a:solidFill>
              </a:rPr>
              <a:t>another component</a:t>
            </a:r>
            <a:r>
              <a:rPr lang="fr" sz="1800">
                <a:solidFill>
                  <a:schemeClr val="dk1"/>
                </a:solidFill>
              </a:rPr>
              <a:t> having the </a:t>
            </a:r>
            <a:r>
              <a:rPr b="1" lang="fr" sz="1800">
                <a:solidFill>
                  <a:srgbClr val="FF0000"/>
                </a:solidFill>
              </a:rPr>
              <a:t>maximum</a:t>
            </a:r>
            <a:r>
              <a:rPr lang="fr" sz="1800">
                <a:solidFill>
                  <a:schemeClr val="dk1"/>
                </a:solidFill>
              </a:rPr>
              <a:t> </a:t>
            </a:r>
            <a:r>
              <a:rPr b="1" lang="fr" sz="1800">
                <a:solidFill>
                  <a:srgbClr val="FF0000"/>
                </a:solidFill>
              </a:rPr>
              <a:t>reachability</a:t>
            </a:r>
            <a:r>
              <a:rPr lang="fr" sz="1800">
                <a:solidFill>
                  <a:schemeClr val="dk1"/>
                </a:solidFill>
              </a:rPr>
              <a:t>, but this can be done in </a:t>
            </a:r>
            <a:r>
              <a:rPr b="1" lang="fr" sz="1800">
                <a:solidFill>
                  <a:srgbClr val="FF0000"/>
                </a:solidFill>
              </a:rPr>
              <a:t>any order</a:t>
            </a:r>
            <a:r>
              <a:rPr lang="fr" sz="1800">
                <a:solidFill>
                  <a:schemeClr val="dk1"/>
                </a:solidFill>
              </a:rPr>
              <a:t>.</a:t>
            </a:r>
            <a:endParaRPr b="1" sz="2200">
              <a:solidFill>
                <a:schemeClr val="dk1"/>
              </a:solidFill>
            </a:endParaRPr>
          </a:p>
        </p:txBody>
      </p:sp>
      <p:cxnSp>
        <p:nvCxnSpPr>
          <p:cNvPr id="1844" name="Google Shape;1844;p125"/>
          <p:cNvCxnSpPr/>
          <p:nvPr/>
        </p:nvCxnSpPr>
        <p:spPr>
          <a:xfrm flipH="1">
            <a:off x="3750900" y="3361350"/>
            <a:ext cx="1617900" cy="4608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8" name="Shape 1848"/>
        <p:cNvGrpSpPr/>
        <p:nvPr/>
      </p:nvGrpSpPr>
      <p:grpSpPr>
        <a:xfrm>
          <a:off x="0" y="0"/>
          <a:ext cx="0" cy="0"/>
          <a:chOff x="0" y="0"/>
          <a:chExt cx="0" cy="0"/>
        </a:xfrm>
      </p:grpSpPr>
      <p:sp>
        <p:nvSpPr>
          <p:cNvPr id="1849" name="Google Shape;1849;p12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850" name="Google Shape;1850;p12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pic>
        <p:nvPicPr>
          <p:cNvPr id="1851" name="Google Shape;1851;p126"/>
          <p:cNvPicPr preferRelativeResize="0"/>
          <p:nvPr/>
        </p:nvPicPr>
        <p:blipFill>
          <a:blip r:embed="rId4">
            <a:alphaModFix/>
          </a:blip>
          <a:stretch>
            <a:fillRect/>
          </a:stretch>
        </p:blipFill>
        <p:spPr>
          <a:xfrm>
            <a:off x="3241288" y="1846876"/>
            <a:ext cx="2657824" cy="575100"/>
          </a:xfrm>
          <a:prstGeom prst="rect">
            <a:avLst/>
          </a:prstGeom>
          <a:noFill/>
          <a:ln>
            <a:noFill/>
          </a:ln>
        </p:spPr>
      </p:pic>
      <p:pic>
        <p:nvPicPr>
          <p:cNvPr id="1852" name="Google Shape;1852;p126"/>
          <p:cNvPicPr preferRelativeResize="0"/>
          <p:nvPr/>
        </p:nvPicPr>
        <p:blipFill>
          <a:blip r:embed="rId5">
            <a:alphaModFix/>
          </a:blip>
          <a:stretch>
            <a:fillRect/>
          </a:stretch>
        </p:blipFill>
        <p:spPr>
          <a:xfrm>
            <a:off x="3241288" y="2812899"/>
            <a:ext cx="2657824" cy="564065"/>
          </a:xfrm>
          <a:prstGeom prst="rect">
            <a:avLst/>
          </a:prstGeom>
          <a:noFill/>
          <a:ln>
            <a:noFill/>
          </a:ln>
        </p:spPr>
      </p:pic>
      <p:pic>
        <p:nvPicPr>
          <p:cNvPr id="1853" name="Google Shape;1853;p126"/>
          <p:cNvPicPr preferRelativeResize="0"/>
          <p:nvPr/>
        </p:nvPicPr>
        <p:blipFill>
          <a:blip r:embed="rId6">
            <a:alphaModFix/>
          </a:blip>
          <a:stretch>
            <a:fillRect/>
          </a:stretch>
        </p:blipFill>
        <p:spPr>
          <a:xfrm>
            <a:off x="3241288" y="3806738"/>
            <a:ext cx="2657824" cy="568533"/>
          </a:xfrm>
          <a:prstGeom prst="rect">
            <a:avLst/>
          </a:prstGeom>
          <a:noFill/>
          <a:ln>
            <a:noFill/>
          </a:ln>
        </p:spPr>
      </p:pic>
      <p:sp>
        <p:nvSpPr>
          <p:cNvPr id="1854" name="Google Shape;1854;p126"/>
          <p:cNvSpPr txBox="1"/>
          <p:nvPr/>
        </p:nvSpPr>
        <p:spPr>
          <a:xfrm>
            <a:off x="5446150" y="16201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rgbClr val="FF0000"/>
              </a:solidFill>
            </a:endParaRPr>
          </a:p>
        </p:txBody>
      </p:sp>
      <p:sp>
        <p:nvSpPr>
          <p:cNvPr id="1855" name="Google Shape;1855;p126"/>
          <p:cNvSpPr txBox="1"/>
          <p:nvPr/>
        </p:nvSpPr>
        <p:spPr>
          <a:xfrm>
            <a:off x="5446150" y="25773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rgbClr val="FF0000"/>
              </a:solidFill>
            </a:endParaRPr>
          </a:p>
        </p:txBody>
      </p:sp>
      <p:sp>
        <p:nvSpPr>
          <p:cNvPr id="1856" name="Google Shape;1856;p126"/>
          <p:cNvSpPr txBox="1"/>
          <p:nvPr/>
        </p:nvSpPr>
        <p:spPr>
          <a:xfrm>
            <a:off x="5446150" y="357340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rgbClr val="FF0000"/>
              </a:solidFill>
            </a:endParaRPr>
          </a:p>
        </p:txBody>
      </p:sp>
      <p:sp>
        <p:nvSpPr>
          <p:cNvPr id="1857" name="Google Shape;1857;p126"/>
          <p:cNvSpPr txBox="1"/>
          <p:nvPr/>
        </p:nvSpPr>
        <p:spPr>
          <a:xfrm>
            <a:off x="2408450" y="16201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rgbClr val="FF0000"/>
              </a:solidFill>
            </a:endParaRPr>
          </a:p>
        </p:txBody>
      </p:sp>
      <p:sp>
        <p:nvSpPr>
          <p:cNvPr id="1858" name="Google Shape;1858;p126"/>
          <p:cNvSpPr txBox="1"/>
          <p:nvPr/>
        </p:nvSpPr>
        <p:spPr>
          <a:xfrm>
            <a:off x="2408450" y="2583819"/>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rgbClr val="FF0000"/>
              </a:solidFill>
            </a:endParaRPr>
          </a:p>
        </p:txBody>
      </p:sp>
      <p:sp>
        <p:nvSpPr>
          <p:cNvPr id="1859" name="Google Shape;1859;p126"/>
          <p:cNvSpPr txBox="1"/>
          <p:nvPr/>
        </p:nvSpPr>
        <p:spPr>
          <a:xfrm>
            <a:off x="2408450" y="3573406"/>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rgbClr val="FF0000"/>
              </a:solidFill>
            </a:endParaRPr>
          </a:p>
        </p:txBody>
      </p:sp>
      <p:cxnSp>
        <p:nvCxnSpPr>
          <p:cNvPr id="1860" name="Google Shape;1860;p126"/>
          <p:cNvCxnSpPr/>
          <p:nvPr/>
        </p:nvCxnSpPr>
        <p:spPr>
          <a:xfrm flipH="1">
            <a:off x="3770150" y="2396850"/>
            <a:ext cx="1593600" cy="434100"/>
          </a:xfrm>
          <a:prstGeom prst="straightConnector1">
            <a:avLst/>
          </a:prstGeom>
          <a:noFill/>
          <a:ln cap="flat" cmpd="sng" w="19050">
            <a:solidFill>
              <a:srgbClr val="1A1A1A"/>
            </a:solidFill>
            <a:prstDash val="solid"/>
            <a:round/>
            <a:headEnd len="med" w="med" type="none"/>
            <a:tailEnd len="med" w="med" type="triangle"/>
          </a:ln>
        </p:spPr>
      </p:cxnSp>
      <p:sp>
        <p:nvSpPr>
          <p:cNvPr id="1861" name="Google Shape;1861;p126"/>
          <p:cNvSpPr txBox="1"/>
          <p:nvPr/>
        </p:nvSpPr>
        <p:spPr>
          <a:xfrm>
            <a:off x="587700" y="4013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fr" sz="1800">
                <a:solidFill>
                  <a:srgbClr val="FF0000"/>
                </a:solidFill>
              </a:rPr>
              <a:t>Each node</a:t>
            </a:r>
            <a:r>
              <a:rPr lang="fr" sz="1800">
                <a:solidFill>
                  <a:schemeClr val="dk1"/>
                </a:solidFill>
              </a:rPr>
              <a:t> of a component having a </a:t>
            </a:r>
            <a:r>
              <a:rPr b="1" lang="fr" sz="1800">
                <a:solidFill>
                  <a:srgbClr val="FF0000"/>
                </a:solidFill>
              </a:rPr>
              <a:t>0-reachability</a:t>
            </a:r>
            <a:r>
              <a:rPr lang="fr" sz="1800">
                <a:solidFill>
                  <a:schemeClr val="dk1"/>
                </a:solidFill>
              </a:rPr>
              <a:t> must be </a:t>
            </a:r>
            <a:r>
              <a:rPr b="1" lang="fr" sz="1800">
                <a:solidFill>
                  <a:srgbClr val="FF0000"/>
                </a:solidFill>
              </a:rPr>
              <a:t>connected</a:t>
            </a:r>
            <a:r>
              <a:rPr lang="fr" sz="1800">
                <a:solidFill>
                  <a:schemeClr val="dk1"/>
                </a:solidFill>
              </a:rPr>
              <a:t> to the node of </a:t>
            </a:r>
            <a:r>
              <a:rPr b="1" lang="fr" sz="1800">
                <a:solidFill>
                  <a:srgbClr val="FF0000"/>
                </a:solidFill>
              </a:rPr>
              <a:t>another component</a:t>
            </a:r>
            <a:r>
              <a:rPr lang="fr" sz="1800">
                <a:solidFill>
                  <a:schemeClr val="dk1"/>
                </a:solidFill>
              </a:rPr>
              <a:t> having the </a:t>
            </a:r>
            <a:r>
              <a:rPr b="1" lang="fr" sz="1800">
                <a:solidFill>
                  <a:srgbClr val="FF0000"/>
                </a:solidFill>
              </a:rPr>
              <a:t>maximum</a:t>
            </a:r>
            <a:r>
              <a:rPr lang="fr" sz="1800">
                <a:solidFill>
                  <a:schemeClr val="dk1"/>
                </a:solidFill>
              </a:rPr>
              <a:t> </a:t>
            </a:r>
            <a:r>
              <a:rPr b="1" lang="fr" sz="1800">
                <a:solidFill>
                  <a:srgbClr val="FF0000"/>
                </a:solidFill>
              </a:rPr>
              <a:t>reachability</a:t>
            </a:r>
            <a:r>
              <a:rPr lang="fr" sz="1800">
                <a:solidFill>
                  <a:schemeClr val="dk1"/>
                </a:solidFill>
              </a:rPr>
              <a:t>, but this can be done in </a:t>
            </a:r>
            <a:r>
              <a:rPr b="1" lang="fr" sz="1800">
                <a:solidFill>
                  <a:srgbClr val="FF0000"/>
                </a:solidFill>
              </a:rPr>
              <a:t>any order</a:t>
            </a:r>
            <a:r>
              <a:rPr lang="fr" sz="1800">
                <a:solidFill>
                  <a:schemeClr val="dk1"/>
                </a:solidFill>
              </a:rPr>
              <a:t>.</a:t>
            </a:r>
            <a:endParaRPr b="1" sz="2200">
              <a:solidFill>
                <a:schemeClr val="dk1"/>
              </a:solidFill>
            </a:endParaRPr>
          </a:p>
        </p:txBody>
      </p:sp>
      <p:cxnSp>
        <p:nvCxnSpPr>
          <p:cNvPr id="1862" name="Google Shape;1862;p126"/>
          <p:cNvCxnSpPr/>
          <p:nvPr/>
        </p:nvCxnSpPr>
        <p:spPr>
          <a:xfrm flipH="1">
            <a:off x="3750900" y="3361350"/>
            <a:ext cx="1617900" cy="460800"/>
          </a:xfrm>
          <a:prstGeom prst="straightConnector1">
            <a:avLst/>
          </a:prstGeom>
          <a:noFill/>
          <a:ln cap="flat" cmpd="sng" w="19050">
            <a:solidFill>
              <a:srgbClr val="1A1A1A"/>
            </a:solidFill>
            <a:prstDash val="solid"/>
            <a:round/>
            <a:headEnd len="med" w="med" type="none"/>
            <a:tailEnd len="med" w="med" type="triangle"/>
          </a:ln>
        </p:spPr>
      </p:cxnSp>
      <p:cxnSp>
        <p:nvCxnSpPr>
          <p:cNvPr id="1863" name="Google Shape;1863;p126"/>
          <p:cNvCxnSpPr/>
          <p:nvPr/>
        </p:nvCxnSpPr>
        <p:spPr>
          <a:xfrm flipH="1" rot="5400000">
            <a:off x="3182388" y="2179726"/>
            <a:ext cx="2231700" cy="2141100"/>
          </a:xfrm>
          <a:prstGeom prst="bentConnector4">
            <a:avLst>
              <a:gd fmla="val -8418" name="adj1"/>
              <a:gd fmla="val 144250" name="adj2"/>
            </a:avLst>
          </a:prstGeom>
          <a:noFill/>
          <a:ln cap="flat" cmpd="sng" w="19050">
            <a:solidFill>
              <a:srgbClr val="FF0000"/>
            </a:solidFill>
            <a:prstDash val="solid"/>
            <a:round/>
            <a:headEnd len="med" w="med" type="none"/>
            <a:tailEnd len="med" w="med" type="none"/>
          </a:ln>
        </p:spPr>
      </p:cxnSp>
      <p:cxnSp>
        <p:nvCxnSpPr>
          <p:cNvPr id="1864" name="Google Shape;1864;p126"/>
          <p:cNvCxnSpPr/>
          <p:nvPr/>
        </p:nvCxnSpPr>
        <p:spPr>
          <a:xfrm flipH="1" rot="10800000">
            <a:off x="2725434" y="2132925"/>
            <a:ext cx="521700" cy="30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8" name="Shape 1868"/>
        <p:cNvGrpSpPr/>
        <p:nvPr/>
      </p:nvGrpSpPr>
      <p:grpSpPr>
        <a:xfrm>
          <a:off x="0" y="0"/>
          <a:ext cx="0" cy="0"/>
          <a:chOff x="0" y="0"/>
          <a:chExt cx="0" cy="0"/>
        </a:xfrm>
      </p:grpSpPr>
      <p:sp>
        <p:nvSpPr>
          <p:cNvPr id="1869" name="Google Shape;1869;p12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870" name="Google Shape;1870;p12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pic>
        <p:nvPicPr>
          <p:cNvPr id="1871" name="Google Shape;1871;p127"/>
          <p:cNvPicPr preferRelativeResize="0"/>
          <p:nvPr/>
        </p:nvPicPr>
        <p:blipFill>
          <a:blip r:embed="rId4">
            <a:alphaModFix/>
          </a:blip>
          <a:stretch>
            <a:fillRect/>
          </a:stretch>
        </p:blipFill>
        <p:spPr>
          <a:xfrm>
            <a:off x="3241288" y="1846876"/>
            <a:ext cx="2657824" cy="575100"/>
          </a:xfrm>
          <a:prstGeom prst="rect">
            <a:avLst/>
          </a:prstGeom>
          <a:noFill/>
          <a:ln>
            <a:noFill/>
          </a:ln>
        </p:spPr>
      </p:pic>
      <p:pic>
        <p:nvPicPr>
          <p:cNvPr id="1872" name="Google Shape;1872;p127"/>
          <p:cNvPicPr preferRelativeResize="0"/>
          <p:nvPr/>
        </p:nvPicPr>
        <p:blipFill>
          <a:blip r:embed="rId5">
            <a:alphaModFix/>
          </a:blip>
          <a:stretch>
            <a:fillRect/>
          </a:stretch>
        </p:blipFill>
        <p:spPr>
          <a:xfrm>
            <a:off x="3241288" y="2812899"/>
            <a:ext cx="2657824" cy="564065"/>
          </a:xfrm>
          <a:prstGeom prst="rect">
            <a:avLst/>
          </a:prstGeom>
          <a:noFill/>
          <a:ln>
            <a:noFill/>
          </a:ln>
        </p:spPr>
      </p:pic>
      <p:pic>
        <p:nvPicPr>
          <p:cNvPr id="1873" name="Google Shape;1873;p127"/>
          <p:cNvPicPr preferRelativeResize="0"/>
          <p:nvPr/>
        </p:nvPicPr>
        <p:blipFill>
          <a:blip r:embed="rId6">
            <a:alphaModFix/>
          </a:blip>
          <a:stretch>
            <a:fillRect/>
          </a:stretch>
        </p:blipFill>
        <p:spPr>
          <a:xfrm>
            <a:off x="3241288" y="3806738"/>
            <a:ext cx="2657824" cy="568533"/>
          </a:xfrm>
          <a:prstGeom prst="rect">
            <a:avLst/>
          </a:prstGeom>
          <a:noFill/>
          <a:ln>
            <a:noFill/>
          </a:ln>
        </p:spPr>
      </p:pic>
      <p:sp>
        <p:nvSpPr>
          <p:cNvPr id="1874" name="Google Shape;1874;p127"/>
          <p:cNvSpPr txBox="1"/>
          <p:nvPr/>
        </p:nvSpPr>
        <p:spPr>
          <a:xfrm>
            <a:off x="5446150" y="16201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1A1A1A"/>
                </a:solidFill>
              </a:rPr>
              <a:t>6-reachability</a:t>
            </a:r>
            <a:endParaRPr>
              <a:solidFill>
                <a:srgbClr val="1A1A1A"/>
              </a:solidFill>
            </a:endParaRPr>
          </a:p>
        </p:txBody>
      </p:sp>
      <p:sp>
        <p:nvSpPr>
          <p:cNvPr id="1875" name="Google Shape;1875;p127"/>
          <p:cNvSpPr txBox="1"/>
          <p:nvPr/>
        </p:nvSpPr>
        <p:spPr>
          <a:xfrm>
            <a:off x="5446150" y="257735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1A1A1A"/>
                </a:solidFill>
              </a:rPr>
              <a:t>6-reachability</a:t>
            </a:r>
            <a:endParaRPr>
              <a:solidFill>
                <a:srgbClr val="1A1A1A"/>
              </a:solidFill>
            </a:endParaRPr>
          </a:p>
        </p:txBody>
      </p:sp>
      <p:sp>
        <p:nvSpPr>
          <p:cNvPr id="1876" name="Google Shape;1876;p127"/>
          <p:cNvSpPr txBox="1"/>
          <p:nvPr/>
        </p:nvSpPr>
        <p:spPr>
          <a:xfrm>
            <a:off x="5446150" y="3573400"/>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6-reachability</a:t>
            </a:r>
            <a:endParaRPr>
              <a:solidFill>
                <a:schemeClr val="dk1"/>
              </a:solidFill>
            </a:endParaRPr>
          </a:p>
        </p:txBody>
      </p:sp>
      <p:sp>
        <p:nvSpPr>
          <p:cNvPr id="1877" name="Google Shape;1877;p127"/>
          <p:cNvSpPr txBox="1"/>
          <p:nvPr/>
        </p:nvSpPr>
        <p:spPr>
          <a:xfrm>
            <a:off x="2408450" y="16201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1A1A1A"/>
                </a:solidFill>
              </a:rPr>
              <a:t>6-reachability</a:t>
            </a:r>
            <a:endParaRPr>
              <a:solidFill>
                <a:srgbClr val="1A1A1A"/>
              </a:solidFill>
            </a:endParaRPr>
          </a:p>
        </p:txBody>
      </p:sp>
      <p:sp>
        <p:nvSpPr>
          <p:cNvPr id="1878" name="Google Shape;1878;p127"/>
          <p:cNvSpPr txBox="1"/>
          <p:nvPr/>
        </p:nvSpPr>
        <p:spPr>
          <a:xfrm>
            <a:off x="2408450" y="2583819"/>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1A1A1A"/>
                </a:solidFill>
              </a:rPr>
              <a:t>6-reachability</a:t>
            </a:r>
            <a:endParaRPr>
              <a:solidFill>
                <a:srgbClr val="1A1A1A"/>
              </a:solidFill>
            </a:endParaRPr>
          </a:p>
        </p:txBody>
      </p:sp>
      <p:sp>
        <p:nvSpPr>
          <p:cNvPr id="1879" name="Google Shape;1879;p127"/>
          <p:cNvSpPr txBox="1"/>
          <p:nvPr/>
        </p:nvSpPr>
        <p:spPr>
          <a:xfrm>
            <a:off x="2408450" y="3573406"/>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6-reachability</a:t>
            </a:r>
            <a:endParaRPr>
              <a:solidFill>
                <a:schemeClr val="dk1"/>
              </a:solidFill>
            </a:endParaRPr>
          </a:p>
        </p:txBody>
      </p:sp>
      <p:cxnSp>
        <p:nvCxnSpPr>
          <p:cNvPr id="1880" name="Google Shape;1880;p127"/>
          <p:cNvCxnSpPr/>
          <p:nvPr/>
        </p:nvCxnSpPr>
        <p:spPr>
          <a:xfrm flipH="1">
            <a:off x="3770150" y="2396850"/>
            <a:ext cx="1593600" cy="434100"/>
          </a:xfrm>
          <a:prstGeom prst="straightConnector1">
            <a:avLst/>
          </a:prstGeom>
          <a:noFill/>
          <a:ln cap="flat" cmpd="sng" w="19050">
            <a:solidFill>
              <a:srgbClr val="4285F4"/>
            </a:solidFill>
            <a:prstDash val="dash"/>
            <a:round/>
            <a:headEnd len="med" w="med" type="none"/>
            <a:tailEnd len="med" w="med" type="triangle"/>
          </a:ln>
        </p:spPr>
      </p:cxnSp>
      <p:sp>
        <p:nvSpPr>
          <p:cNvPr id="1881" name="Google Shape;1881;p127"/>
          <p:cNvSpPr txBox="1"/>
          <p:nvPr/>
        </p:nvSpPr>
        <p:spPr>
          <a:xfrm>
            <a:off x="587700" y="4013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fr" sz="1800">
                <a:solidFill>
                  <a:srgbClr val="FF0000"/>
                </a:solidFill>
              </a:rPr>
              <a:t>Each node</a:t>
            </a:r>
            <a:r>
              <a:rPr lang="fr" sz="1800">
                <a:solidFill>
                  <a:schemeClr val="dk1"/>
                </a:solidFill>
              </a:rPr>
              <a:t> of a component having a </a:t>
            </a:r>
            <a:r>
              <a:rPr b="1" lang="fr" sz="1800">
                <a:solidFill>
                  <a:srgbClr val="FF0000"/>
                </a:solidFill>
              </a:rPr>
              <a:t>0-reachability</a:t>
            </a:r>
            <a:r>
              <a:rPr lang="fr" sz="1800">
                <a:solidFill>
                  <a:schemeClr val="dk1"/>
                </a:solidFill>
              </a:rPr>
              <a:t> must be </a:t>
            </a:r>
            <a:r>
              <a:rPr b="1" lang="fr" sz="1800">
                <a:solidFill>
                  <a:srgbClr val="FF0000"/>
                </a:solidFill>
              </a:rPr>
              <a:t>connected</a:t>
            </a:r>
            <a:r>
              <a:rPr lang="fr" sz="1800">
                <a:solidFill>
                  <a:schemeClr val="dk1"/>
                </a:solidFill>
              </a:rPr>
              <a:t> to the node of </a:t>
            </a:r>
            <a:r>
              <a:rPr b="1" lang="fr" sz="1800">
                <a:solidFill>
                  <a:srgbClr val="FF0000"/>
                </a:solidFill>
              </a:rPr>
              <a:t>another component</a:t>
            </a:r>
            <a:r>
              <a:rPr lang="fr" sz="1800">
                <a:solidFill>
                  <a:schemeClr val="dk1"/>
                </a:solidFill>
              </a:rPr>
              <a:t> having the </a:t>
            </a:r>
            <a:r>
              <a:rPr b="1" lang="fr" sz="1800">
                <a:solidFill>
                  <a:srgbClr val="FF0000"/>
                </a:solidFill>
              </a:rPr>
              <a:t>maximum</a:t>
            </a:r>
            <a:r>
              <a:rPr lang="fr" sz="1800">
                <a:solidFill>
                  <a:schemeClr val="dk1"/>
                </a:solidFill>
              </a:rPr>
              <a:t> </a:t>
            </a:r>
            <a:r>
              <a:rPr b="1" lang="fr" sz="1800">
                <a:solidFill>
                  <a:srgbClr val="FF0000"/>
                </a:solidFill>
              </a:rPr>
              <a:t>reachability</a:t>
            </a:r>
            <a:r>
              <a:rPr lang="fr" sz="1800">
                <a:solidFill>
                  <a:schemeClr val="dk1"/>
                </a:solidFill>
              </a:rPr>
              <a:t>, but this can be done in </a:t>
            </a:r>
            <a:r>
              <a:rPr b="1" lang="fr" sz="1800">
                <a:solidFill>
                  <a:srgbClr val="FF0000"/>
                </a:solidFill>
              </a:rPr>
              <a:t>any order</a:t>
            </a:r>
            <a:r>
              <a:rPr lang="fr" sz="1800">
                <a:solidFill>
                  <a:schemeClr val="dk1"/>
                </a:solidFill>
              </a:rPr>
              <a:t>.</a:t>
            </a:r>
            <a:endParaRPr b="1" sz="2200">
              <a:solidFill>
                <a:schemeClr val="dk1"/>
              </a:solidFill>
            </a:endParaRPr>
          </a:p>
        </p:txBody>
      </p:sp>
      <p:cxnSp>
        <p:nvCxnSpPr>
          <p:cNvPr id="1882" name="Google Shape;1882;p127"/>
          <p:cNvCxnSpPr/>
          <p:nvPr/>
        </p:nvCxnSpPr>
        <p:spPr>
          <a:xfrm flipH="1">
            <a:off x="3750900" y="3361350"/>
            <a:ext cx="1617900" cy="460800"/>
          </a:xfrm>
          <a:prstGeom prst="straightConnector1">
            <a:avLst/>
          </a:prstGeom>
          <a:noFill/>
          <a:ln cap="flat" cmpd="sng" w="19050">
            <a:solidFill>
              <a:srgbClr val="4285F4"/>
            </a:solidFill>
            <a:prstDash val="dash"/>
            <a:round/>
            <a:headEnd len="med" w="med" type="none"/>
            <a:tailEnd len="med" w="med" type="triangle"/>
          </a:ln>
        </p:spPr>
      </p:cxnSp>
      <p:cxnSp>
        <p:nvCxnSpPr>
          <p:cNvPr id="1883" name="Google Shape;1883;p127"/>
          <p:cNvCxnSpPr/>
          <p:nvPr/>
        </p:nvCxnSpPr>
        <p:spPr>
          <a:xfrm flipH="1" rot="5400000">
            <a:off x="3182388" y="2179726"/>
            <a:ext cx="2231700" cy="2141100"/>
          </a:xfrm>
          <a:prstGeom prst="bentConnector4">
            <a:avLst>
              <a:gd fmla="val -8418" name="adj1"/>
              <a:gd fmla="val 144250" name="adj2"/>
            </a:avLst>
          </a:prstGeom>
          <a:noFill/>
          <a:ln cap="flat" cmpd="sng" w="19050">
            <a:solidFill>
              <a:srgbClr val="4285F4"/>
            </a:solidFill>
            <a:prstDash val="dash"/>
            <a:round/>
            <a:headEnd len="med" w="med" type="none"/>
            <a:tailEnd len="med" w="med" type="none"/>
          </a:ln>
        </p:spPr>
      </p:cxnSp>
      <p:cxnSp>
        <p:nvCxnSpPr>
          <p:cNvPr id="1884" name="Google Shape;1884;p127"/>
          <p:cNvCxnSpPr/>
          <p:nvPr/>
        </p:nvCxnSpPr>
        <p:spPr>
          <a:xfrm flipH="1" rot="10800000">
            <a:off x="2725434" y="2132925"/>
            <a:ext cx="521700" cy="3000"/>
          </a:xfrm>
          <a:prstGeom prst="straightConnector1">
            <a:avLst/>
          </a:prstGeom>
          <a:noFill/>
          <a:ln cap="flat" cmpd="sng" w="19050">
            <a:solidFill>
              <a:srgbClr val="4285F4"/>
            </a:solidFill>
            <a:prstDash val="dash"/>
            <a:round/>
            <a:headEnd len="med" w="med" type="none"/>
            <a:tailEnd len="med" w="med" type="triangle"/>
          </a:ln>
        </p:spPr>
      </p:cxn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8" name="Shape 1888"/>
        <p:cNvGrpSpPr/>
        <p:nvPr/>
      </p:nvGrpSpPr>
      <p:grpSpPr>
        <a:xfrm>
          <a:off x="0" y="0"/>
          <a:ext cx="0" cy="0"/>
          <a:chOff x="0" y="0"/>
          <a:chExt cx="0" cy="0"/>
        </a:xfrm>
      </p:grpSpPr>
      <p:sp>
        <p:nvSpPr>
          <p:cNvPr id="1889" name="Google Shape;1889;p12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890" name="Google Shape;1890;p128"/>
          <p:cNvSpPr txBox="1"/>
          <p:nvPr/>
        </p:nvSpPr>
        <p:spPr>
          <a:xfrm>
            <a:off x="588600" y="3106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new edges</a:t>
            </a:r>
            <a:r>
              <a:rPr lang="fr" sz="1800">
                <a:solidFill>
                  <a:schemeClr val="dk1"/>
                </a:solidFill>
              </a:rPr>
              <a:t> are then eventually </a:t>
            </a:r>
            <a:r>
              <a:rPr b="1" lang="fr" sz="1800">
                <a:solidFill>
                  <a:srgbClr val="FF0000"/>
                </a:solidFill>
              </a:rPr>
              <a:t>added to the BPMN</a:t>
            </a:r>
            <a:r>
              <a:rPr lang="fr" sz="1800">
                <a:solidFill>
                  <a:schemeClr val="dk1"/>
                </a:solidFill>
              </a:rPr>
              <a:t> process to make the loop appear in it:</a:t>
            </a:r>
            <a:endParaRPr sz="2200">
              <a:solidFill>
                <a:schemeClr val="dk1"/>
              </a:solidFill>
            </a:endParaRPr>
          </a:p>
        </p:txBody>
      </p:sp>
      <p:pic>
        <p:nvPicPr>
          <p:cNvPr id="1891" name="Google Shape;1891;p128" title="bpmn.png"/>
          <p:cNvPicPr preferRelativeResize="0"/>
          <p:nvPr/>
        </p:nvPicPr>
        <p:blipFill>
          <a:blip r:embed="rId4">
            <a:alphaModFix/>
          </a:blip>
          <a:stretch>
            <a:fillRect/>
          </a:stretch>
        </p:blipFill>
        <p:spPr>
          <a:xfrm>
            <a:off x="1062000" y="1004125"/>
            <a:ext cx="7020000" cy="3672001"/>
          </a:xfrm>
          <a:prstGeom prst="rect">
            <a:avLst/>
          </a:prstGeom>
          <a:noFill/>
          <a:ln>
            <a:noFill/>
          </a:ln>
        </p:spPr>
      </p:pic>
      <p:sp>
        <p:nvSpPr>
          <p:cNvPr id="1892" name="Google Shape;1892;p12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35</a:t>
            </a:r>
            <a:endParaRPr>
              <a:solidFill>
                <a:srgbClr val="666666"/>
              </a:solidFill>
            </a:endParaRPr>
          </a:p>
        </p:txBody>
      </p:sp>
      <p:sp>
        <p:nvSpPr>
          <p:cNvPr id="1893" name="Google Shape;1893;p128"/>
          <p:cNvSpPr/>
          <p:nvPr/>
        </p:nvSpPr>
        <p:spPr>
          <a:xfrm>
            <a:off x="3064250" y="2722800"/>
            <a:ext cx="3737700" cy="1918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7" name="Shape 1897"/>
        <p:cNvGrpSpPr/>
        <p:nvPr/>
      </p:nvGrpSpPr>
      <p:grpSpPr>
        <a:xfrm>
          <a:off x="0" y="0"/>
          <a:ext cx="0" cy="0"/>
          <a:chOff x="0" y="0"/>
          <a:chExt cx="0" cy="0"/>
        </a:xfrm>
      </p:grpSpPr>
      <p:sp>
        <p:nvSpPr>
          <p:cNvPr id="1898" name="Google Shape;1898;p12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Final Process</a:t>
            </a:r>
            <a:endParaRPr sz="2020"/>
          </a:p>
        </p:txBody>
      </p:sp>
      <p:pic>
        <p:nvPicPr>
          <p:cNvPr id="1899" name="Google Shape;1899;p129" title="bpmn.png"/>
          <p:cNvPicPr preferRelativeResize="0"/>
          <p:nvPr/>
        </p:nvPicPr>
        <p:blipFill>
          <a:blip r:embed="rId4">
            <a:alphaModFix/>
          </a:blip>
          <a:stretch>
            <a:fillRect/>
          </a:stretch>
        </p:blipFill>
        <p:spPr>
          <a:xfrm>
            <a:off x="1062525" y="973625"/>
            <a:ext cx="7018950" cy="3671049"/>
          </a:xfrm>
          <a:prstGeom prst="rect">
            <a:avLst/>
          </a:prstGeom>
          <a:noFill/>
          <a:ln>
            <a:noFill/>
          </a:ln>
        </p:spPr>
      </p:pic>
      <p:sp>
        <p:nvSpPr>
          <p:cNvPr id="1900" name="Google Shape;1900;p129"/>
          <p:cNvSpPr txBox="1"/>
          <p:nvPr/>
        </p:nvSpPr>
        <p:spPr>
          <a:xfrm>
            <a:off x="588600"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After applying these successive refinement steps, the </a:t>
            </a:r>
            <a:r>
              <a:rPr b="1" lang="fr" sz="1800">
                <a:solidFill>
                  <a:srgbClr val="FF0000"/>
                </a:solidFill>
              </a:rPr>
              <a:t>process is complete</a:t>
            </a:r>
            <a:r>
              <a:rPr lang="fr" sz="1800">
                <a:solidFill>
                  <a:schemeClr val="dk1"/>
                </a:solidFill>
              </a:rPr>
              <a:t>.</a:t>
            </a:r>
            <a:endParaRPr sz="1800">
              <a:solidFill>
                <a:schemeClr val="dk1"/>
              </a:solidFill>
            </a:endParaRPr>
          </a:p>
        </p:txBody>
      </p:sp>
      <p:sp>
        <p:nvSpPr>
          <p:cNvPr id="1901" name="Google Shape;1901;p12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5" name="Shape 1905"/>
        <p:cNvGrpSpPr/>
        <p:nvPr/>
      </p:nvGrpSpPr>
      <p:grpSpPr>
        <a:xfrm>
          <a:off x="0" y="0"/>
          <a:ext cx="0" cy="0"/>
          <a:chOff x="0" y="0"/>
          <a:chExt cx="0" cy="0"/>
        </a:xfrm>
      </p:grpSpPr>
      <p:sp>
        <p:nvSpPr>
          <p:cNvPr id="1906" name="Google Shape;1906;p13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Final Process</a:t>
            </a:r>
            <a:endParaRPr sz="2020"/>
          </a:p>
        </p:txBody>
      </p:sp>
      <p:pic>
        <p:nvPicPr>
          <p:cNvPr id="1907" name="Google Shape;1907;p130" title="bpmn.png"/>
          <p:cNvPicPr preferRelativeResize="0"/>
          <p:nvPr/>
        </p:nvPicPr>
        <p:blipFill>
          <a:blip r:embed="rId4">
            <a:alphaModFix/>
          </a:blip>
          <a:stretch>
            <a:fillRect/>
          </a:stretch>
        </p:blipFill>
        <p:spPr>
          <a:xfrm>
            <a:off x="1062525" y="973625"/>
            <a:ext cx="7018950" cy="3671049"/>
          </a:xfrm>
          <a:prstGeom prst="rect">
            <a:avLst/>
          </a:prstGeom>
          <a:noFill/>
          <a:ln>
            <a:noFill/>
          </a:ln>
        </p:spPr>
      </p:pic>
      <p:sp>
        <p:nvSpPr>
          <p:cNvPr id="1908" name="Google Shape;1908;p130"/>
          <p:cNvSpPr txBox="1"/>
          <p:nvPr/>
        </p:nvSpPr>
        <p:spPr>
          <a:xfrm>
            <a:off x="588600"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After applying these successive refinement steps, the </a:t>
            </a:r>
            <a:r>
              <a:rPr b="1" lang="fr" sz="1800">
                <a:solidFill>
                  <a:srgbClr val="FF0000"/>
                </a:solidFill>
              </a:rPr>
              <a:t>process is complete</a:t>
            </a:r>
            <a:r>
              <a:rPr lang="fr" sz="1800">
                <a:solidFill>
                  <a:schemeClr val="dk1"/>
                </a:solidFill>
              </a:rPr>
              <a:t>.</a:t>
            </a:r>
            <a:endParaRPr sz="1800">
              <a:solidFill>
                <a:schemeClr val="dk1"/>
              </a:solidFill>
            </a:endParaRPr>
          </a:p>
        </p:txBody>
      </p:sp>
      <p:sp>
        <p:nvSpPr>
          <p:cNvPr id="1909" name="Google Shape;1909;p13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
        <p:nvSpPr>
          <p:cNvPr id="1910" name="Google Shape;1910;p130"/>
          <p:cNvSpPr/>
          <p:nvPr/>
        </p:nvSpPr>
        <p:spPr>
          <a:xfrm>
            <a:off x="3102950" y="1891575"/>
            <a:ext cx="809700" cy="4794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1" name="Google Shape;1911;p130"/>
          <p:cNvSpPr/>
          <p:nvPr/>
        </p:nvSpPr>
        <p:spPr>
          <a:xfrm>
            <a:off x="454398" y="1846200"/>
            <a:ext cx="2577300" cy="302100"/>
          </a:xfrm>
          <a:prstGeom prst="roundRect">
            <a:avLst>
              <a:gd fmla="val 16667" name="adj"/>
            </a:avLst>
          </a:prstGeom>
          <a:solidFill>
            <a:srgbClr val="D9EAD3"/>
          </a:solid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200">
                <a:latin typeface="Maven Pro"/>
                <a:ea typeface="Maven Pro"/>
                <a:cs typeface="Maven Pro"/>
                <a:sym typeface="Maven Pro"/>
              </a:rPr>
              <a:t>(DNFR, VI, VE, CNFB, STD) | LCDF</a:t>
            </a:r>
            <a:endParaRPr sz="1200">
              <a:latin typeface="Maven Pro"/>
              <a:ea typeface="Maven Pro"/>
              <a:cs typeface="Maven Pro"/>
              <a:sym typeface="Maven Pro"/>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5" name="Shape 1915"/>
        <p:cNvGrpSpPr/>
        <p:nvPr/>
      </p:nvGrpSpPr>
      <p:grpSpPr>
        <a:xfrm>
          <a:off x="0" y="0"/>
          <a:ext cx="0" cy="0"/>
          <a:chOff x="0" y="0"/>
          <a:chExt cx="0" cy="0"/>
        </a:xfrm>
      </p:grpSpPr>
      <p:sp>
        <p:nvSpPr>
          <p:cNvPr id="1916" name="Google Shape;1916;p13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Final Process</a:t>
            </a:r>
            <a:endParaRPr sz="2020"/>
          </a:p>
        </p:txBody>
      </p:sp>
      <p:pic>
        <p:nvPicPr>
          <p:cNvPr id="1917" name="Google Shape;1917;p131" title="bpmn.png"/>
          <p:cNvPicPr preferRelativeResize="0"/>
          <p:nvPr/>
        </p:nvPicPr>
        <p:blipFill>
          <a:blip r:embed="rId4">
            <a:alphaModFix/>
          </a:blip>
          <a:stretch>
            <a:fillRect/>
          </a:stretch>
        </p:blipFill>
        <p:spPr>
          <a:xfrm>
            <a:off x="1062525" y="973625"/>
            <a:ext cx="7018950" cy="3671049"/>
          </a:xfrm>
          <a:prstGeom prst="rect">
            <a:avLst/>
          </a:prstGeom>
          <a:noFill/>
          <a:ln>
            <a:noFill/>
          </a:ln>
        </p:spPr>
      </p:pic>
      <p:sp>
        <p:nvSpPr>
          <p:cNvPr id="1918" name="Google Shape;1918;p131"/>
          <p:cNvSpPr txBox="1"/>
          <p:nvPr/>
        </p:nvSpPr>
        <p:spPr>
          <a:xfrm>
            <a:off x="588600"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After applying these successive refinement steps, the </a:t>
            </a:r>
            <a:r>
              <a:rPr b="1" lang="fr" sz="1800">
                <a:solidFill>
                  <a:srgbClr val="FF0000"/>
                </a:solidFill>
              </a:rPr>
              <a:t>process is complete</a:t>
            </a:r>
            <a:r>
              <a:rPr lang="fr" sz="1800">
                <a:solidFill>
                  <a:schemeClr val="dk1"/>
                </a:solidFill>
              </a:rPr>
              <a:t>.</a:t>
            </a:r>
            <a:endParaRPr sz="1800">
              <a:solidFill>
                <a:schemeClr val="dk1"/>
              </a:solidFill>
            </a:endParaRPr>
          </a:p>
        </p:txBody>
      </p:sp>
      <p:sp>
        <p:nvSpPr>
          <p:cNvPr id="1919" name="Google Shape;1919;p13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
        <p:nvSpPr>
          <p:cNvPr id="1920" name="Google Shape;1920;p131"/>
          <p:cNvSpPr/>
          <p:nvPr/>
        </p:nvSpPr>
        <p:spPr>
          <a:xfrm>
            <a:off x="3762300" y="2798475"/>
            <a:ext cx="2799900" cy="17685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1" name="Google Shape;1921;p131"/>
          <p:cNvSpPr/>
          <p:nvPr/>
        </p:nvSpPr>
        <p:spPr>
          <a:xfrm>
            <a:off x="5780150" y="2571750"/>
            <a:ext cx="3016800" cy="236700"/>
          </a:xfrm>
          <a:prstGeom prst="roundRect">
            <a:avLst>
              <a:gd fmla="val 16667" name="adj"/>
            </a:avLst>
          </a:prstGeom>
          <a:solidFill>
            <a:srgbClr val="D9EAD3"/>
          </a:solid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sz="1200">
                <a:latin typeface="Maven Pro"/>
                <a:ea typeface="Maven Pro"/>
                <a:cs typeface="Maven Pro"/>
                <a:sym typeface="Maven Pro"/>
              </a:rPr>
              <a:t>(FSDP, SSDP, TSDP, CFLR, CSLR, CTLR)∗</a:t>
            </a:r>
            <a:endParaRPr sz="1200">
              <a:latin typeface="Maven Pro"/>
              <a:ea typeface="Maven Pro"/>
              <a:cs typeface="Maven Pro"/>
              <a:sym typeface="Maven Pro"/>
            </a:endParaRPr>
          </a:p>
        </p:txBody>
      </p:sp>
      <p:sp>
        <p:nvSpPr>
          <p:cNvPr id="1922" name="Google Shape;1922;p131"/>
          <p:cNvSpPr/>
          <p:nvPr/>
        </p:nvSpPr>
        <p:spPr>
          <a:xfrm>
            <a:off x="3102950" y="1891575"/>
            <a:ext cx="809700" cy="479400"/>
          </a:xfrm>
          <a:prstGeom prst="ellipse">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3" name="Google Shape;1923;p131"/>
          <p:cNvSpPr/>
          <p:nvPr/>
        </p:nvSpPr>
        <p:spPr>
          <a:xfrm>
            <a:off x="454398" y="1846200"/>
            <a:ext cx="2577300" cy="302100"/>
          </a:xfrm>
          <a:prstGeom prst="roundRect">
            <a:avLst>
              <a:gd fmla="val 16667" name="adj"/>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200">
                <a:solidFill>
                  <a:srgbClr val="999999"/>
                </a:solidFill>
                <a:latin typeface="Maven Pro"/>
                <a:ea typeface="Maven Pro"/>
                <a:cs typeface="Maven Pro"/>
                <a:sym typeface="Maven Pro"/>
              </a:rPr>
              <a:t>(DNFR, VI, VE, CNFB, STD) | LCDF</a:t>
            </a:r>
            <a:endParaRPr sz="1200">
              <a:solidFill>
                <a:srgbClr val="999999"/>
              </a:solidFill>
              <a:latin typeface="Maven Pro"/>
              <a:ea typeface="Maven Pro"/>
              <a:cs typeface="Maven Pro"/>
              <a:sym typeface="Maven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grpSp>
        <p:nvGrpSpPr>
          <p:cNvPr id="169" name="Google Shape;169;p24"/>
          <p:cNvGrpSpPr/>
          <p:nvPr/>
        </p:nvGrpSpPr>
        <p:grpSpPr>
          <a:xfrm>
            <a:off x="1574109" y="2166809"/>
            <a:ext cx="1552350" cy="1165830"/>
            <a:chOff x="3357928" y="2764975"/>
            <a:chExt cx="1845180" cy="1385748"/>
          </a:xfrm>
        </p:grpSpPr>
        <p:sp>
          <p:nvSpPr>
            <p:cNvPr id="170" name="Google Shape;170;p24"/>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171" name="Google Shape;171;p24"/>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172" name="Google Shape;172;p24"/>
          <p:cNvGrpSpPr/>
          <p:nvPr/>
        </p:nvGrpSpPr>
        <p:grpSpPr>
          <a:xfrm>
            <a:off x="679600" y="3476650"/>
            <a:ext cx="1845180" cy="1165860"/>
            <a:chOff x="3357925" y="2984875"/>
            <a:chExt cx="1845180" cy="1165860"/>
          </a:xfrm>
        </p:grpSpPr>
        <p:sp>
          <p:nvSpPr>
            <p:cNvPr id="173" name="Google Shape;173;p24"/>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174" name="Google Shape;174;p24"/>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175" name="Google Shape;175;p24"/>
          <p:cNvGrpSpPr/>
          <p:nvPr/>
        </p:nvGrpSpPr>
        <p:grpSpPr>
          <a:xfrm>
            <a:off x="4848050" y="3428575"/>
            <a:ext cx="1767852" cy="1015848"/>
            <a:chOff x="3357938" y="3134975"/>
            <a:chExt cx="1767852" cy="1015848"/>
          </a:xfrm>
        </p:grpSpPr>
        <p:sp>
          <p:nvSpPr>
            <p:cNvPr id="176" name="Google Shape;176;p24"/>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177" name="Google Shape;177;p24"/>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sp>
        <p:nvSpPr>
          <p:cNvPr id="178" name="Google Shape;178;p24"/>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179" name="Google Shape;179;p24"/>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sp>
        <p:nvSpPr>
          <p:cNvPr id="180" name="Google Shape;180;p24"/>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181" name="Google Shape;181;p24"/>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7" name="Shape 1927"/>
        <p:cNvGrpSpPr/>
        <p:nvPr/>
      </p:nvGrpSpPr>
      <p:grpSpPr>
        <a:xfrm>
          <a:off x="0" y="0"/>
          <a:ext cx="0" cy="0"/>
          <a:chOff x="0" y="0"/>
          <a:chExt cx="0" cy="0"/>
        </a:xfrm>
      </p:grpSpPr>
      <p:sp>
        <p:nvSpPr>
          <p:cNvPr id="1928" name="Google Shape;1928;p13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Final Process</a:t>
            </a:r>
            <a:endParaRPr sz="2020"/>
          </a:p>
        </p:txBody>
      </p:sp>
      <p:pic>
        <p:nvPicPr>
          <p:cNvPr id="1929" name="Google Shape;1929;p132" title="bpmn.png"/>
          <p:cNvPicPr preferRelativeResize="0"/>
          <p:nvPr/>
        </p:nvPicPr>
        <p:blipFill>
          <a:blip r:embed="rId4">
            <a:alphaModFix/>
          </a:blip>
          <a:stretch>
            <a:fillRect/>
          </a:stretch>
        </p:blipFill>
        <p:spPr>
          <a:xfrm>
            <a:off x="1062525" y="973625"/>
            <a:ext cx="7018950" cy="3671049"/>
          </a:xfrm>
          <a:prstGeom prst="rect">
            <a:avLst/>
          </a:prstGeom>
          <a:noFill/>
          <a:ln>
            <a:noFill/>
          </a:ln>
        </p:spPr>
      </p:pic>
      <p:sp>
        <p:nvSpPr>
          <p:cNvPr id="1930" name="Google Shape;1930;p132"/>
          <p:cNvSpPr txBox="1"/>
          <p:nvPr/>
        </p:nvSpPr>
        <p:spPr>
          <a:xfrm>
            <a:off x="588600"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After applying these successive refinement steps, the </a:t>
            </a:r>
            <a:r>
              <a:rPr b="1" lang="fr" sz="1800">
                <a:solidFill>
                  <a:srgbClr val="FF0000"/>
                </a:solidFill>
              </a:rPr>
              <a:t>process is complete</a:t>
            </a:r>
            <a:r>
              <a:rPr lang="fr" sz="1800">
                <a:solidFill>
                  <a:schemeClr val="dk1"/>
                </a:solidFill>
              </a:rPr>
              <a:t>.</a:t>
            </a:r>
            <a:endParaRPr sz="1800">
              <a:solidFill>
                <a:schemeClr val="dk1"/>
              </a:solidFill>
            </a:endParaRPr>
          </a:p>
        </p:txBody>
      </p:sp>
      <p:sp>
        <p:nvSpPr>
          <p:cNvPr id="1931" name="Google Shape;1931;p13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
        <p:nvSpPr>
          <p:cNvPr id="1932" name="Google Shape;1932;p132"/>
          <p:cNvSpPr/>
          <p:nvPr/>
        </p:nvSpPr>
        <p:spPr>
          <a:xfrm>
            <a:off x="3762300" y="2798475"/>
            <a:ext cx="2799900" cy="1768500"/>
          </a:xfrm>
          <a:prstGeom prst="ellipse">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3" name="Google Shape;1933;p132"/>
          <p:cNvSpPr/>
          <p:nvPr/>
        </p:nvSpPr>
        <p:spPr>
          <a:xfrm>
            <a:off x="5780150" y="2571750"/>
            <a:ext cx="3016800" cy="236700"/>
          </a:xfrm>
          <a:prstGeom prst="roundRect">
            <a:avLst>
              <a:gd fmla="val 16667" name="adj"/>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sz="1200">
                <a:solidFill>
                  <a:srgbClr val="999999"/>
                </a:solidFill>
                <a:latin typeface="Maven Pro"/>
                <a:ea typeface="Maven Pro"/>
                <a:cs typeface="Maven Pro"/>
                <a:sym typeface="Maven Pro"/>
              </a:rPr>
              <a:t>(FSDP, SSDP, TSDP, CFLR, CSLR, CTLR)∗</a:t>
            </a:r>
            <a:endParaRPr sz="1200">
              <a:solidFill>
                <a:srgbClr val="999999"/>
              </a:solidFill>
              <a:latin typeface="Maven Pro"/>
              <a:ea typeface="Maven Pro"/>
              <a:cs typeface="Maven Pro"/>
              <a:sym typeface="Maven Pro"/>
            </a:endParaRPr>
          </a:p>
        </p:txBody>
      </p:sp>
      <p:sp>
        <p:nvSpPr>
          <p:cNvPr id="1934" name="Google Shape;1934;p132"/>
          <p:cNvSpPr/>
          <p:nvPr/>
        </p:nvSpPr>
        <p:spPr>
          <a:xfrm>
            <a:off x="3102950" y="1891575"/>
            <a:ext cx="809700" cy="479400"/>
          </a:xfrm>
          <a:prstGeom prst="ellipse">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5" name="Google Shape;1935;p132"/>
          <p:cNvSpPr/>
          <p:nvPr/>
        </p:nvSpPr>
        <p:spPr>
          <a:xfrm>
            <a:off x="454398" y="1846200"/>
            <a:ext cx="2577300" cy="302100"/>
          </a:xfrm>
          <a:prstGeom prst="roundRect">
            <a:avLst>
              <a:gd fmla="val 16667" name="adj"/>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200">
                <a:solidFill>
                  <a:srgbClr val="999999"/>
                </a:solidFill>
                <a:latin typeface="Maven Pro"/>
                <a:ea typeface="Maven Pro"/>
                <a:cs typeface="Maven Pro"/>
                <a:sym typeface="Maven Pro"/>
              </a:rPr>
              <a:t>(DNFR, VI, VE, CNFB, STD) | LCDF</a:t>
            </a:r>
            <a:endParaRPr sz="1200">
              <a:solidFill>
                <a:srgbClr val="999999"/>
              </a:solidFill>
              <a:latin typeface="Maven Pro"/>
              <a:ea typeface="Maven Pro"/>
              <a:cs typeface="Maven Pro"/>
              <a:sym typeface="Maven Pro"/>
            </a:endParaRPr>
          </a:p>
        </p:txBody>
      </p:sp>
      <p:sp>
        <p:nvSpPr>
          <p:cNvPr id="1936" name="Google Shape;1936;p132"/>
          <p:cNvSpPr/>
          <p:nvPr/>
        </p:nvSpPr>
        <p:spPr>
          <a:xfrm>
            <a:off x="3873825" y="1399238"/>
            <a:ext cx="375600" cy="3498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7" name="Google Shape;1937;p132"/>
          <p:cNvSpPr/>
          <p:nvPr/>
        </p:nvSpPr>
        <p:spPr>
          <a:xfrm>
            <a:off x="5179300" y="1124113"/>
            <a:ext cx="375600" cy="3498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8" name="Google Shape;1938;p132"/>
          <p:cNvSpPr/>
          <p:nvPr/>
        </p:nvSpPr>
        <p:spPr>
          <a:xfrm>
            <a:off x="5179300" y="1678138"/>
            <a:ext cx="375600" cy="3498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9" name="Google Shape;1939;p132"/>
          <p:cNvSpPr/>
          <p:nvPr/>
        </p:nvSpPr>
        <p:spPr>
          <a:xfrm>
            <a:off x="6391000" y="1399225"/>
            <a:ext cx="375600" cy="3498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3" name="Shape 1943"/>
        <p:cNvGrpSpPr/>
        <p:nvPr/>
      </p:nvGrpSpPr>
      <p:grpSpPr>
        <a:xfrm>
          <a:off x="0" y="0"/>
          <a:ext cx="0" cy="0"/>
          <a:chOff x="0" y="0"/>
          <a:chExt cx="0" cy="0"/>
        </a:xfrm>
      </p:grpSpPr>
      <p:sp>
        <p:nvSpPr>
          <p:cNvPr id="1944" name="Google Shape;1944;p13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Constraints Preservation</a:t>
            </a:r>
            <a:endParaRPr sz="2020"/>
          </a:p>
        </p:txBody>
      </p:sp>
      <p:sp>
        <p:nvSpPr>
          <p:cNvPr id="1945" name="Google Shape;1945;p13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pic>
        <p:nvPicPr>
          <p:cNvPr id="1946" name="Google Shape;1946;p133"/>
          <p:cNvPicPr preferRelativeResize="0"/>
          <p:nvPr/>
        </p:nvPicPr>
        <p:blipFill>
          <a:blip r:embed="rId4">
            <a:alphaModFix/>
          </a:blip>
          <a:stretch>
            <a:fillRect/>
          </a:stretch>
        </p:blipFill>
        <p:spPr>
          <a:xfrm>
            <a:off x="587850" y="1022101"/>
            <a:ext cx="7968302" cy="18649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0" name="Shape 1950"/>
        <p:cNvGrpSpPr/>
        <p:nvPr/>
      </p:nvGrpSpPr>
      <p:grpSpPr>
        <a:xfrm>
          <a:off x="0" y="0"/>
          <a:ext cx="0" cy="0"/>
          <a:chOff x="0" y="0"/>
          <a:chExt cx="0" cy="0"/>
        </a:xfrm>
      </p:grpSpPr>
      <p:sp>
        <p:nvSpPr>
          <p:cNvPr id="1951" name="Google Shape;1951;p13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Constraints Preservation</a:t>
            </a:r>
            <a:endParaRPr sz="2020"/>
          </a:p>
        </p:txBody>
      </p:sp>
      <p:sp>
        <p:nvSpPr>
          <p:cNvPr id="1952" name="Google Shape;1952;p13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pic>
        <p:nvPicPr>
          <p:cNvPr id="1953" name="Google Shape;1953;p134"/>
          <p:cNvPicPr preferRelativeResize="0"/>
          <p:nvPr/>
        </p:nvPicPr>
        <p:blipFill>
          <a:blip r:embed="rId4">
            <a:alphaModFix/>
          </a:blip>
          <a:stretch>
            <a:fillRect/>
          </a:stretch>
        </p:blipFill>
        <p:spPr>
          <a:xfrm>
            <a:off x="587850" y="1022101"/>
            <a:ext cx="7968302" cy="1864900"/>
          </a:xfrm>
          <a:prstGeom prst="rect">
            <a:avLst/>
          </a:prstGeom>
          <a:noFill/>
          <a:ln>
            <a:noFill/>
          </a:ln>
        </p:spPr>
      </p:pic>
      <p:sp>
        <p:nvSpPr>
          <p:cNvPr id="1954" name="Google Shape;1954;p134"/>
          <p:cNvSpPr/>
          <p:nvPr/>
        </p:nvSpPr>
        <p:spPr>
          <a:xfrm>
            <a:off x="833125" y="327862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5" name="Google Shape;1955;p134"/>
          <p:cNvSpPr txBox="1"/>
          <p:nvPr/>
        </p:nvSpPr>
        <p:spPr>
          <a:xfrm>
            <a:off x="867925" y="3390825"/>
            <a:ext cx="14592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Sequence </a:t>
            </a:r>
            <a:endParaRPr sz="1800"/>
          </a:p>
        </p:txBody>
      </p:sp>
      <p:cxnSp>
        <p:nvCxnSpPr>
          <p:cNvPr id="1956" name="Google Shape;1956;p134"/>
          <p:cNvCxnSpPr/>
          <p:nvPr/>
        </p:nvCxnSpPr>
        <p:spPr>
          <a:xfrm flipH="1">
            <a:off x="1969125" y="2740175"/>
            <a:ext cx="758100" cy="498900"/>
          </a:xfrm>
          <a:prstGeom prst="straightConnector1">
            <a:avLst/>
          </a:prstGeom>
          <a:noFill/>
          <a:ln cap="flat" cmpd="sng" w="19050">
            <a:solidFill>
              <a:srgbClr val="1A1A1A"/>
            </a:solidFill>
            <a:prstDash val="solid"/>
            <a:round/>
            <a:headEnd len="med" w="med" type="none"/>
            <a:tailEnd len="med" w="med" type="triangle"/>
          </a:ln>
        </p:spPr>
      </p:cxn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0" name="Shape 1960"/>
        <p:cNvGrpSpPr/>
        <p:nvPr/>
      </p:nvGrpSpPr>
      <p:grpSpPr>
        <a:xfrm>
          <a:off x="0" y="0"/>
          <a:ext cx="0" cy="0"/>
          <a:chOff x="0" y="0"/>
          <a:chExt cx="0" cy="0"/>
        </a:xfrm>
      </p:grpSpPr>
      <p:sp>
        <p:nvSpPr>
          <p:cNvPr id="1961" name="Google Shape;1961;p13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Constraints Preservation</a:t>
            </a:r>
            <a:endParaRPr sz="2020"/>
          </a:p>
        </p:txBody>
      </p:sp>
      <p:sp>
        <p:nvSpPr>
          <p:cNvPr id="1962" name="Google Shape;1962;p13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pic>
        <p:nvPicPr>
          <p:cNvPr id="1963" name="Google Shape;1963;p135"/>
          <p:cNvPicPr preferRelativeResize="0"/>
          <p:nvPr/>
        </p:nvPicPr>
        <p:blipFill>
          <a:blip r:embed="rId4">
            <a:alphaModFix/>
          </a:blip>
          <a:stretch>
            <a:fillRect/>
          </a:stretch>
        </p:blipFill>
        <p:spPr>
          <a:xfrm>
            <a:off x="587850" y="1022101"/>
            <a:ext cx="7968302" cy="1864900"/>
          </a:xfrm>
          <a:prstGeom prst="rect">
            <a:avLst/>
          </a:prstGeom>
          <a:noFill/>
          <a:ln>
            <a:noFill/>
          </a:ln>
        </p:spPr>
      </p:pic>
      <p:sp>
        <p:nvSpPr>
          <p:cNvPr id="1964" name="Google Shape;1964;p135"/>
          <p:cNvSpPr/>
          <p:nvPr/>
        </p:nvSpPr>
        <p:spPr>
          <a:xfrm>
            <a:off x="2792888" y="375017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5" name="Google Shape;1965;p135"/>
          <p:cNvSpPr txBox="1"/>
          <p:nvPr/>
        </p:nvSpPr>
        <p:spPr>
          <a:xfrm>
            <a:off x="2827663" y="3708050"/>
            <a:ext cx="14592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Mutual Exclusions </a:t>
            </a:r>
            <a:endParaRPr sz="1800"/>
          </a:p>
        </p:txBody>
      </p:sp>
      <p:sp>
        <p:nvSpPr>
          <p:cNvPr id="1966" name="Google Shape;1966;p135"/>
          <p:cNvSpPr/>
          <p:nvPr/>
        </p:nvSpPr>
        <p:spPr>
          <a:xfrm>
            <a:off x="833125" y="327862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7" name="Google Shape;1967;p135"/>
          <p:cNvSpPr txBox="1"/>
          <p:nvPr/>
        </p:nvSpPr>
        <p:spPr>
          <a:xfrm>
            <a:off x="867925" y="3390825"/>
            <a:ext cx="14592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Sequence </a:t>
            </a:r>
            <a:endParaRPr sz="1800"/>
          </a:p>
        </p:txBody>
      </p:sp>
      <p:cxnSp>
        <p:nvCxnSpPr>
          <p:cNvPr id="1968" name="Google Shape;1968;p135"/>
          <p:cNvCxnSpPr/>
          <p:nvPr/>
        </p:nvCxnSpPr>
        <p:spPr>
          <a:xfrm flipH="1">
            <a:off x="1969125" y="2740175"/>
            <a:ext cx="758100" cy="498900"/>
          </a:xfrm>
          <a:prstGeom prst="straightConnector1">
            <a:avLst/>
          </a:prstGeom>
          <a:noFill/>
          <a:ln cap="flat" cmpd="sng" w="19050">
            <a:solidFill>
              <a:srgbClr val="1A1A1A"/>
            </a:solidFill>
            <a:prstDash val="solid"/>
            <a:round/>
            <a:headEnd len="med" w="med" type="none"/>
            <a:tailEnd len="med" w="med" type="triangle"/>
          </a:ln>
        </p:spPr>
      </p:cxnSp>
      <p:cxnSp>
        <p:nvCxnSpPr>
          <p:cNvPr id="1969" name="Google Shape;1969;p135"/>
          <p:cNvCxnSpPr>
            <a:endCxn id="1965" idx="0"/>
          </p:cNvCxnSpPr>
          <p:nvPr/>
        </p:nvCxnSpPr>
        <p:spPr>
          <a:xfrm flipH="1">
            <a:off x="3557263" y="2740250"/>
            <a:ext cx="148200" cy="967800"/>
          </a:xfrm>
          <a:prstGeom prst="straightConnector1">
            <a:avLst/>
          </a:prstGeom>
          <a:noFill/>
          <a:ln cap="flat" cmpd="sng" w="19050">
            <a:solidFill>
              <a:srgbClr val="1A1A1A"/>
            </a:solidFill>
            <a:prstDash val="solid"/>
            <a:round/>
            <a:headEnd len="med" w="med" type="none"/>
            <a:tailEnd len="med" w="med" type="triangle"/>
          </a:ln>
        </p:spPr>
      </p:cxn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3" name="Shape 1973"/>
        <p:cNvGrpSpPr/>
        <p:nvPr/>
      </p:nvGrpSpPr>
      <p:grpSpPr>
        <a:xfrm>
          <a:off x="0" y="0"/>
          <a:ext cx="0" cy="0"/>
          <a:chOff x="0" y="0"/>
          <a:chExt cx="0" cy="0"/>
        </a:xfrm>
      </p:grpSpPr>
      <p:sp>
        <p:nvSpPr>
          <p:cNvPr id="1974" name="Google Shape;1974;p13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Constraints Preservation</a:t>
            </a:r>
            <a:endParaRPr sz="2020"/>
          </a:p>
        </p:txBody>
      </p:sp>
      <p:sp>
        <p:nvSpPr>
          <p:cNvPr id="1975" name="Google Shape;1975;p13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pic>
        <p:nvPicPr>
          <p:cNvPr id="1976" name="Google Shape;1976;p136"/>
          <p:cNvPicPr preferRelativeResize="0"/>
          <p:nvPr/>
        </p:nvPicPr>
        <p:blipFill>
          <a:blip r:embed="rId4">
            <a:alphaModFix/>
          </a:blip>
          <a:stretch>
            <a:fillRect/>
          </a:stretch>
        </p:blipFill>
        <p:spPr>
          <a:xfrm>
            <a:off x="587850" y="1022101"/>
            <a:ext cx="7968302" cy="1864900"/>
          </a:xfrm>
          <a:prstGeom prst="rect">
            <a:avLst/>
          </a:prstGeom>
          <a:noFill/>
          <a:ln>
            <a:noFill/>
          </a:ln>
        </p:spPr>
      </p:pic>
      <p:sp>
        <p:nvSpPr>
          <p:cNvPr id="1977" name="Google Shape;1977;p136"/>
          <p:cNvSpPr/>
          <p:nvPr/>
        </p:nvSpPr>
        <p:spPr>
          <a:xfrm>
            <a:off x="2792888" y="375017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8" name="Google Shape;1978;p136"/>
          <p:cNvSpPr txBox="1"/>
          <p:nvPr/>
        </p:nvSpPr>
        <p:spPr>
          <a:xfrm>
            <a:off x="2827663" y="3708050"/>
            <a:ext cx="14592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Mutual Exclusions </a:t>
            </a:r>
            <a:endParaRPr sz="1800"/>
          </a:p>
        </p:txBody>
      </p:sp>
      <p:sp>
        <p:nvSpPr>
          <p:cNvPr id="1979" name="Google Shape;1979;p136"/>
          <p:cNvSpPr/>
          <p:nvPr/>
        </p:nvSpPr>
        <p:spPr>
          <a:xfrm>
            <a:off x="4787463" y="375017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0" name="Google Shape;1980;p136"/>
          <p:cNvSpPr txBox="1"/>
          <p:nvPr/>
        </p:nvSpPr>
        <p:spPr>
          <a:xfrm>
            <a:off x="4822275" y="3725575"/>
            <a:ext cx="14592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Explicit Loops </a:t>
            </a:r>
            <a:endParaRPr sz="1800"/>
          </a:p>
        </p:txBody>
      </p:sp>
      <p:sp>
        <p:nvSpPr>
          <p:cNvPr id="1981" name="Google Shape;1981;p136"/>
          <p:cNvSpPr/>
          <p:nvPr/>
        </p:nvSpPr>
        <p:spPr>
          <a:xfrm>
            <a:off x="833125" y="327862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2" name="Google Shape;1982;p136"/>
          <p:cNvSpPr txBox="1"/>
          <p:nvPr/>
        </p:nvSpPr>
        <p:spPr>
          <a:xfrm>
            <a:off x="867925" y="3390825"/>
            <a:ext cx="14592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Sequence </a:t>
            </a:r>
            <a:endParaRPr sz="1800"/>
          </a:p>
        </p:txBody>
      </p:sp>
      <p:cxnSp>
        <p:nvCxnSpPr>
          <p:cNvPr id="1983" name="Google Shape;1983;p136"/>
          <p:cNvCxnSpPr/>
          <p:nvPr/>
        </p:nvCxnSpPr>
        <p:spPr>
          <a:xfrm flipH="1">
            <a:off x="1969125" y="2740175"/>
            <a:ext cx="758100" cy="498900"/>
          </a:xfrm>
          <a:prstGeom prst="straightConnector1">
            <a:avLst/>
          </a:prstGeom>
          <a:noFill/>
          <a:ln cap="flat" cmpd="sng" w="19050">
            <a:solidFill>
              <a:srgbClr val="1A1A1A"/>
            </a:solidFill>
            <a:prstDash val="solid"/>
            <a:round/>
            <a:headEnd len="med" w="med" type="none"/>
            <a:tailEnd len="med" w="med" type="triangle"/>
          </a:ln>
        </p:spPr>
      </p:cxnSp>
      <p:cxnSp>
        <p:nvCxnSpPr>
          <p:cNvPr id="1984" name="Google Shape;1984;p136"/>
          <p:cNvCxnSpPr>
            <a:endCxn id="1978" idx="0"/>
          </p:cNvCxnSpPr>
          <p:nvPr/>
        </p:nvCxnSpPr>
        <p:spPr>
          <a:xfrm flipH="1">
            <a:off x="3557263" y="2740250"/>
            <a:ext cx="148200" cy="967800"/>
          </a:xfrm>
          <a:prstGeom prst="straightConnector1">
            <a:avLst/>
          </a:prstGeom>
          <a:noFill/>
          <a:ln cap="flat" cmpd="sng" w="19050">
            <a:solidFill>
              <a:srgbClr val="1A1A1A"/>
            </a:solidFill>
            <a:prstDash val="solid"/>
            <a:round/>
            <a:headEnd len="med" w="med" type="none"/>
            <a:tailEnd len="med" w="med" type="triangle"/>
          </a:ln>
        </p:spPr>
      </p:cxnSp>
      <p:cxnSp>
        <p:nvCxnSpPr>
          <p:cNvPr id="1985" name="Google Shape;1985;p136"/>
          <p:cNvCxnSpPr/>
          <p:nvPr/>
        </p:nvCxnSpPr>
        <p:spPr>
          <a:xfrm>
            <a:off x="4605825" y="2733700"/>
            <a:ext cx="796800" cy="939300"/>
          </a:xfrm>
          <a:prstGeom prst="straightConnector1">
            <a:avLst/>
          </a:prstGeom>
          <a:noFill/>
          <a:ln cap="flat" cmpd="sng" w="19050">
            <a:solidFill>
              <a:srgbClr val="1A1A1A"/>
            </a:solidFill>
            <a:prstDash val="solid"/>
            <a:round/>
            <a:headEnd len="med" w="med" type="none"/>
            <a:tailEnd len="med" w="med" type="triangle"/>
          </a:ln>
        </p:spPr>
      </p:cxn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9" name="Shape 1989"/>
        <p:cNvGrpSpPr/>
        <p:nvPr/>
      </p:nvGrpSpPr>
      <p:grpSpPr>
        <a:xfrm>
          <a:off x="0" y="0"/>
          <a:ext cx="0" cy="0"/>
          <a:chOff x="0" y="0"/>
          <a:chExt cx="0" cy="0"/>
        </a:xfrm>
      </p:grpSpPr>
      <p:sp>
        <p:nvSpPr>
          <p:cNvPr id="1990" name="Google Shape;1990;p13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Constraints Preservation</a:t>
            </a:r>
            <a:endParaRPr sz="2020"/>
          </a:p>
        </p:txBody>
      </p:sp>
      <p:sp>
        <p:nvSpPr>
          <p:cNvPr id="1991" name="Google Shape;1991;p13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pic>
        <p:nvPicPr>
          <p:cNvPr id="1992" name="Google Shape;1992;p137"/>
          <p:cNvPicPr preferRelativeResize="0"/>
          <p:nvPr/>
        </p:nvPicPr>
        <p:blipFill>
          <a:blip r:embed="rId4">
            <a:alphaModFix/>
          </a:blip>
          <a:stretch>
            <a:fillRect/>
          </a:stretch>
        </p:blipFill>
        <p:spPr>
          <a:xfrm>
            <a:off x="587850" y="1022101"/>
            <a:ext cx="7968302" cy="1864900"/>
          </a:xfrm>
          <a:prstGeom prst="rect">
            <a:avLst/>
          </a:prstGeom>
          <a:noFill/>
          <a:ln>
            <a:noFill/>
          </a:ln>
        </p:spPr>
      </p:pic>
      <p:sp>
        <p:nvSpPr>
          <p:cNvPr id="1993" name="Google Shape;1993;p137"/>
          <p:cNvSpPr/>
          <p:nvPr/>
        </p:nvSpPr>
        <p:spPr>
          <a:xfrm>
            <a:off x="2792888" y="375017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4" name="Google Shape;1994;p137"/>
          <p:cNvSpPr txBox="1"/>
          <p:nvPr/>
        </p:nvSpPr>
        <p:spPr>
          <a:xfrm>
            <a:off x="2827663" y="3708050"/>
            <a:ext cx="14592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Mutual Exclusions </a:t>
            </a:r>
            <a:endParaRPr sz="1800"/>
          </a:p>
        </p:txBody>
      </p:sp>
      <p:sp>
        <p:nvSpPr>
          <p:cNvPr id="1995" name="Google Shape;1995;p137"/>
          <p:cNvSpPr/>
          <p:nvPr/>
        </p:nvSpPr>
        <p:spPr>
          <a:xfrm>
            <a:off x="6782050" y="327862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6" name="Google Shape;1996;p137"/>
          <p:cNvSpPr txBox="1"/>
          <p:nvPr/>
        </p:nvSpPr>
        <p:spPr>
          <a:xfrm>
            <a:off x="6816850" y="3390825"/>
            <a:ext cx="14592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Parallelism </a:t>
            </a:r>
            <a:endParaRPr sz="1800"/>
          </a:p>
        </p:txBody>
      </p:sp>
      <p:sp>
        <p:nvSpPr>
          <p:cNvPr id="1997" name="Google Shape;1997;p137"/>
          <p:cNvSpPr/>
          <p:nvPr/>
        </p:nvSpPr>
        <p:spPr>
          <a:xfrm>
            <a:off x="4787463" y="375017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8" name="Google Shape;1998;p137"/>
          <p:cNvSpPr txBox="1"/>
          <p:nvPr/>
        </p:nvSpPr>
        <p:spPr>
          <a:xfrm>
            <a:off x="4822275" y="3725575"/>
            <a:ext cx="14592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Explicit Loops </a:t>
            </a:r>
            <a:endParaRPr sz="1800"/>
          </a:p>
        </p:txBody>
      </p:sp>
      <p:sp>
        <p:nvSpPr>
          <p:cNvPr id="1999" name="Google Shape;1999;p137"/>
          <p:cNvSpPr/>
          <p:nvPr/>
        </p:nvSpPr>
        <p:spPr>
          <a:xfrm>
            <a:off x="833125" y="3278625"/>
            <a:ext cx="1528800" cy="6354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0" name="Google Shape;2000;p137"/>
          <p:cNvSpPr txBox="1"/>
          <p:nvPr/>
        </p:nvSpPr>
        <p:spPr>
          <a:xfrm>
            <a:off x="867925" y="3390825"/>
            <a:ext cx="14592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Sequence </a:t>
            </a:r>
            <a:endParaRPr sz="1800"/>
          </a:p>
        </p:txBody>
      </p:sp>
      <p:cxnSp>
        <p:nvCxnSpPr>
          <p:cNvPr id="2001" name="Google Shape;2001;p137"/>
          <p:cNvCxnSpPr/>
          <p:nvPr/>
        </p:nvCxnSpPr>
        <p:spPr>
          <a:xfrm flipH="1">
            <a:off x="1969125" y="2740175"/>
            <a:ext cx="758100" cy="498900"/>
          </a:xfrm>
          <a:prstGeom prst="straightConnector1">
            <a:avLst/>
          </a:prstGeom>
          <a:noFill/>
          <a:ln cap="flat" cmpd="sng" w="19050">
            <a:solidFill>
              <a:srgbClr val="1A1A1A"/>
            </a:solidFill>
            <a:prstDash val="solid"/>
            <a:round/>
            <a:headEnd len="med" w="med" type="none"/>
            <a:tailEnd len="med" w="med" type="triangle"/>
          </a:ln>
        </p:spPr>
      </p:cxnSp>
      <p:cxnSp>
        <p:nvCxnSpPr>
          <p:cNvPr id="2002" name="Google Shape;2002;p137"/>
          <p:cNvCxnSpPr>
            <a:endCxn id="1994" idx="0"/>
          </p:cNvCxnSpPr>
          <p:nvPr/>
        </p:nvCxnSpPr>
        <p:spPr>
          <a:xfrm flipH="1">
            <a:off x="3557263" y="2740250"/>
            <a:ext cx="148200" cy="967800"/>
          </a:xfrm>
          <a:prstGeom prst="straightConnector1">
            <a:avLst/>
          </a:prstGeom>
          <a:noFill/>
          <a:ln cap="flat" cmpd="sng" w="19050">
            <a:solidFill>
              <a:srgbClr val="1A1A1A"/>
            </a:solidFill>
            <a:prstDash val="solid"/>
            <a:round/>
            <a:headEnd len="med" w="med" type="none"/>
            <a:tailEnd len="med" w="med" type="triangle"/>
          </a:ln>
        </p:spPr>
      </p:cxnSp>
      <p:cxnSp>
        <p:nvCxnSpPr>
          <p:cNvPr id="2003" name="Google Shape;2003;p137"/>
          <p:cNvCxnSpPr/>
          <p:nvPr/>
        </p:nvCxnSpPr>
        <p:spPr>
          <a:xfrm>
            <a:off x="4605825" y="2733700"/>
            <a:ext cx="796800" cy="939300"/>
          </a:xfrm>
          <a:prstGeom prst="straightConnector1">
            <a:avLst/>
          </a:prstGeom>
          <a:noFill/>
          <a:ln cap="flat" cmpd="sng" w="19050">
            <a:solidFill>
              <a:srgbClr val="1A1A1A"/>
            </a:solidFill>
            <a:prstDash val="solid"/>
            <a:round/>
            <a:headEnd len="med" w="med" type="none"/>
            <a:tailEnd len="med" w="med" type="triangle"/>
          </a:ln>
        </p:spPr>
      </p:cxnSp>
      <p:cxnSp>
        <p:nvCxnSpPr>
          <p:cNvPr id="2004" name="Google Shape;2004;p137"/>
          <p:cNvCxnSpPr/>
          <p:nvPr/>
        </p:nvCxnSpPr>
        <p:spPr>
          <a:xfrm>
            <a:off x="5525700" y="2746650"/>
            <a:ext cx="1392900" cy="557100"/>
          </a:xfrm>
          <a:prstGeom prst="straightConnector1">
            <a:avLst/>
          </a:prstGeom>
          <a:noFill/>
          <a:ln cap="flat" cmpd="sng" w="19050">
            <a:solidFill>
              <a:srgbClr val="1A1A1A"/>
            </a:solidFill>
            <a:prstDash val="solid"/>
            <a:round/>
            <a:headEnd len="med" w="med" type="none"/>
            <a:tailEnd len="med" w="med" type="triangle"/>
          </a:ln>
        </p:spPr>
      </p:cxn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8" name="Shape 2008"/>
        <p:cNvGrpSpPr/>
        <p:nvPr/>
      </p:nvGrpSpPr>
      <p:grpSpPr>
        <a:xfrm>
          <a:off x="0" y="0"/>
          <a:ext cx="0" cy="0"/>
          <a:chOff x="0" y="0"/>
          <a:chExt cx="0" cy="0"/>
        </a:xfrm>
      </p:grpSpPr>
      <p:sp>
        <p:nvSpPr>
          <p:cNvPr id="2009" name="Google Shape;2009;p138"/>
          <p:cNvSpPr txBox="1"/>
          <p:nvPr/>
        </p:nvSpPr>
        <p:spPr>
          <a:xfrm>
            <a:off x="510875" y="719025"/>
            <a:ext cx="3304800" cy="461700"/>
          </a:xfrm>
          <a:prstGeom prst="rect">
            <a:avLst/>
          </a:prstGeom>
          <a:noFill/>
          <a:ln>
            <a:noFill/>
          </a:ln>
        </p:spPr>
        <p:txBody>
          <a:bodyPr anchorCtr="0" anchor="t" bIns="91425" lIns="91425" spcFirstLastPara="1" rIns="91425" wrap="square" tIns="91425">
            <a:spAutoFit/>
          </a:bodyPr>
          <a:lstStyle/>
          <a:p>
            <a:pPr indent="-342900" lvl="0" marL="457200" rtl="0" algn="just">
              <a:spcBef>
                <a:spcPts val="0"/>
              </a:spcBef>
              <a:spcAft>
                <a:spcPts val="0"/>
              </a:spcAft>
              <a:buSzPts val="1800"/>
              <a:buChar char="➢"/>
            </a:pPr>
            <a:r>
              <a:rPr b="1" lang="fr" sz="1800">
                <a:solidFill>
                  <a:srgbClr val="FF0000"/>
                </a:solidFill>
              </a:rPr>
              <a:t>12k lines of Java</a:t>
            </a:r>
            <a:r>
              <a:rPr lang="fr" sz="1800">
                <a:solidFill>
                  <a:schemeClr val="dk1"/>
                </a:solidFill>
              </a:rPr>
              <a:t> code</a:t>
            </a:r>
            <a:endParaRPr sz="1800">
              <a:solidFill>
                <a:schemeClr val="dk1"/>
              </a:solidFill>
            </a:endParaRPr>
          </a:p>
        </p:txBody>
      </p:sp>
      <p:sp>
        <p:nvSpPr>
          <p:cNvPr id="2010" name="Google Shape;2010;p13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Tool Support</a:t>
            </a:r>
            <a:endParaRPr sz="2020"/>
          </a:p>
        </p:txBody>
      </p:sp>
      <p:sp>
        <p:nvSpPr>
          <p:cNvPr id="2011" name="Google Shape;2011;p13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38</a:t>
            </a:r>
            <a:endParaRPr>
              <a:solidFill>
                <a:srgbClr val="666666"/>
              </a:solidFill>
            </a:endParaRPr>
          </a:p>
        </p:txBody>
      </p:sp>
      <p:sp>
        <p:nvSpPr>
          <p:cNvPr id="2012" name="Google Shape;2012;p138"/>
          <p:cNvSpPr txBox="1"/>
          <p:nvPr/>
        </p:nvSpPr>
        <p:spPr>
          <a:xfrm>
            <a:off x="510875" y="1245500"/>
            <a:ext cx="3304800" cy="738900"/>
          </a:xfrm>
          <a:prstGeom prst="rect">
            <a:avLst/>
          </a:prstGeom>
          <a:noFill/>
          <a:ln>
            <a:noFill/>
          </a:ln>
        </p:spPr>
        <p:txBody>
          <a:bodyPr anchorCtr="0" anchor="t" bIns="91425" lIns="91425" spcFirstLastPara="1" rIns="91425" wrap="square" tIns="91425">
            <a:spAutoFit/>
          </a:bodyPr>
          <a:lstStyle/>
          <a:p>
            <a:pPr indent="-342900" lvl="0" marL="457200" rtl="0" algn="just">
              <a:spcBef>
                <a:spcPts val="0"/>
              </a:spcBef>
              <a:spcAft>
                <a:spcPts val="0"/>
              </a:spcAft>
              <a:buSzPts val="1800"/>
              <a:buChar char="➢"/>
            </a:pPr>
            <a:r>
              <a:rPr b="1" lang="fr" sz="1800">
                <a:solidFill>
                  <a:srgbClr val="FF0000"/>
                </a:solidFill>
              </a:rPr>
              <a:t>Tool </a:t>
            </a:r>
            <a:r>
              <a:rPr lang="fr" sz="1800">
                <a:solidFill>
                  <a:srgbClr val="1A1A1A"/>
                </a:solidFill>
              </a:rPr>
              <a:t>available </a:t>
            </a:r>
            <a:r>
              <a:rPr b="1" lang="fr" sz="1800">
                <a:solidFill>
                  <a:srgbClr val="FF0000"/>
                </a:solidFill>
              </a:rPr>
              <a:t>online</a:t>
            </a:r>
            <a:endParaRPr sz="1800">
              <a:solidFill>
                <a:srgbClr val="1A1A1A"/>
              </a:solidFill>
            </a:endParaRPr>
          </a:p>
          <a:p>
            <a:pPr indent="0" lvl="0" marL="457200" rtl="0" algn="just">
              <a:spcBef>
                <a:spcPts val="0"/>
              </a:spcBef>
              <a:spcAft>
                <a:spcPts val="0"/>
              </a:spcAft>
              <a:buNone/>
            </a:pPr>
            <a:r>
              <a:rPr lang="fr" sz="1800">
                <a:solidFill>
                  <a:srgbClr val="1A1A1A"/>
                </a:solidFill>
              </a:rPr>
              <a:t>(</a:t>
            </a:r>
            <a:r>
              <a:rPr lang="fr" sz="1800">
                <a:solidFill>
                  <a:schemeClr val="dk1"/>
                </a:solidFill>
              </a:rPr>
              <a:t>https://lig-givup.imag.fr/)</a:t>
            </a:r>
            <a:endParaRPr sz="1800">
              <a:solidFill>
                <a:schemeClr val="dk1"/>
              </a:solidFill>
            </a:endParaRPr>
          </a:p>
        </p:txBody>
      </p:sp>
      <p:pic>
        <p:nvPicPr>
          <p:cNvPr id="2013" name="Google Shape;2013;p138" title="tool.png"/>
          <p:cNvPicPr preferRelativeResize="0"/>
          <p:nvPr/>
        </p:nvPicPr>
        <p:blipFill>
          <a:blip r:embed="rId4">
            <a:alphaModFix/>
          </a:blip>
          <a:stretch>
            <a:fillRect/>
          </a:stretch>
        </p:blipFill>
        <p:spPr>
          <a:xfrm>
            <a:off x="408375" y="2478550"/>
            <a:ext cx="8327251" cy="2053301"/>
          </a:xfrm>
          <a:prstGeom prst="rect">
            <a:avLst/>
          </a:prstGeom>
          <a:noFill/>
          <a:ln>
            <a:noFill/>
          </a:ln>
        </p:spPr>
      </p:pic>
      <p:pic>
        <p:nvPicPr>
          <p:cNvPr id="2014" name="Google Shape;2014;p138"/>
          <p:cNvPicPr preferRelativeResize="0"/>
          <p:nvPr/>
        </p:nvPicPr>
        <p:blipFill>
          <a:blip r:embed="rId5">
            <a:alphaModFix/>
          </a:blip>
          <a:stretch>
            <a:fillRect/>
          </a:stretch>
        </p:blipFill>
        <p:spPr>
          <a:xfrm>
            <a:off x="3815671" y="473338"/>
            <a:ext cx="4838576" cy="18816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8" name="Shape 2018"/>
        <p:cNvGrpSpPr/>
        <p:nvPr/>
      </p:nvGrpSpPr>
      <p:grpSpPr>
        <a:xfrm>
          <a:off x="0" y="0"/>
          <a:ext cx="0" cy="0"/>
          <a:chOff x="0" y="0"/>
          <a:chExt cx="0" cy="0"/>
        </a:xfrm>
      </p:grpSpPr>
      <p:pic>
        <p:nvPicPr>
          <p:cNvPr id="2019" name="Google Shape;2019;p139"/>
          <p:cNvPicPr preferRelativeResize="0"/>
          <p:nvPr/>
        </p:nvPicPr>
        <p:blipFill>
          <a:blip r:embed="rId4">
            <a:alphaModFix/>
          </a:blip>
          <a:stretch>
            <a:fillRect/>
          </a:stretch>
        </p:blipFill>
        <p:spPr>
          <a:xfrm>
            <a:off x="1240813" y="1550512"/>
            <a:ext cx="6662376" cy="2042475"/>
          </a:xfrm>
          <a:prstGeom prst="rect">
            <a:avLst/>
          </a:prstGeom>
          <a:noFill/>
          <a:ln>
            <a:noFill/>
          </a:ln>
        </p:spPr>
      </p:pic>
      <p:sp>
        <p:nvSpPr>
          <p:cNvPr id="2020" name="Google Shape;2020;p139"/>
          <p:cNvSpPr txBox="1"/>
          <p:nvPr/>
        </p:nvSpPr>
        <p:spPr>
          <a:xfrm>
            <a:off x="588600" y="4923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Experiments were conducted on </a:t>
            </a:r>
            <a:r>
              <a:rPr b="1" lang="fr" sz="1800">
                <a:solidFill>
                  <a:srgbClr val="FF0000"/>
                </a:solidFill>
              </a:rPr>
              <a:t>200 examples</a:t>
            </a:r>
            <a:r>
              <a:rPr lang="fr" sz="1800">
                <a:solidFill>
                  <a:schemeClr val="dk1"/>
                </a:solidFill>
              </a:rPr>
              <a:t>, </a:t>
            </a:r>
            <a:r>
              <a:rPr b="1" lang="fr" sz="1800">
                <a:solidFill>
                  <a:srgbClr val="FF0000"/>
                </a:solidFill>
              </a:rPr>
              <a:t>25%</a:t>
            </a:r>
            <a:r>
              <a:rPr lang="fr" sz="1800">
                <a:solidFill>
                  <a:schemeClr val="dk1"/>
                </a:solidFill>
              </a:rPr>
              <a:t> coming from the </a:t>
            </a:r>
            <a:r>
              <a:rPr b="1" lang="fr" sz="1800">
                <a:solidFill>
                  <a:srgbClr val="FF0000"/>
                </a:solidFill>
              </a:rPr>
              <a:t>PET</a:t>
            </a:r>
            <a:r>
              <a:rPr lang="fr" sz="1800">
                <a:solidFill>
                  <a:schemeClr val="dk1"/>
                </a:solidFill>
              </a:rPr>
              <a:t> </a:t>
            </a:r>
            <a:r>
              <a:rPr b="1" lang="fr" sz="1800">
                <a:solidFill>
                  <a:srgbClr val="FF0000"/>
                </a:solidFill>
              </a:rPr>
              <a:t>dataset</a:t>
            </a:r>
            <a:r>
              <a:rPr lang="fr" sz="1800">
                <a:solidFill>
                  <a:schemeClr val="dk1"/>
                </a:solidFill>
              </a:rPr>
              <a:t> and the </a:t>
            </a:r>
            <a:r>
              <a:rPr b="1" lang="fr" sz="1800">
                <a:solidFill>
                  <a:srgbClr val="FF0000"/>
                </a:solidFill>
              </a:rPr>
              <a:t>literature</a:t>
            </a:r>
            <a:r>
              <a:rPr lang="fr" sz="1800">
                <a:solidFill>
                  <a:schemeClr val="dk1"/>
                </a:solidFill>
              </a:rPr>
              <a:t>, and </a:t>
            </a:r>
            <a:r>
              <a:rPr b="1" lang="fr" sz="1800">
                <a:solidFill>
                  <a:srgbClr val="FF0000"/>
                </a:solidFill>
              </a:rPr>
              <a:t>75%</a:t>
            </a:r>
            <a:r>
              <a:rPr lang="fr" sz="1800">
                <a:solidFill>
                  <a:schemeClr val="dk1"/>
                </a:solidFill>
              </a:rPr>
              <a:t> </a:t>
            </a:r>
            <a:r>
              <a:rPr b="1" lang="fr" sz="1800">
                <a:solidFill>
                  <a:srgbClr val="FF0000"/>
                </a:solidFill>
              </a:rPr>
              <a:t>handcrafted</a:t>
            </a:r>
            <a:r>
              <a:rPr lang="fr" sz="1800">
                <a:solidFill>
                  <a:schemeClr val="dk1"/>
                </a:solidFill>
              </a:rPr>
              <a:t>.</a:t>
            </a:r>
            <a:endParaRPr sz="1800">
              <a:solidFill>
                <a:schemeClr val="dk1"/>
              </a:solidFill>
            </a:endParaRPr>
          </a:p>
        </p:txBody>
      </p:sp>
      <p:sp>
        <p:nvSpPr>
          <p:cNvPr id="2021" name="Google Shape;2021;p13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Generated Process</a:t>
            </a:r>
            <a:endParaRPr sz="2020"/>
          </a:p>
        </p:txBody>
      </p:sp>
      <p:sp>
        <p:nvSpPr>
          <p:cNvPr id="2022" name="Google Shape;2022;p13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6" name="Shape 2026"/>
        <p:cNvGrpSpPr/>
        <p:nvPr/>
      </p:nvGrpSpPr>
      <p:grpSpPr>
        <a:xfrm>
          <a:off x="0" y="0"/>
          <a:ext cx="0" cy="0"/>
          <a:chOff x="0" y="0"/>
          <a:chExt cx="0" cy="0"/>
        </a:xfrm>
      </p:grpSpPr>
      <p:pic>
        <p:nvPicPr>
          <p:cNvPr id="2027" name="Google Shape;2027;p140"/>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028" name="Google Shape;2028;p140"/>
          <p:cNvCxnSpPr>
            <a:stCxn id="2029"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029" name="Google Shape;2029;p140"/>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sp>
        <p:nvSpPr>
          <p:cNvPr id="2030" name="Google Shape;2030;p14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Generated Process</a:t>
            </a:r>
            <a:endParaRPr sz="2020"/>
          </a:p>
        </p:txBody>
      </p:sp>
      <p:sp>
        <p:nvSpPr>
          <p:cNvPr id="2031" name="Google Shape;2031;p14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5" name="Shape 2035"/>
        <p:cNvGrpSpPr/>
        <p:nvPr/>
      </p:nvGrpSpPr>
      <p:grpSpPr>
        <a:xfrm>
          <a:off x="0" y="0"/>
          <a:ext cx="0" cy="0"/>
          <a:chOff x="0" y="0"/>
          <a:chExt cx="0" cy="0"/>
        </a:xfrm>
      </p:grpSpPr>
      <p:pic>
        <p:nvPicPr>
          <p:cNvPr id="2036" name="Google Shape;2036;p141"/>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037" name="Google Shape;2037;p141"/>
          <p:cNvCxnSpPr>
            <a:stCxn id="2038"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038" name="Google Shape;2038;p141"/>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cxnSp>
        <p:nvCxnSpPr>
          <p:cNvPr id="2039" name="Google Shape;2039;p141"/>
          <p:cNvCxnSpPr>
            <a:stCxn id="2040" idx="2"/>
          </p:cNvCxnSpPr>
          <p:nvPr/>
        </p:nvCxnSpPr>
        <p:spPr>
          <a:xfrm flipH="1">
            <a:off x="4456725" y="1155600"/>
            <a:ext cx="3300" cy="334200"/>
          </a:xfrm>
          <a:prstGeom prst="straightConnector1">
            <a:avLst/>
          </a:prstGeom>
          <a:noFill/>
          <a:ln cap="flat" cmpd="sng" w="19050">
            <a:solidFill>
              <a:srgbClr val="4A86E8"/>
            </a:solidFill>
            <a:prstDash val="solid"/>
            <a:round/>
            <a:headEnd len="med" w="med" type="none"/>
            <a:tailEnd len="med" w="med" type="triangle"/>
          </a:ln>
        </p:spPr>
      </p:cxnSp>
      <p:sp>
        <p:nvSpPr>
          <p:cNvPr id="2040" name="Google Shape;2040;p141"/>
          <p:cNvSpPr txBox="1"/>
          <p:nvPr/>
        </p:nvSpPr>
        <p:spPr>
          <a:xfrm>
            <a:off x="3776475" y="4566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Ambiguous</a:t>
            </a:r>
            <a:endParaRPr sz="1800">
              <a:solidFill>
                <a:srgbClr val="4285F4"/>
              </a:solidFill>
            </a:endParaRPr>
          </a:p>
          <a:p>
            <a:pPr indent="0" lvl="0" marL="0" rtl="0" algn="ctr">
              <a:spcBef>
                <a:spcPts val="0"/>
              </a:spcBef>
              <a:spcAft>
                <a:spcPts val="0"/>
              </a:spcAft>
              <a:buNone/>
            </a:pPr>
            <a:r>
              <a:rPr lang="fr" sz="1800">
                <a:solidFill>
                  <a:srgbClr val="4285F4"/>
                </a:solidFill>
              </a:rPr>
              <a:t>processes</a:t>
            </a:r>
            <a:endParaRPr sz="1800">
              <a:solidFill>
                <a:srgbClr val="4285F4"/>
              </a:solidFill>
            </a:endParaRPr>
          </a:p>
        </p:txBody>
      </p:sp>
      <p:sp>
        <p:nvSpPr>
          <p:cNvPr id="2041" name="Google Shape;2041;p14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Generated Process</a:t>
            </a:r>
            <a:endParaRPr sz="2020"/>
          </a:p>
        </p:txBody>
      </p:sp>
      <p:sp>
        <p:nvSpPr>
          <p:cNvPr id="2042" name="Google Shape;2042;p14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grpSp>
        <p:nvGrpSpPr>
          <p:cNvPr id="186" name="Google Shape;186;p25"/>
          <p:cNvGrpSpPr/>
          <p:nvPr/>
        </p:nvGrpSpPr>
        <p:grpSpPr>
          <a:xfrm>
            <a:off x="1574109" y="2166809"/>
            <a:ext cx="1552350" cy="1165830"/>
            <a:chOff x="3357928" y="2764975"/>
            <a:chExt cx="1845180" cy="1385748"/>
          </a:xfrm>
        </p:grpSpPr>
        <p:sp>
          <p:nvSpPr>
            <p:cNvPr id="187" name="Google Shape;187;p25"/>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188" name="Google Shape;188;p25"/>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189" name="Google Shape;189;p25"/>
          <p:cNvGrpSpPr/>
          <p:nvPr/>
        </p:nvGrpSpPr>
        <p:grpSpPr>
          <a:xfrm>
            <a:off x="679600" y="3476650"/>
            <a:ext cx="1845180" cy="1165860"/>
            <a:chOff x="3357925" y="2984875"/>
            <a:chExt cx="1845180" cy="1165860"/>
          </a:xfrm>
        </p:grpSpPr>
        <p:sp>
          <p:nvSpPr>
            <p:cNvPr id="190" name="Google Shape;190;p25"/>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191" name="Google Shape;191;p25"/>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192" name="Google Shape;192;p25"/>
          <p:cNvGrpSpPr/>
          <p:nvPr/>
        </p:nvGrpSpPr>
        <p:grpSpPr>
          <a:xfrm>
            <a:off x="4848050" y="3428575"/>
            <a:ext cx="1767852" cy="1015848"/>
            <a:chOff x="3357938" y="3134975"/>
            <a:chExt cx="1767852" cy="1015848"/>
          </a:xfrm>
        </p:grpSpPr>
        <p:sp>
          <p:nvSpPr>
            <p:cNvPr id="193" name="Google Shape;193;p25"/>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194" name="Google Shape;194;p25"/>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195" name="Google Shape;195;p25"/>
          <p:cNvGrpSpPr/>
          <p:nvPr/>
        </p:nvGrpSpPr>
        <p:grpSpPr>
          <a:xfrm>
            <a:off x="7037248" y="3428578"/>
            <a:ext cx="1510704" cy="1138885"/>
            <a:chOff x="3357936" y="3134865"/>
            <a:chExt cx="1510704" cy="1138885"/>
          </a:xfrm>
        </p:grpSpPr>
        <p:sp>
          <p:nvSpPr>
            <p:cNvPr id="196" name="Google Shape;196;p25"/>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197" name="Google Shape;197;p25"/>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198" name="Google Shape;198;p25"/>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199" name="Google Shape;199;p25"/>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sp>
        <p:nvSpPr>
          <p:cNvPr id="200" name="Google Shape;200;p25"/>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01" name="Google Shape;201;p25"/>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6" name="Shape 2046"/>
        <p:cNvGrpSpPr/>
        <p:nvPr/>
      </p:nvGrpSpPr>
      <p:grpSpPr>
        <a:xfrm>
          <a:off x="0" y="0"/>
          <a:ext cx="0" cy="0"/>
          <a:chOff x="0" y="0"/>
          <a:chExt cx="0" cy="0"/>
        </a:xfrm>
      </p:grpSpPr>
      <p:pic>
        <p:nvPicPr>
          <p:cNvPr id="2047" name="Google Shape;2047;p142"/>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048" name="Google Shape;2048;p142"/>
          <p:cNvCxnSpPr>
            <a:stCxn id="2049"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049" name="Google Shape;2049;p142"/>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cxnSp>
        <p:nvCxnSpPr>
          <p:cNvPr id="2050" name="Google Shape;2050;p142"/>
          <p:cNvCxnSpPr>
            <a:stCxn id="2051" idx="2"/>
          </p:cNvCxnSpPr>
          <p:nvPr/>
        </p:nvCxnSpPr>
        <p:spPr>
          <a:xfrm flipH="1">
            <a:off x="4456725" y="1155600"/>
            <a:ext cx="3300" cy="334200"/>
          </a:xfrm>
          <a:prstGeom prst="straightConnector1">
            <a:avLst/>
          </a:prstGeom>
          <a:noFill/>
          <a:ln cap="flat" cmpd="sng" w="19050">
            <a:solidFill>
              <a:srgbClr val="4A86E8"/>
            </a:solidFill>
            <a:prstDash val="solid"/>
            <a:round/>
            <a:headEnd len="med" w="med" type="none"/>
            <a:tailEnd len="med" w="med" type="triangle"/>
          </a:ln>
        </p:spPr>
      </p:cxnSp>
      <p:sp>
        <p:nvSpPr>
          <p:cNvPr id="2051" name="Google Shape;2051;p142"/>
          <p:cNvSpPr txBox="1"/>
          <p:nvPr/>
        </p:nvSpPr>
        <p:spPr>
          <a:xfrm>
            <a:off x="3776475" y="4566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Ambiguous</a:t>
            </a:r>
            <a:endParaRPr sz="1800">
              <a:solidFill>
                <a:srgbClr val="4285F4"/>
              </a:solidFill>
            </a:endParaRPr>
          </a:p>
          <a:p>
            <a:pPr indent="0" lvl="0" marL="0" rtl="0" algn="ctr">
              <a:spcBef>
                <a:spcPts val="0"/>
              </a:spcBef>
              <a:spcAft>
                <a:spcPts val="0"/>
              </a:spcAft>
              <a:buNone/>
            </a:pPr>
            <a:r>
              <a:rPr lang="fr" sz="1800">
                <a:solidFill>
                  <a:srgbClr val="4285F4"/>
                </a:solidFill>
              </a:rPr>
              <a:t>processes</a:t>
            </a:r>
            <a:endParaRPr sz="1800">
              <a:solidFill>
                <a:srgbClr val="4285F4"/>
              </a:solidFill>
            </a:endParaRPr>
          </a:p>
        </p:txBody>
      </p:sp>
      <p:cxnSp>
        <p:nvCxnSpPr>
          <p:cNvPr id="2052" name="Google Shape;2052;p142"/>
          <p:cNvCxnSpPr>
            <a:stCxn id="2053" idx="2"/>
          </p:cNvCxnSpPr>
          <p:nvPr/>
        </p:nvCxnSpPr>
        <p:spPr>
          <a:xfrm flipH="1">
            <a:off x="5467325" y="1090300"/>
            <a:ext cx="1214700" cy="451500"/>
          </a:xfrm>
          <a:prstGeom prst="straightConnector1">
            <a:avLst/>
          </a:prstGeom>
          <a:noFill/>
          <a:ln cap="flat" cmpd="sng" w="19050">
            <a:solidFill>
              <a:srgbClr val="FF0000"/>
            </a:solidFill>
            <a:prstDash val="solid"/>
            <a:round/>
            <a:headEnd len="med" w="med" type="none"/>
            <a:tailEnd len="med" w="med" type="triangle"/>
          </a:ln>
        </p:spPr>
      </p:cxnSp>
      <p:sp>
        <p:nvSpPr>
          <p:cNvPr id="2053" name="Google Shape;2053;p142"/>
          <p:cNvSpPr txBox="1"/>
          <p:nvPr/>
        </p:nvSpPr>
        <p:spPr>
          <a:xfrm>
            <a:off x="5998475" y="3913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Incorrect</a:t>
            </a:r>
            <a:endParaRPr sz="1800">
              <a:solidFill>
                <a:srgbClr val="FF0000"/>
              </a:solidFill>
            </a:endParaRPr>
          </a:p>
          <a:p>
            <a:pPr indent="0" lvl="0" marL="0" rtl="0" algn="ctr">
              <a:spcBef>
                <a:spcPts val="0"/>
              </a:spcBef>
              <a:spcAft>
                <a:spcPts val="0"/>
              </a:spcAft>
              <a:buNone/>
            </a:pPr>
            <a:r>
              <a:rPr lang="fr" sz="1800">
                <a:solidFill>
                  <a:srgbClr val="FF0000"/>
                </a:solidFill>
              </a:rPr>
              <a:t>processes</a:t>
            </a:r>
            <a:endParaRPr sz="1800">
              <a:solidFill>
                <a:srgbClr val="FF0000"/>
              </a:solidFill>
            </a:endParaRPr>
          </a:p>
        </p:txBody>
      </p:sp>
      <p:sp>
        <p:nvSpPr>
          <p:cNvPr id="2054" name="Google Shape;2054;p14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Generated Process</a:t>
            </a:r>
            <a:endParaRPr sz="2020"/>
          </a:p>
        </p:txBody>
      </p:sp>
      <p:sp>
        <p:nvSpPr>
          <p:cNvPr id="2055" name="Google Shape;2055;p14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9" name="Shape 2059"/>
        <p:cNvGrpSpPr/>
        <p:nvPr/>
      </p:nvGrpSpPr>
      <p:grpSpPr>
        <a:xfrm>
          <a:off x="0" y="0"/>
          <a:ext cx="0" cy="0"/>
          <a:chOff x="0" y="0"/>
          <a:chExt cx="0" cy="0"/>
        </a:xfrm>
      </p:grpSpPr>
      <p:sp>
        <p:nvSpPr>
          <p:cNvPr id="2060" name="Google Shape;2060;p14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Generated Process</a:t>
            </a:r>
            <a:endParaRPr sz="2020"/>
          </a:p>
        </p:txBody>
      </p:sp>
      <p:pic>
        <p:nvPicPr>
          <p:cNvPr id="2061" name="Google Shape;2061;p143"/>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062" name="Google Shape;2062;p143"/>
          <p:cNvCxnSpPr>
            <a:stCxn id="2063"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063" name="Google Shape;2063;p143"/>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cxnSp>
        <p:nvCxnSpPr>
          <p:cNvPr id="2064" name="Google Shape;2064;p143"/>
          <p:cNvCxnSpPr>
            <a:stCxn id="2065" idx="2"/>
          </p:cNvCxnSpPr>
          <p:nvPr/>
        </p:nvCxnSpPr>
        <p:spPr>
          <a:xfrm flipH="1">
            <a:off x="4456725" y="1155600"/>
            <a:ext cx="3300" cy="334200"/>
          </a:xfrm>
          <a:prstGeom prst="straightConnector1">
            <a:avLst/>
          </a:prstGeom>
          <a:noFill/>
          <a:ln cap="flat" cmpd="sng" w="19050">
            <a:solidFill>
              <a:srgbClr val="4A86E8"/>
            </a:solidFill>
            <a:prstDash val="solid"/>
            <a:round/>
            <a:headEnd len="med" w="med" type="none"/>
            <a:tailEnd len="med" w="med" type="triangle"/>
          </a:ln>
        </p:spPr>
      </p:cxnSp>
      <p:sp>
        <p:nvSpPr>
          <p:cNvPr id="2065" name="Google Shape;2065;p143"/>
          <p:cNvSpPr txBox="1"/>
          <p:nvPr/>
        </p:nvSpPr>
        <p:spPr>
          <a:xfrm>
            <a:off x="3776475" y="4566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Ambiguous</a:t>
            </a:r>
            <a:endParaRPr sz="1800">
              <a:solidFill>
                <a:srgbClr val="4285F4"/>
              </a:solidFill>
            </a:endParaRPr>
          </a:p>
          <a:p>
            <a:pPr indent="0" lvl="0" marL="0" rtl="0" algn="ctr">
              <a:spcBef>
                <a:spcPts val="0"/>
              </a:spcBef>
              <a:spcAft>
                <a:spcPts val="0"/>
              </a:spcAft>
              <a:buNone/>
            </a:pPr>
            <a:r>
              <a:rPr lang="fr" sz="1800">
                <a:solidFill>
                  <a:srgbClr val="4285F4"/>
                </a:solidFill>
              </a:rPr>
              <a:t>processes</a:t>
            </a:r>
            <a:endParaRPr sz="1800">
              <a:solidFill>
                <a:srgbClr val="4285F4"/>
              </a:solidFill>
            </a:endParaRPr>
          </a:p>
        </p:txBody>
      </p:sp>
      <p:cxnSp>
        <p:nvCxnSpPr>
          <p:cNvPr id="2066" name="Google Shape;2066;p143"/>
          <p:cNvCxnSpPr>
            <a:stCxn id="2067" idx="2"/>
          </p:cNvCxnSpPr>
          <p:nvPr/>
        </p:nvCxnSpPr>
        <p:spPr>
          <a:xfrm flipH="1">
            <a:off x="5467325" y="1090300"/>
            <a:ext cx="1214700" cy="451500"/>
          </a:xfrm>
          <a:prstGeom prst="straightConnector1">
            <a:avLst/>
          </a:prstGeom>
          <a:noFill/>
          <a:ln cap="flat" cmpd="sng" w="19050">
            <a:solidFill>
              <a:srgbClr val="FF0000"/>
            </a:solidFill>
            <a:prstDash val="solid"/>
            <a:round/>
            <a:headEnd len="med" w="med" type="none"/>
            <a:tailEnd len="med" w="med" type="triangle"/>
          </a:ln>
        </p:spPr>
      </p:cxnSp>
      <p:sp>
        <p:nvSpPr>
          <p:cNvPr id="2067" name="Google Shape;2067;p143"/>
          <p:cNvSpPr txBox="1"/>
          <p:nvPr/>
        </p:nvSpPr>
        <p:spPr>
          <a:xfrm>
            <a:off x="5998475" y="3913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Incorrect</a:t>
            </a:r>
            <a:endParaRPr sz="1800">
              <a:solidFill>
                <a:srgbClr val="FF0000"/>
              </a:solidFill>
            </a:endParaRPr>
          </a:p>
          <a:p>
            <a:pPr indent="0" lvl="0" marL="0" rtl="0" algn="ctr">
              <a:spcBef>
                <a:spcPts val="0"/>
              </a:spcBef>
              <a:spcAft>
                <a:spcPts val="0"/>
              </a:spcAft>
              <a:buNone/>
            </a:pPr>
            <a:r>
              <a:rPr lang="fr" sz="1800">
                <a:solidFill>
                  <a:srgbClr val="FF0000"/>
                </a:solidFill>
              </a:rPr>
              <a:t>processes</a:t>
            </a:r>
            <a:endParaRPr sz="1800">
              <a:solidFill>
                <a:srgbClr val="FF0000"/>
              </a:solidFill>
            </a:endParaRPr>
          </a:p>
        </p:txBody>
      </p:sp>
      <p:sp>
        <p:nvSpPr>
          <p:cNvPr id="2068" name="Google Shape;2068;p143"/>
          <p:cNvSpPr txBox="1"/>
          <p:nvPr/>
        </p:nvSpPr>
        <p:spPr>
          <a:xfrm>
            <a:off x="821250" y="3601700"/>
            <a:ext cx="7501500" cy="1002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800">
                <a:solidFill>
                  <a:srgbClr val="000000"/>
                </a:solidFill>
              </a:rPr>
              <a:t>An </a:t>
            </a:r>
            <a:r>
              <a:rPr b="1" lang="fr" sz="1800">
                <a:solidFill>
                  <a:srgbClr val="4A86E8"/>
                </a:solidFill>
              </a:rPr>
              <a:t>ambiguous process</a:t>
            </a:r>
            <a:r>
              <a:rPr lang="fr" sz="1800">
                <a:solidFill>
                  <a:srgbClr val="000000"/>
                </a:solidFill>
              </a:rPr>
              <a:t> is a process that is </a:t>
            </a:r>
            <a:r>
              <a:rPr b="1" lang="fr" sz="1800">
                <a:solidFill>
                  <a:srgbClr val="4A86E8"/>
                </a:solidFill>
              </a:rPr>
              <a:t>not incorrect</a:t>
            </a:r>
            <a:r>
              <a:rPr lang="fr" sz="1800">
                <a:solidFill>
                  <a:srgbClr val="000000"/>
                </a:solidFill>
              </a:rPr>
              <a:t> with regards to the description, but which </a:t>
            </a:r>
            <a:r>
              <a:rPr b="1" lang="fr" sz="1800">
                <a:solidFill>
                  <a:srgbClr val="4A86E8"/>
                </a:solidFill>
              </a:rPr>
              <a:t>does not correspond to the expectations</a:t>
            </a:r>
            <a:r>
              <a:rPr lang="fr" sz="1800">
                <a:solidFill>
                  <a:srgbClr val="000000"/>
                </a:solidFill>
              </a:rPr>
              <a:t> of the experts.</a:t>
            </a:r>
            <a:endParaRPr sz="1800">
              <a:solidFill>
                <a:srgbClr val="000000"/>
              </a:solidFill>
            </a:endParaRPr>
          </a:p>
        </p:txBody>
      </p:sp>
      <p:sp>
        <p:nvSpPr>
          <p:cNvPr id="2069" name="Google Shape;2069;p14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3" name="Shape 2073"/>
        <p:cNvGrpSpPr/>
        <p:nvPr/>
      </p:nvGrpSpPr>
      <p:grpSpPr>
        <a:xfrm>
          <a:off x="0" y="0"/>
          <a:ext cx="0" cy="0"/>
          <a:chOff x="0" y="0"/>
          <a:chExt cx="0" cy="0"/>
        </a:xfrm>
      </p:grpSpPr>
      <p:sp>
        <p:nvSpPr>
          <p:cNvPr id="2074" name="Google Shape;2074;p144"/>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2075" name="Google Shape;2075;p144"/>
          <p:cNvSpPr txBox="1"/>
          <p:nvPr/>
        </p:nvSpPr>
        <p:spPr>
          <a:xfrm>
            <a:off x="988950" y="478350"/>
            <a:ext cx="71661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t>I/ Introduction</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fr" sz="2000">
                <a:solidFill>
                  <a:schemeClr val="dk1"/>
                </a:solidFill>
              </a:rPr>
              <a:t>II/ Automated Generation of BPMN</a:t>
            </a:r>
            <a:endParaRPr sz="2000">
              <a:solidFill>
                <a:schemeClr val="dk1"/>
              </a:solidFill>
            </a:endParaRPr>
          </a:p>
          <a:p>
            <a:pPr indent="0" lvl="0" marL="0" rtl="0" algn="l">
              <a:spcBef>
                <a:spcPts val="0"/>
              </a:spcBef>
              <a:spcAft>
                <a:spcPts val="0"/>
              </a:spcAft>
              <a:buNone/>
            </a:pPr>
            <a:r>
              <a:rPr lang="fr" sz="2000">
                <a:solidFill>
                  <a:schemeClr val="dk1"/>
                </a:solidFill>
              </a:rPr>
              <a:t>Processes from Textual Requirements</a:t>
            </a:r>
            <a:endParaRPr sz="2000">
              <a:solidFill>
                <a:schemeClr val="dk1"/>
              </a:solidFill>
            </a:endParaRPr>
          </a:p>
          <a:p>
            <a:pPr indent="0" lvl="0" marL="0" rtl="0" algn="l">
              <a:spcBef>
                <a:spcPts val="0"/>
              </a:spcBef>
              <a:spcAft>
                <a:spcPts val="0"/>
              </a:spcAft>
              <a:buNone/>
            </a:pPr>
            <a:r>
              <a:t/>
            </a:r>
            <a:endParaRPr sz="2000">
              <a:solidFill>
                <a:schemeClr val="accent1"/>
              </a:solidFill>
            </a:endParaRPr>
          </a:p>
          <a:p>
            <a:pPr indent="0" lvl="0" marL="0" rtl="0" algn="l">
              <a:spcBef>
                <a:spcPts val="0"/>
              </a:spcBef>
              <a:spcAft>
                <a:spcPts val="0"/>
              </a:spcAft>
              <a:buNone/>
            </a:pPr>
            <a:r>
              <a:rPr b="1" lang="fr" sz="2000">
                <a:solidFill>
                  <a:schemeClr val="accent1"/>
                </a:solidFill>
              </a:rPr>
              <a:t>III/ Human-Centered Refactoring-Based</a:t>
            </a:r>
            <a:endParaRPr b="1" sz="2000">
              <a:solidFill>
                <a:schemeClr val="accent1"/>
              </a:solidFill>
            </a:endParaRPr>
          </a:p>
          <a:p>
            <a:pPr indent="0" lvl="0" marL="0" rtl="0" algn="l">
              <a:spcBef>
                <a:spcPts val="0"/>
              </a:spcBef>
              <a:spcAft>
                <a:spcPts val="0"/>
              </a:spcAft>
              <a:buNone/>
            </a:pPr>
            <a:r>
              <a:rPr b="1" lang="fr" sz="2000">
                <a:solidFill>
                  <a:schemeClr val="accent1"/>
                </a:solidFill>
              </a:rPr>
              <a:t>Optimisation of BPMN Processes</a:t>
            </a:r>
            <a:endParaRPr b="1" sz="2000">
              <a:solidFill>
                <a:schemeClr val="accent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fr" sz="2000">
                <a:solidFill>
                  <a:schemeClr val="dk1"/>
                </a:solidFill>
              </a:rPr>
              <a:t>IV/ Related Work</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fr" sz="2000">
                <a:solidFill>
                  <a:schemeClr val="dk1"/>
                </a:solidFill>
              </a:rPr>
              <a:t>V/ Takeaways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fr" sz="2000">
                <a:solidFill>
                  <a:schemeClr val="dk1"/>
                </a:solidFill>
              </a:rPr>
              <a:t>VI/ References</a:t>
            </a:r>
            <a:endParaRPr sz="2000">
              <a:solidFill>
                <a:schemeClr val="dk1"/>
              </a:solidFill>
            </a:endParaRPr>
          </a:p>
        </p:txBody>
      </p:sp>
      <p:sp>
        <p:nvSpPr>
          <p:cNvPr id="2076" name="Google Shape;2076;p14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40</a:t>
            </a:r>
            <a:endParaRPr>
              <a:solidFill>
                <a:srgbClr val="666666"/>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0" name="Shape 2080"/>
        <p:cNvGrpSpPr/>
        <p:nvPr/>
      </p:nvGrpSpPr>
      <p:grpSpPr>
        <a:xfrm>
          <a:off x="0" y="0"/>
          <a:ext cx="0" cy="0"/>
          <a:chOff x="0" y="0"/>
          <a:chExt cx="0" cy="0"/>
        </a:xfrm>
      </p:grpSpPr>
      <p:sp>
        <p:nvSpPr>
          <p:cNvPr id="2081" name="Google Shape;2081;p145"/>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a:t>
            </a:r>
            <a:r>
              <a:rPr lang="fr" sz="2020"/>
              <a:t>Processes </a:t>
            </a:r>
            <a:r>
              <a:rPr lang="fr" sz="2020"/>
              <a:t>– </a:t>
            </a:r>
            <a:r>
              <a:rPr lang="fr" sz="2020"/>
              <a:t>Existing Solutions</a:t>
            </a:r>
            <a:endParaRPr sz="2020"/>
          </a:p>
        </p:txBody>
      </p:sp>
      <p:sp>
        <p:nvSpPr>
          <p:cNvPr id="2082" name="Google Shape;2082;p14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083" name="Google Shape;2083;p145"/>
          <p:cNvSpPr txBox="1"/>
          <p:nvPr/>
        </p:nvSpPr>
        <p:spPr>
          <a:xfrm>
            <a:off x="944875" y="697450"/>
            <a:ext cx="72627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endParaRPr b="1" sz="1800">
              <a:solidFill>
                <a:srgbClr val="FF0000"/>
              </a:solidFill>
              <a:latin typeface="Lato"/>
              <a:ea typeface="Lato"/>
              <a:cs typeface="Lato"/>
              <a:sym typeface="Lato"/>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7" name="Shape 2087"/>
        <p:cNvGrpSpPr/>
        <p:nvPr/>
      </p:nvGrpSpPr>
      <p:grpSpPr>
        <a:xfrm>
          <a:off x="0" y="0"/>
          <a:ext cx="0" cy="0"/>
          <a:chOff x="0" y="0"/>
          <a:chExt cx="0" cy="0"/>
        </a:xfrm>
      </p:grpSpPr>
      <p:sp>
        <p:nvSpPr>
          <p:cNvPr id="2088" name="Google Shape;2088;p14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089" name="Google Shape;2089;p146"/>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Processes – Existing Solutions</a:t>
            </a:r>
            <a:endParaRPr sz="2020"/>
          </a:p>
        </p:txBody>
      </p:sp>
      <p:sp>
        <p:nvSpPr>
          <p:cNvPr id="2090" name="Google Shape;2090;p146"/>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no analytical representation </a:t>
            </a:r>
            <a:r>
              <a:rPr lang="fr" sz="1800">
                <a:solidFill>
                  <a:srgbClr val="1A1A1A"/>
                </a:solidFill>
                <a:latin typeface="Lato"/>
                <a:ea typeface="Lato"/>
                <a:cs typeface="Lato"/>
                <a:sym typeface="Lato"/>
              </a:rPr>
              <a:t>of</a:t>
            </a:r>
            <a:r>
              <a:rPr lang="fr" sz="1800">
                <a:solidFill>
                  <a:srgbClr val="1A1A1A"/>
                </a:solidFill>
                <a:latin typeface="Lato"/>
                <a:ea typeface="Lato"/>
                <a:cs typeface="Lato"/>
                <a:sym typeface="Lato"/>
              </a:rPr>
              <a:t> our problem</a:t>
            </a:r>
            <a:endParaRPr b="1" sz="1800">
              <a:solidFill>
                <a:srgbClr val="FF0000"/>
              </a:solidFill>
              <a:latin typeface="Lato"/>
              <a:ea typeface="Lato"/>
              <a:cs typeface="Lato"/>
              <a:sym typeface="Lato"/>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4" name="Shape 2094"/>
        <p:cNvGrpSpPr/>
        <p:nvPr/>
      </p:nvGrpSpPr>
      <p:grpSpPr>
        <a:xfrm>
          <a:off x="0" y="0"/>
          <a:ext cx="0" cy="0"/>
          <a:chOff x="0" y="0"/>
          <a:chExt cx="0" cy="0"/>
        </a:xfrm>
      </p:grpSpPr>
      <p:sp>
        <p:nvSpPr>
          <p:cNvPr id="2095" name="Google Shape;2095;p14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096" name="Google Shape;2096;p147"/>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Processes – Existing Solutions</a:t>
            </a:r>
            <a:endParaRPr sz="2020"/>
          </a:p>
        </p:txBody>
      </p:sp>
      <p:sp>
        <p:nvSpPr>
          <p:cNvPr id="2097" name="Google Shape;2097;p147"/>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no analytical representation </a:t>
            </a:r>
            <a:r>
              <a:rPr lang="fr" sz="1800">
                <a:solidFill>
                  <a:srgbClr val="1A1A1A"/>
                </a:solidFill>
                <a:latin typeface="Lato"/>
                <a:ea typeface="Lato"/>
                <a:cs typeface="Lato"/>
                <a:sym typeface="Lato"/>
              </a:rPr>
              <a:t>of</a:t>
            </a:r>
            <a:r>
              <a:rPr lang="fr" sz="1800">
                <a:solidFill>
                  <a:srgbClr val="1A1A1A"/>
                </a:solidFill>
                <a:latin typeface="Lato"/>
                <a:ea typeface="Lato"/>
                <a:cs typeface="Lato"/>
                <a:sym typeface="Lato"/>
              </a:rPr>
              <a:t> our problem</a:t>
            </a:r>
            <a:endParaRPr b="1" sz="1800">
              <a:solidFill>
                <a:srgbClr val="FF0000"/>
              </a:solidFill>
              <a:latin typeface="Lato"/>
              <a:ea typeface="Lato"/>
              <a:cs typeface="Lato"/>
              <a:sym typeface="Lato"/>
            </a:endParaRPr>
          </a:p>
        </p:txBody>
      </p:sp>
      <p:sp>
        <p:nvSpPr>
          <p:cNvPr id="2098" name="Google Shape;2098;p147"/>
          <p:cNvSpPr txBox="1"/>
          <p:nvPr/>
        </p:nvSpPr>
        <p:spPr>
          <a:xfrm>
            <a:off x="940650" y="1633900"/>
            <a:ext cx="72627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a:t>
            </a:r>
            <a:endParaRPr b="1" sz="1800">
              <a:solidFill>
                <a:srgbClr val="FF0000"/>
              </a:solidFill>
              <a:latin typeface="Lato"/>
              <a:ea typeface="Lato"/>
              <a:cs typeface="Lato"/>
              <a:sym typeface="Lato"/>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2" name="Shape 2102"/>
        <p:cNvGrpSpPr/>
        <p:nvPr/>
      </p:nvGrpSpPr>
      <p:grpSpPr>
        <a:xfrm>
          <a:off x="0" y="0"/>
          <a:ext cx="0" cy="0"/>
          <a:chOff x="0" y="0"/>
          <a:chExt cx="0" cy="0"/>
        </a:xfrm>
      </p:grpSpPr>
      <p:sp>
        <p:nvSpPr>
          <p:cNvPr id="2103" name="Google Shape;2103;p14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104" name="Google Shape;2104;p148"/>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Processes – Existing Solutions</a:t>
            </a:r>
            <a:endParaRPr sz="2020"/>
          </a:p>
        </p:txBody>
      </p:sp>
      <p:sp>
        <p:nvSpPr>
          <p:cNvPr id="2105" name="Google Shape;2105;p148"/>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no analytical representation </a:t>
            </a:r>
            <a:r>
              <a:rPr lang="fr" sz="1800">
                <a:solidFill>
                  <a:srgbClr val="1A1A1A"/>
                </a:solidFill>
                <a:latin typeface="Lato"/>
                <a:ea typeface="Lato"/>
                <a:cs typeface="Lato"/>
                <a:sym typeface="Lato"/>
              </a:rPr>
              <a:t>of </a:t>
            </a:r>
            <a:r>
              <a:rPr lang="fr" sz="1800">
                <a:solidFill>
                  <a:srgbClr val="1A1A1A"/>
                </a:solidFill>
                <a:latin typeface="Lato"/>
                <a:ea typeface="Lato"/>
                <a:cs typeface="Lato"/>
                <a:sym typeface="Lato"/>
              </a:rPr>
              <a:t>our problem</a:t>
            </a:r>
            <a:endParaRPr b="1" sz="1800">
              <a:solidFill>
                <a:srgbClr val="FF0000"/>
              </a:solidFill>
              <a:latin typeface="Lato"/>
              <a:ea typeface="Lato"/>
              <a:cs typeface="Lato"/>
              <a:sym typeface="Lato"/>
            </a:endParaRPr>
          </a:p>
        </p:txBody>
      </p:sp>
      <p:sp>
        <p:nvSpPr>
          <p:cNvPr id="2106" name="Google Shape;2106;p148"/>
          <p:cNvSpPr txBox="1"/>
          <p:nvPr/>
        </p:nvSpPr>
        <p:spPr>
          <a:xfrm>
            <a:off x="940650" y="16339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requires </a:t>
            </a:r>
            <a:r>
              <a:rPr b="1" lang="fr" sz="1800">
                <a:solidFill>
                  <a:srgbClr val="FF0000"/>
                </a:solidFill>
                <a:latin typeface="Lato"/>
                <a:ea typeface="Lato"/>
                <a:cs typeface="Lato"/>
                <a:sym typeface="Lato"/>
              </a:rPr>
              <a:t>flexibility</a:t>
            </a:r>
            <a:r>
              <a:rPr lang="fr" sz="1800">
                <a:solidFill>
                  <a:schemeClr val="dk1"/>
                </a:solidFill>
                <a:latin typeface="Lato"/>
                <a:ea typeface="Lato"/>
                <a:cs typeface="Lato"/>
                <a:sym typeface="Lato"/>
              </a:rPr>
              <a:t> in the available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0" name="Shape 2110"/>
        <p:cNvGrpSpPr/>
        <p:nvPr/>
      </p:nvGrpSpPr>
      <p:grpSpPr>
        <a:xfrm>
          <a:off x="0" y="0"/>
          <a:ext cx="0" cy="0"/>
          <a:chOff x="0" y="0"/>
          <a:chExt cx="0" cy="0"/>
        </a:xfrm>
      </p:grpSpPr>
      <p:sp>
        <p:nvSpPr>
          <p:cNvPr id="2111" name="Google Shape;2111;p14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112" name="Google Shape;2112;p149"/>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Processes – Existing Solutions</a:t>
            </a:r>
            <a:endParaRPr sz="2020"/>
          </a:p>
        </p:txBody>
      </p:sp>
      <p:sp>
        <p:nvSpPr>
          <p:cNvPr id="2113" name="Google Shape;2113;p149"/>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no analytical representation </a:t>
            </a:r>
            <a:r>
              <a:rPr lang="fr" sz="1800">
                <a:solidFill>
                  <a:srgbClr val="1A1A1A"/>
                </a:solidFill>
                <a:latin typeface="Lato"/>
                <a:ea typeface="Lato"/>
                <a:cs typeface="Lato"/>
                <a:sym typeface="Lato"/>
              </a:rPr>
              <a:t>of</a:t>
            </a:r>
            <a:r>
              <a:rPr lang="fr" sz="1800">
                <a:solidFill>
                  <a:srgbClr val="1A1A1A"/>
                </a:solidFill>
                <a:latin typeface="Lato"/>
                <a:ea typeface="Lato"/>
                <a:cs typeface="Lato"/>
                <a:sym typeface="Lato"/>
              </a:rPr>
              <a:t> our problem</a:t>
            </a:r>
            <a:endParaRPr b="1" sz="1800">
              <a:solidFill>
                <a:srgbClr val="FF0000"/>
              </a:solidFill>
              <a:latin typeface="Lato"/>
              <a:ea typeface="Lato"/>
              <a:cs typeface="Lato"/>
              <a:sym typeface="Lato"/>
            </a:endParaRPr>
          </a:p>
        </p:txBody>
      </p:sp>
      <p:sp>
        <p:nvSpPr>
          <p:cNvPr id="2114" name="Google Shape;2114;p149"/>
          <p:cNvSpPr txBox="1"/>
          <p:nvPr/>
        </p:nvSpPr>
        <p:spPr>
          <a:xfrm>
            <a:off x="940650" y="16339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requires </a:t>
            </a:r>
            <a:r>
              <a:rPr b="1" lang="fr" sz="1800">
                <a:solidFill>
                  <a:srgbClr val="FF0000"/>
                </a:solidFill>
                <a:latin typeface="Lato"/>
                <a:ea typeface="Lato"/>
                <a:cs typeface="Lato"/>
                <a:sym typeface="Lato"/>
              </a:rPr>
              <a:t>flexibility</a:t>
            </a:r>
            <a:r>
              <a:rPr lang="fr" sz="1800">
                <a:solidFill>
                  <a:schemeClr val="dk1"/>
                </a:solidFill>
                <a:latin typeface="Lato"/>
                <a:ea typeface="Lato"/>
                <a:cs typeface="Lato"/>
                <a:sym typeface="Lato"/>
              </a:rPr>
              <a:t> in the available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p:txBody>
      </p:sp>
      <p:sp>
        <p:nvSpPr>
          <p:cNvPr id="2115" name="Google Shape;2115;p149"/>
          <p:cNvSpPr txBox="1"/>
          <p:nvPr/>
        </p:nvSpPr>
        <p:spPr>
          <a:xfrm>
            <a:off x="940650" y="2570350"/>
            <a:ext cx="72627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Scheduling</a:t>
            </a:r>
            <a:r>
              <a:rPr lang="fr" sz="1800">
                <a:solidFill>
                  <a:srgbClr val="FF0000"/>
                </a:solidFill>
                <a:latin typeface="Lato"/>
                <a:ea typeface="Lato"/>
                <a:cs typeface="Lato"/>
                <a:sym typeface="Lato"/>
              </a:rPr>
              <a:t> </a:t>
            </a:r>
            <a:r>
              <a:rPr lang="fr" sz="1800">
                <a:solidFill>
                  <a:schemeClr val="dk1"/>
                </a:solidFill>
                <a:latin typeface="Lato"/>
                <a:ea typeface="Lato"/>
                <a:cs typeface="Lato"/>
                <a:sym typeface="Lato"/>
              </a:rPr>
              <a:t>permits to modify order of execution of the tasks</a:t>
            </a:r>
            <a:endParaRPr b="1" sz="1800">
              <a:solidFill>
                <a:srgbClr val="FF0000"/>
              </a:solidFill>
              <a:latin typeface="Lato"/>
              <a:ea typeface="Lato"/>
              <a:cs typeface="Lato"/>
              <a:sym typeface="Lato"/>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9" name="Shape 2119"/>
        <p:cNvGrpSpPr/>
        <p:nvPr/>
      </p:nvGrpSpPr>
      <p:grpSpPr>
        <a:xfrm>
          <a:off x="0" y="0"/>
          <a:ext cx="0" cy="0"/>
          <a:chOff x="0" y="0"/>
          <a:chExt cx="0" cy="0"/>
        </a:xfrm>
      </p:grpSpPr>
      <p:sp>
        <p:nvSpPr>
          <p:cNvPr id="2120" name="Google Shape;2120;p150"/>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no analytical representation </a:t>
            </a:r>
            <a:r>
              <a:rPr lang="fr" sz="1800">
                <a:solidFill>
                  <a:srgbClr val="1A1A1A"/>
                </a:solidFill>
                <a:latin typeface="Lato"/>
                <a:ea typeface="Lato"/>
                <a:cs typeface="Lato"/>
                <a:sym typeface="Lato"/>
              </a:rPr>
              <a:t>of our problem</a:t>
            </a:r>
            <a:endParaRPr b="1" sz="1800">
              <a:solidFill>
                <a:srgbClr val="FF0000"/>
              </a:solidFill>
              <a:latin typeface="Lato"/>
              <a:ea typeface="Lato"/>
              <a:cs typeface="Lato"/>
              <a:sym typeface="Lato"/>
            </a:endParaRPr>
          </a:p>
        </p:txBody>
      </p:sp>
      <p:sp>
        <p:nvSpPr>
          <p:cNvPr id="2121" name="Google Shape;2121;p150"/>
          <p:cNvSpPr txBox="1"/>
          <p:nvPr/>
        </p:nvSpPr>
        <p:spPr>
          <a:xfrm>
            <a:off x="940650" y="16339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requires </a:t>
            </a:r>
            <a:r>
              <a:rPr b="1" lang="fr" sz="1800">
                <a:solidFill>
                  <a:srgbClr val="FF0000"/>
                </a:solidFill>
                <a:latin typeface="Lato"/>
                <a:ea typeface="Lato"/>
                <a:cs typeface="Lato"/>
                <a:sym typeface="Lato"/>
              </a:rPr>
              <a:t>flexibility</a:t>
            </a:r>
            <a:r>
              <a:rPr lang="fr" sz="1800">
                <a:solidFill>
                  <a:schemeClr val="dk1"/>
                </a:solidFill>
                <a:latin typeface="Lato"/>
                <a:ea typeface="Lato"/>
                <a:cs typeface="Lato"/>
                <a:sym typeface="Lato"/>
              </a:rPr>
              <a:t> in the available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p:txBody>
      </p:sp>
      <p:sp>
        <p:nvSpPr>
          <p:cNvPr id="2122" name="Google Shape;2122;p150"/>
          <p:cNvSpPr txBox="1"/>
          <p:nvPr/>
        </p:nvSpPr>
        <p:spPr>
          <a:xfrm>
            <a:off x="940650" y="25703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Scheduling</a:t>
            </a:r>
            <a:r>
              <a:rPr lang="fr" sz="1800">
                <a:solidFill>
                  <a:srgbClr val="FF0000"/>
                </a:solidFill>
                <a:latin typeface="Lato"/>
                <a:ea typeface="Lato"/>
                <a:cs typeface="Lato"/>
                <a:sym typeface="Lato"/>
              </a:rPr>
              <a:t> </a:t>
            </a:r>
            <a:r>
              <a:rPr lang="fr" sz="1800">
                <a:solidFill>
                  <a:schemeClr val="dk1"/>
                </a:solidFill>
                <a:latin typeface="Lato"/>
                <a:ea typeface="Lato"/>
                <a:cs typeface="Lato"/>
                <a:sym typeface="Lato"/>
              </a:rPr>
              <a:t>permits to modify order of execution of the tasks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does not solve</a:t>
            </a:r>
            <a:r>
              <a:rPr lang="fr" sz="1800">
                <a:solidFill>
                  <a:schemeClr val="dk1"/>
                </a:solidFill>
                <a:latin typeface="Lato"/>
                <a:ea typeface="Lato"/>
                <a:cs typeface="Lato"/>
                <a:sym typeface="Lato"/>
              </a:rPr>
              <a:t> inherent </a:t>
            </a:r>
            <a:r>
              <a:rPr b="1" lang="fr" sz="1800">
                <a:solidFill>
                  <a:srgbClr val="FF0000"/>
                </a:solidFill>
                <a:latin typeface="Lato"/>
                <a:ea typeface="Lato"/>
                <a:cs typeface="Lato"/>
                <a:sym typeface="Lato"/>
              </a:rPr>
              <a:t>structural</a:t>
            </a: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issues</a:t>
            </a:r>
            <a:endParaRPr b="1" sz="1800">
              <a:solidFill>
                <a:srgbClr val="FF0000"/>
              </a:solidFill>
              <a:latin typeface="Lato"/>
              <a:ea typeface="Lato"/>
              <a:cs typeface="Lato"/>
              <a:sym typeface="Lato"/>
            </a:endParaRPr>
          </a:p>
        </p:txBody>
      </p:sp>
      <p:sp>
        <p:nvSpPr>
          <p:cNvPr id="2123" name="Google Shape;2123;p15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124" name="Google Shape;2124;p150"/>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Processes – Existing Solutions</a:t>
            </a:r>
            <a:endParaRPr sz="2020"/>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8" name="Shape 2128"/>
        <p:cNvGrpSpPr/>
        <p:nvPr/>
      </p:nvGrpSpPr>
      <p:grpSpPr>
        <a:xfrm>
          <a:off x="0" y="0"/>
          <a:ext cx="0" cy="0"/>
          <a:chOff x="0" y="0"/>
          <a:chExt cx="0" cy="0"/>
        </a:xfrm>
      </p:grpSpPr>
      <p:sp>
        <p:nvSpPr>
          <p:cNvPr id="2129" name="Google Shape;2129;p151"/>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no analytical representation </a:t>
            </a:r>
            <a:r>
              <a:rPr lang="fr" sz="1800">
                <a:solidFill>
                  <a:srgbClr val="1A1A1A"/>
                </a:solidFill>
                <a:latin typeface="Lato"/>
                <a:ea typeface="Lato"/>
                <a:cs typeface="Lato"/>
                <a:sym typeface="Lato"/>
              </a:rPr>
              <a:t>of</a:t>
            </a:r>
            <a:r>
              <a:rPr lang="fr" sz="1800">
                <a:solidFill>
                  <a:srgbClr val="1A1A1A"/>
                </a:solidFill>
                <a:latin typeface="Lato"/>
                <a:ea typeface="Lato"/>
                <a:cs typeface="Lato"/>
                <a:sym typeface="Lato"/>
              </a:rPr>
              <a:t> our problem</a:t>
            </a:r>
            <a:endParaRPr b="1" sz="1800">
              <a:solidFill>
                <a:srgbClr val="FF0000"/>
              </a:solidFill>
              <a:latin typeface="Lato"/>
              <a:ea typeface="Lato"/>
              <a:cs typeface="Lato"/>
              <a:sym typeface="Lato"/>
            </a:endParaRPr>
          </a:p>
        </p:txBody>
      </p:sp>
      <p:sp>
        <p:nvSpPr>
          <p:cNvPr id="2130" name="Google Shape;2130;p151"/>
          <p:cNvSpPr txBox="1"/>
          <p:nvPr/>
        </p:nvSpPr>
        <p:spPr>
          <a:xfrm>
            <a:off x="940650" y="16339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requires </a:t>
            </a:r>
            <a:r>
              <a:rPr b="1" lang="fr" sz="1800">
                <a:solidFill>
                  <a:srgbClr val="FF0000"/>
                </a:solidFill>
                <a:latin typeface="Lato"/>
                <a:ea typeface="Lato"/>
                <a:cs typeface="Lato"/>
                <a:sym typeface="Lato"/>
              </a:rPr>
              <a:t>flexibility</a:t>
            </a:r>
            <a:r>
              <a:rPr lang="fr" sz="1800">
                <a:solidFill>
                  <a:schemeClr val="dk1"/>
                </a:solidFill>
                <a:latin typeface="Lato"/>
                <a:ea typeface="Lato"/>
                <a:cs typeface="Lato"/>
                <a:sym typeface="Lato"/>
              </a:rPr>
              <a:t> in the available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p:txBody>
      </p:sp>
      <p:sp>
        <p:nvSpPr>
          <p:cNvPr id="2131" name="Google Shape;2131;p151"/>
          <p:cNvSpPr txBox="1"/>
          <p:nvPr/>
        </p:nvSpPr>
        <p:spPr>
          <a:xfrm>
            <a:off x="944875" y="35068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Process refactoring</a:t>
            </a:r>
            <a:r>
              <a:rPr lang="fr" sz="1800">
                <a:solidFill>
                  <a:schemeClr val="dk1"/>
                </a:solidFill>
                <a:latin typeface="Lato"/>
                <a:ea typeface="Lato"/>
                <a:cs typeface="Lato"/>
                <a:sym typeface="Lato"/>
              </a:rPr>
              <a:t> modifies the structure of the process with the goal of optimising it</a:t>
            </a:r>
            <a:endParaRPr b="1" sz="1800">
              <a:solidFill>
                <a:srgbClr val="FF0000"/>
              </a:solidFill>
              <a:latin typeface="Lato"/>
              <a:ea typeface="Lato"/>
              <a:cs typeface="Lato"/>
              <a:sym typeface="Lato"/>
            </a:endParaRPr>
          </a:p>
        </p:txBody>
      </p:sp>
      <p:sp>
        <p:nvSpPr>
          <p:cNvPr id="2132" name="Google Shape;2132;p151"/>
          <p:cNvSpPr txBox="1"/>
          <p:nvPr/>
        </p:nvSpPr>
        <p:spPr>
          <a:xfrm>
            <a:off x="940650" y="25703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Scheduling</a:t>
            </a:r>
            <a:r>
              <a:rPr lang="fr" sz="1800">
                <a:solidFill>
                  <a:srgbClr val="FF0000"/>
                </a:solidFill>
                <a:latin typeface="Lato"/>
                <a:ea typeface="Lato"/>
                <a:cs typeface="Lato"/>
                <a:sym typeface="Lato"/>
              </a:rPr>
              <a:t> </a:t>
            </a:r>
            <a:r>
              <a:rPr lang="fr" sz="1800">
                <a:solidFill>
                  <a:schemeClr val="dk1"/>
                </a:solidFill>
                <a:latin typeface="Lato"/>
                <a:ea typeface="Lato"/>
                <a:cs typeface="Lato"/>
                <a:sym typeface="Lato"/>
              </a:rPr>
              <a:t>permits to modify order of execution of the tasks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does not solve</a:t>
            </a:r>
            <a:r>
              <a:rPr lang="fr" sz="1800">
                <a:solidFill>
                  <a:schemeClr val="dk1"/>
                </a:solidFill>
                <a:latin typeface="Lato"/>
                <a:ea typeface="Lato"/>
                <a:cs typeface="Lato"/>
                <a:sym typeface="Lato"/>
              </a:rPr>
              <a:t> inherent </a:t>
            </a:r>
            <a:r>
              <a:rPr b="1" lang="fr" sz="1800">
                <a:solidFill>
                  <a:srgbClr val="FF0000"/>
                </a:solidFill>
                <a:latin typeface="Lato"/>
                <a:ea typeface="Lato"/>
                <a:cs typeface="Lato"/>
                <a:sym typeface="Lato"/>
              </a:rPr>
              <a:t>structural</a:t>
            </a: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issues</a:t>
            </a:r>
            <a:endParaRPr b="1" sz="1800">
              <a:solidFill>
                <a:srgbClr val="FF0000"/>
              </a:solidFill>
              <a:latin typeface="Lato"/>
              <a:ea typeface="Lato"/>
              <a:cs typeface="Lato"/>
              <a:sym typeface="Lato"/>
            </a:endParaRPr>
          </a:p>
        </p:txBody>
      </p:sp>
      <p:sp>
        <p:nvSpPr>
          <p:cNvPr id="2133" name="Google Shape;2133;p15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134" name="Google Shape;2134;p151"/>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Processes – Existing Solutions</a:t>
            </a:r>
            <a:endParaRPr sz="20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grpSp>
        <p:nvGrpSpPr>
          <p:cNvPr id="206" name="Google Shape;206;p26"/>
          <p:cNvGrpSpPr/>
          <p:nvPr/>
        </p:nvGrpSpPr>
        <p:grpSpPr>
          <a:xfrm>
            <a:off x="1574109" y="2166809"/>
            <a:ext cx="1552350" cy="1165830"/>
            <a:chOff x="3357928" y="2764975"/>
            <a:chExt cx="1845180" cy="1385748"/>
          </a:xfrm>
        </p:grpSpPr>
        <p:sp>
          <p:nvSpPr>
            <p:cNvPr id="207" name="Google Shape;207;p26"/>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08" name="Google Shape;208;p26"/>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09" name="Google Shape;209;p26"/>
          <p:cNvGrpSpPr/>
          <p:nvPr/>
        </p:nvGrpSpPr>
        <p:grpSpPr>
          <a:xfrm>
            <a:off x="679600" y="3476650"/>
            <a:ext cx="1845180" cy="1165860"/>
            <a:chOff x="3357925" y="2984875"/>
            <a:chExt cx="1845180" cy="1165860"/>
          </a:xfrm>
        </p:grpSpPr>
        <p:sp>
          <p:nvSpPr>
            <p:cNvPr id="210" name="Google Shape;210;p26"/>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11" name="Google Shape;211;p26"/>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212" name="Google Shape;212;p26"/>
          <p:cNvGrpSpPr/>
          <p:nvPr/>
        </p:nvGrpSpPr>
        <p:grpSpPr>
          <a:xfrm>
            <a:off x="3776998" y="2205103"/>
            <a:ext cx="1510704" cy="1089247"/>
            <a:chOff x="3357936" y="3196616"/>
            <a:chExt cx="1510704" cy="1089247"/>
          </a:xfrm>
        </p:grpSpPr>
        <p:sp>
          <p:nvSpPr>
            <p:cNvPr id="213" name="Google Shape;213;p26"/>
            <p:cNvSpPr/>
            <p:nvPr/>
          </p:nvSpPr>
          <p:spPr>
            <a:xfrm>
              <a:off x="3357936" y="3196616"/>
              <a:ext cx="1510704" cy="95407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14" name="Google Shape;214;p26"/>
            <p:cNvSpPr txBox="1"/>
            <p:nvPr/>
          </p:nvSpPr>
          <p:spPr>
            <a:xfrm>
              <a:off x="3395375" y="3270063"/>
              <a:ext cx="1435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analysis</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215" name="Google Shape;215;p26"/>
          <p:cNvGrpSpPr/>
          <p:nvPr/>
        </p:nvGrpSpPr>
        <p:grpSpPr>
          <a:xfrm>
            <a:off x="4848050" y="3428575"/>
            <a:ext cx="1767852" cy="1015848"/>
            <a:chOff x="3357938" y="3134975"/>
            <a:chExt cx="1767852" cy="1015848"/>
          </a:xfrm>
        </p:grpSpPr>
        <p:sp>
          <p:nvSpPr>
            <p:cNvPr id="216" name="Google Shape;216;p26"/>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17" name="Google Shape;217;p26"/>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218" name="Google Shape;218;p26"/>
          <p:cNvGrpSpPr/>
          <p:nvPr/>
        </p:nvGrpSpPr>
        <p:grpSpPr>
          <a:xfrm>
            <a:off x="7037248" y="3428578"/>
            <a:ext cx="1510704" cy="1138885"/>
            <a:chOff x="3357936" y="3134865"/>
            <a:chExt cx="1510704" cy="1138885"/>
          </a:xfrm>
        </p:grpSpPr>
        <p:sp>
          <p:nvSpPr>
            <p:cNvPr id="219" name="Google Shape;219;p26"/>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20" name="Google Shape;220;p26"/>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221" name="Google Shape;221;p26"/>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22" name="Google Shape;222;p26"/>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sp>
        <p:nvSpPr>
          <p:cNvPr id="223" name="Google Shape;223;p26"/>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24" name="Google Shape;224;p26"/>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8" name="Shape 2138"/>
        <p:cNvGrpSpPr/>
        <p:nvPr/>
      </p:nvGrpSpPr>
      <p:grpSpPr>
        <a:xfrm>
          <a:off x="0" y="0"/>
          <a:ext cx="0" cy="0"/>
          <a:chOff x="0" y="0"/>
          <a:chExt cx="0" cy="0"/>
        </a:xfrm>
      </p:grpSpPr>
      <p:sp>
        <p:nvSpPr>
          <p:cNvPr id="2139" name="Google Shape;2139;p15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
        <p:nvSpPr>
          <p:cNvPr id="2140" name="Google Shape;2140;p152"/>
          <p:cNvSpPr txBox="1"/>
          <p:nvPr>
            <p:ph type="title"/>
          </p:nvPr>
        </p:nvSpPr>
        <p:spPr>
          <a:xfrm>
            <a:off x="3203300"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Optimisation of BPMN Processes – Existing Solutions</a:t>
            </a:r>
            <a:endParaRPr sz="2020"/>
          </a:p>
        </p:txBody>
      </p:sp>
      <p:sp>
        <p:nvSpPr>
          <p:cNvPr id="2141" name="Google Shape;2141;p152"/>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deals with analytical problem solving</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no analytical representation </a:t>
            </a:r>
            <a:r>
              <a:rPr lang="fr" sz="1800">
                <a:solidFill>
                  <a:srgbClr val="1A1A1A"/>
                </a:solidFill>
                <a:latin typeface="Lato"/>
                <a:ea typeface="Lato"/>
                <a:cs typeface="Lato"/>
                <a:sym typeface="Lato"/>
              </a:rPr>
              <a:t>of</a:t>
            </a:r>
            <a:r>
              <a:rPr lang="fr" sz="1800">
                <a:solidFill>
                  <a:srgbClr val="1A1A1A"/>
                </a:solidFill>
                <a:latin typeface="Lato"/>
                <a:ea typeface="Lato"/>
                <a:cs typeface="Lato"/>
                <a:sym typeface="Lato"/>
              </a:rPr>
              <a:t> our problem</a:t>
            </a:r>
            <a:endParaRPr b="1" sz="1800">
              <a:solidFill>
                <a:srgbClr val="FF0000"/>
              </a:solidFill>
              <a:latin typeface="Lato"/>
              <a:ea typeface="Lato"/>
              <a:cs typeface="Lato"/>
              <a:sym typeface="Lato"/>
            </a:endParaRPr>
          </a:p>
        </p:txBody>
      </p:sp>
      <p:sp>
        <p:nvSpPr>
          <p:cNvPr id="2142" name="Google Shape;2142;p152"/>
          <p:cNvSpPr txBox="1"/>
          <p:nvPr/>
        </p:nvSpPr>
        <p:spPr>
          <a:xfrm>
            <a:off x="940650" y="16339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requires </a:t>
            </a:r>
            <a:r>
              <a:rPr b="1" lang="fr" sz="1800">
                <a:solidFill>
                  <a:srgbClr val="FF0000"/>
                </a:solidFill>
                <a:latin typeface="Lato"/>
                <a:ea typeface="Lato"/>
                <a:cs typeface="Lato"/>
                <a:sym typeface="Lato"/>
              </a:rPr>
              <a:t>flexibility</a:t>
            </a:r>
            <a:r>
              <a:rPr lang="fr" sz="1800">
                <a:solidFill>
                  <a:schemeClr val="dk1"/>
                </a:solidFill>
                <a:latin typeface="Lato"/>
                <a:ea typeface="Lato"/>
                <a:cs typeface="Lato"/>
                <a:sym typeface="Lato"/>
              </a:rPr>
              <a:t> in the available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p:txBody>
      </p:sp>
      <p:sp>
        <p:nvSpPr>
          <p:cNvPr id="2143" name="Google Shape;2143;p152"/>
          <p:cNvSpPr txBox="1"/>
          <p:nvPr/>
        </p:nvSpPr>
        <p:spPr>
          <a:xfrm>
            <a:off x="944875" y="35068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Process refactoring</a:t>
            </a:r>
            <a:r>
              <a:rPr lang="fr" sz="1800">
                <a:solidFill>
                  <a:schemeClr val="dk1"/>
                </a:solidFill>
                <a:latin typeface="Lato"/>
                <a:ea typeface="Lato"/>
                <a:cs typeface="Lato"/>
                <a:sym typeface="Lato"/>
              </a:rPr>
              <a:t> modifies the structure of the process with the goal of optimising it</a:t>
            </a:r>
            <a:endParaRPr b="1" sz="1800">
              <a:solidFill>
                <a:srgbClr val="FF0000"/>
              </a:solidFill>
              <a:latin typeface="Lato"/>
              <a:ea typeface="Lato"/>
              <a:cs typeface="Lato"/>
              <a:sym typeface="Lato"/>
            </a:endParaRPr>
          </a:p>
        </p:txBody>
      </p:sp>
      <p:sp>
        <p:nvSpPr>
          <p:cNvPr id="2144" name="Google Shape;2144;p152"/>
          <p:cNvSpPr txBox="1"/>
          <p:nvPr/>
        </p:nvSpPr>
        <p:spPr>
          <a:xfrm>
            <a:off x="940650" y="25703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Scheduling</a:t>
            </a:r>
            <a:r>
              <a:rPr lang="fr" sz="1800">
                <a:solidFill>
                  <a:srgbClr val="FF0000"/>
                </a:solidFill>
                <a:latin typeface="Lato"/>
                <a:ea typeface="Lato"/>
                <a:cs typeface="Lato"/>
                <a:sym typeface="Lato"/>
              </a:rPr>
              <a:t> </a:t>
            </a:r>
            <a:r>
              <a:rPr lang="fr" sz="1800">
                <a:solidFill>
                  <a:schemeClr val="dk1"/>
                </a:solidFill>
                <a:latin typeface="Lato"/>
                <a:ea typeface="Lato"/>
                <a:cs typeface="Lato"/>
                <a:sym typeface="Lato"/>
              </a:rPr>
              <a:t>permits to modify order of execution of the tasks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does not solve</a:t>
            </a:r>
            <a:r>
              <a:rPr lang="fr" sz="1800">
                <a:solidFill>
                  <a:schemeClr val="dk1"/>
                </a:solidFill>
                <a:latin typeface="Lato"/>
                <a:ea typeface="Lato"/>
                <a:cs typeface="Lato"/>
                <a:sym typeface="Lato"/>
              </a:rPr>
              <a:t> inherent </a:t>
            </a:r>
            <a:r>
              <a:rPr b="1" lang="fr" sz="1800">
                <a:solidFill>
                  <a:srgbClr val="FF0000"/>
                </a:solidFill>
                <a:latin typeface="Lato"/>
                <a:ea typeface="Lato"/>
                <a:cs typeface="Lato"/>
                <a:sym typeface="Lato"/>
              </a:rPr>
              <a:t>structural</a:t>
            </a: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issues</a:t>
            </a:r>
            <a:endParaRPr b="1" sz="1800">
              <a:solidFill>
                <a:srgbClr val="FF0000"/>
              </a:solidFill>
              <a:latin typeface="Lato"/>
              <a:ea typeface="Lato"/>
              <a:cs typeface="Lato"/>
              <a:sym typeface="Lato"/>
            </a:endParaRPr>
          </a:p>
        </p:txBody>
      </p:sp>
      <p:sp>
        <p:nvSpPr>
          <p:cNvPr id="2145" name="Google Shape;2145;p152"/>
          <p:cNvSpPr/>
          <p:nvPr/>
        </p:nvSpPr>
        <p:spPr>
          <a:xfrm>
            <a:off x="883200" y="3460300"/>
            <a:ext cx="7377600" cy="8733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9" name="Shape 2149"/>
        <p:cNvGrpSpPr/>
        <p:nvPr/>
      </p:nvGrpSpPr>
      <p:grpSpPr>
        <a:xfrm>
          <a:off x="0" y="0"/>
          <a:ext cx="0" cy="0"/>
          <a:chOff x="0" y="0"/>
          <a:chExt cx="0" cy="0"/>
        </a:xfrm>
      </p:grpSpPr>
      <p:sp>
        <p:nvSpPr>
          <p:cNvPr id="2150" name="Google Shape;2150;p153"/>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quantitative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lang="fr" sz="1800">
                <a:solidFill>
                  <a:schemeClr val="dk1"/>
                </a:solidFill>
                <a:latin typeface="Lato"/>
                <a:ea typeface="Lato"/>
                <a:cs typeface="Lato"/>
                <a:sym typeface="Lato"/>
              </a:rPr>
              <a:t>resources usage, costs</a:t>
            </a:r>
            <a:r>
              <a:rPr lang="fr" sz="1800">
                <a:solidFill>
                  <a:srgbClr val="1A1A1A"/>
                </a:solidFill>
                <a:latin typeface="Lato"/>
                <a:ea typeface="Lato"/>
                <a:cs typeface="Lato"/>
                <a:sym typeface="Lato"/>
              </a:rPr>
              <a:t>, etc.).</a:t>
            </a:r>
            <a:endParaRPr sz="1800">
              <a:solidFill>
                <a:srgbClr val="1A1A1A"/>
              </a:solidFill>
              <a:latin typeface="Lato"/>
              <a:ea typeface="Lato"/>
              <a:cs typeface="Lato"/>
              <a:sym typeface="Lato"/>
            </a:endParaRPr>
          </a:p>
        </p:txBody>
      </p:sp>
      <p:sp>
        <p:nvSpPr>
          <p:cNvPr id="2151" name="Google Shape;2151;p15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152" name="Google Shape;2152;p15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6" name="Shape 2156"/>
        <p:cNvGrpSpPr/>
        <p:nvPr/>
      </p:nvGrpSpPr>
      <p:grpSpPr>
        <a:xfrm>
          <a:off x="0" y="0"/>
          <a:ext cx="0" cy="0"/>
          <a:chOff x="0" y="0"/>
          <a:chExt cx="0" cy="0"/>
        </a:xfrm>
      </p:grpSpPr>
      <p:sp>
        <p:nvSpPr>
          <p:cNvPr id="2157" name="Google Shape;2157;p154"/>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quantitative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lang="fr" sz="1800">
                <a:solidFill>
                  <a:schemeClr val="dk1"/>
                </a:solidFill>
                <a:latin typeface="Lato"/>
                <a:ea typeface="Lato"/>
                <a:cs typeface="Lato"/>
                <a:sym typeface="Lato"/>
              </a:rPr>
              <a:t>resources usage, costs</a:t>
            </a:r>
            <a:r>
              <a:rPr lang="fr" sz="1800">
                <a:solidFill>
                  <a:srgbClr val="1A1A1A"/>
                </a:solidFill>
                <a:latin typeface="Lato"/>
                <a:ea typeface="Lato"/>
                <a:cs typeface="Lato"/>
                <a:sym typeface="Lato"/>
              </a:rPr>
              <a:t>, etc.).</a:t>
            </a:r>
            <a:endParaRPr sz="1800">
              <a:solidFill>
                <a:schemeClr val="dk1"/>
              </a:solidFill>
            </a:endParaRPr>
          </a:p>
        </p:txBody>
      </p:sp>
      <p:pic>
        <p:nvPicPr>
          <p:cNvPr id="2158" name="Google Shape;2158;p154"/>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2159" name="Google Shape;2159;p154"/>
          <p:cNvPicPr preferRelativeResize="0"/>
          <p:nvPr/>
        </p:nvPicPr>
        <p:blipFill>
          <a:blip r:embed="rId5">
            <a:alphaModFix/>
          </a:blip>
          <a:stretch>
            <a:fillRect/>
          </a:stretch>
        </p:blipFill>
        <p:spPr>
          <a:xfrm>
            <a:off x="2650425" y="2240226"/>
            <a:ext cx="444715" cy="296725"/>
          </a:xfrm>
          <a:prstGeom prst="rect">
            <a:avLst/>
          </a:prstGeom>
          <a:noFill/>
          <a:ln>
            <a:noFill/>
          </a:ln>
        </p:spPr>
      </p:pic>
      <p:sp>
        <p:nvSpPr>
          <p:cNvPr id="2160" name="Google Shape;2160;p154"/>
          <p:cNvSpPr txBox="1"/>
          <p:nvPr/>
        </p:nvSpPr>
        <p:spPr>
          <a:xfrm>
            <a:off x="3021153" y="2205450"/>
            <a:ext cx="9819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161" name="Google Shape;2161;p154"/>
          <p:cNvPicPr preferRelativeResize="0"/>
          <p:nvPr/>
        </p:nvPicPr>
        <p:blipFill>
          <a:blip r:embed="rId5">
            <a:alphaModFix/>
          </a:blip>
          <a:stretch>
            <a:fillRect/>
          </a:stretch>
        </p:blipFill>
        <p:spPr>
          <a:xfrm>
            <a:off x="1454025" y="2240226"/>
            <a:ext cx="444715" cy="296725"/>
          </a:xfrm>
          <a:prstGeom prst="rect">
            <a:avLst/>
          </a:prstGeom>
          <a:noFill/>
          <a:ln>
            <a:noFill/>
          </a:ln>
        </p:spPr>
      </p:pic>
      <p:sp>
        <p:nvSpPr>
          <p:cNvPr id="2162" name="Google Shape;2162;p154"/>
          <p:cNvSpPr txBox="1"/>
          <p:nvPr/>
        </p:nvSpPr>
        <p:spPr>
          <a:xfrm>
            <a:off x="1824751" y="2205450"/>
            <a:ext cx="8607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sp>
        <p:nvSpPr>
          <p:cNvPr id="2163" name="Google Shape;2163;p15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164" name="Google Shape;2164;p15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8" name="Shape 2168"/>
        <p:cNvGrpSpPr/>
        <p:nvPr/>
      </p:nvGrpSpPr>
      <p:grpSpPr>
        <a:xfrm>
          <a:off x="0" y="0"/>
          <a:ext cx="0" cy="0"/>
          <a:chOff x="0" y="0"/>
          <a:chExt cx="0" cy="0"/>
        </a:xfrm>
      </p:grpSpPr>
      <p:sp>
        <p:nvSpPr>
          <p:cNvPr id="2169" name="Google Shape;2169;p155"/>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quantitative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lang="fr" sz="1800">
                <a:solidFill>
                  <a:schemeClr val="dk1"/>
                </a:solidFill>
                <a:latin typeface="Lato"/>
                <a:ea typeface="Lato"/>
                <a:cs typeface="Lato"/>
                <a:sym typeface="Lato"/>
              </a:rPr>
              <a:t>resources usage, costs</a:t>
            </a:r>
            <a:r>
              <a:rPr lang="fr" sz="1800">
                <a:solidFill>
                  <a:srgbClr val="1A1A1A"/>
                </a:solidFill>
                <a:latin typeface="Lato"/>
                <a:ea typeface="Lato"/>
                <a:cs typeface="Lato"/>
                <a:sym typeface="Lato"/>
              </a:rPr>
              <a:t>, etc.).</a:t>
            </a:r>
            <a:endParaRPr sz="1800">
              <a:solidFill>
                <a:srgbClr val="1A1A1A"/>
              </a:solidFill>
              <a:latin typeface="Lato"/>
              <a:ea typeface="Lato"/>
              <a:cs typeface="Lato"/>
              <a:sym typeface="Lato"/>
            </a:endParaRPr>
          </a:p>
        </p:txBody>
      </p:sp>
      <p:pic>
        <p:nvPicPr>
          <p:cNvPr id="2170" name="Google Shape;2170;p155"/>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2171" name="Google Shape;2171;p155"/>
          <p:cNvPicPr preferRelativeResize="0"/>
          <p:nvPr/>
        </p:nvPicPr>
        <p:blipFill>
          <a:blip r:embed="rId5">
            <a:alphaModFix/>
          </a:blip>
          <a:stretch>
            <a:fillRect/>
          </a:stretch>
        </p:blipFill>
        <p:spPr>
          <a:xfrm>
            <a:off x="2650425" y="2240226"/>
            <a:ext cx="444715" cy="296725"/>
          </a:xfrm>
          <a:prstGeom prst="rect">
            <a:avLst/>
          </a:prstGeom>
          <a:noFill/>
          <a:ln>
            <a:noFill/>
          </a:ln>
        </p:spPr>
      </p:pic>
      <p:sp>
        <p:nvSpPr>
          <p:cNvPr id="2172" name="Google Shape;2172;p155"/>
          <p:cNvSpPr txBox="1"/>
          <p:nvPr/>
        </p:nvSpPr>
        <p:spPr>
          <a:xfrm>
            <a:off x="3021153" y="2205450"/>
            <a:ext cx="10002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173" name="Google Shape;2173;p155"/>
          <p:cNvPicPr preferRelativeResize="0"/>
          <p:nvPr/>
        </p:nvPicPr>
        <p:blipFill>
          <a:blip r:embed="rId5">
            <a:alphaModFix/>
          </a:blip>
          <a:stretch>
            <a:fillRect/>
          </a:stretch>
        </p:blipFill>
        <p:spPr>
          <a:xfrm>
            <a:off x="1454025" y="2240226"/>
            <a:ext cx="444715" cy="296725"/>
          </a:xfrm>
          <a:prstGeom prst="rect">
            <a:avLst/>
          </a:prstGeom>
          <a:noFill/>
          <a:ln>
            <a:noFill/>
          </a:ln>
        </p:spPr>
      </p:pic>
      <p:sp>
        <p:nvSpPr>
          <p:cNvPr id="2174" name="Google Shape;2174;p155"/>
          <p:cNvSpPr txBox="1"/>
          <p:nvPr/>
        </p:nvSpPr>
        <p:spPr>
          <a:xfrm>
            <a:off x="1824752" y="2205450"/>
            <a:ext cx="928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sp>
        <p:nvSpPr>
          <p:cNvPr id="2175" name="Google Shape;2175;p155"/>
          <p:cNvSpPr/>
          <p:nvPr/>
        </p:nvSpPr>
        <p:spPr>
          <a:xfrm>
            <a:off x="2471963" y="3603725"/>
            <a:ext cx="222000" cy="424500"/>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176" name="Google Shape;2176;p155"/>
          <p:cNvGrpSpPr/>
          <p:nvPr/>
        </p:nvGrpSpPr>
        <p:grpSpPr>
          <a:xfrm>
            <a:off x="1235337" y="4056175"/>
            <a:ext cx="2695250" cy="468000"/>
            <a:chOff x="928425" y="4255700"/>
            <a:chExt cx="2695250" cy="468000"/>
          </a:xfrm>
        </p:grpSpPr>
        <p:sp>
          <p:nvSpPr>
            <p:cNvPr id="2177" name="Google Shape;2177;p155"/>
            <p:cNvSpPr txBox="1"/>
            <p:nvPr/>
          </p:nvSpPr>
          <p:spPr>
            <a:xfrm>
              <a:off x="1037375" y="4255700"/>
              <a:ext cx="25863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30 UT to complete</a:t>
              </a:r>
              <a:endParaRPr sz="1800">
                <a:latin typeface="Lato"/>
                <a:ea typeface="Lato"/>
                <a:cs typeface="Lato"/>
                <a:sym typeface="Lato"/>
              </a:endParaRPr>
            </a:p>
          </p:txBody>
        </p:sp>
        <p:pic>
          <p:nvPicPr>
            <p:cNvPr id="2178" name="Google Shape;2178;p155"/>
            <p:cNvPicPr preferRelativeResize="0"/>
            <p:nvPr/>
          </p:nvPicPr>
          <p:blipFill>
            <a:blip r:embed="rId5">
              <a:alphaModFix/>
            </a:blip>
            <a:stretch>
              <a:fillRect/>
            </a:stretch>
          </p:blipFill>
          <p:spPr>
            <a:xfrm>
              <a:off x="928425" y="4341338"/>
              <a:ext cx="444715" cy="296725"/>
            </a:xfrm>
            <a:prstGeom prst="rect">
              <a:avLst/>
            </a:prstGeom>
            <a:noFill/>
            <a:ln>
              <a:noFill/>
            </a:ln>
          </p:spPr>
        </p:pic>
      </p:grpSp>
      <p:sp>
        <p:nvSpPr>
          <p:cNvPr id="2179" name="Google Shape;2179;p15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180" name="Google Shape;2180;p15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4" name="Shape 2184"/>
        <p:cNvGrpSpPr/>
        <p:nvPr/>
      </p:nvGrpSpPr>
      <p:grpSpPr>
        <a:xfrm>
          <a:off x="0" y="0"/>
          <a:ext cx="0" cy="0"/>
          <a:chOff x="0" y="0"/>
          <a:chExt cx="0" cy="0"/>
        </a:xfrm>
      </p:grpSpPr>
      <p:sp>
        <p:nvSpPr>
          <p:cNvPr id="2185" name="Google Shape;2185;p156"/>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quantitative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lang="fr" sz="1800">
                <a:solidFill>
                  <a:schemeClr val="dk1"/>
                </a:solidFill>
                <a:latin typeface="Lato"/>
                <a:ea typeface="Lato"/>
                <a:cs typeface="Lato"/>
                <a:sym typeface="Lato"/>
              </a:rPr>
              <a:t>resources usage, costs</a:t>
            </a:r>
            <a:r>
              <a:rPr lang="fr" sz="1800">
                <a:solidFill>
                  <a:srgbClr val="1A1A1A"/>
                </a:solidFill>
                <a:latin typeface="Lato"/>
                <a:ea typeface="Lato"/>
                <a:cs typeface="Lato"/>
                <a:sym typeface="Lato"/>
              </a:rPr>
              <a:t>, etc.).</a:t>
            </a:r>
            <a:endParaRPr sz="1800">
              <a:solidFill>
                <a:srgbClr val="1A1A1A"/>
              </a:solidFill>
              <a:latin typeface="Lato"/>
              <a:ea typeface="Lato"/>
              <a:cs typeface="Lato"/>
              <a:sym typeface="Lato"/>
            </a:endParaRPr>
          </a:p>
        </p:txBody>
      </p:sp>
      <p:pic>
        <p:nvPicPr>
          <p:cNvPr id="2186" name="Google Shape;2186;p156"/>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2187" name="Google Shape;2187;p156"/>
          <p:cNvPicPr preferRelativeResize="0"/>
          <p:nvPr/>
        </p:nvPicPr>
        <p:blipFill>
          <a:blip r:embed="rId5">
            <a:alphaModFix/>
          </a:blip>
          <a:stretch>
            <a:fillRect/>
          </a:stretch>
        </p:blipFill>
        <p:spPr>
          <a:xfrm>
            <a:off x="5095050" y="2152925"/>
            <a:ext cx="3287401" cy="1309975"/>
          </a:xfrm>
          <a:prstGeom prst="rect">
            <a:avLst/>
          </a:prstGeom>
          <a:noFill/>
          <a:ln>
            <a:noFill/>
          </a:ln>
        </p:spPr>
      </p:pic>
      <p:pic>
        <p:nvPicPr>
          <p:cNvPr id="2188" name="Google Shape;2188;p156"/>
          <p:cNvPicPr preferRelativeResize="0"/>
          <p:nvPr/>
        </p:nvPicPr>
        <p:blipFill>
          <a:blip r:embed="rId6">
            <a:alphaModFix/>
          </a:blip>
          <a:stretch>
            <a:fillRect/>
          </a:stretch>
        </p:blipFill>
        <p:spPr>
          <a:xfrm>
            <a:off x="2650425" y="2240226"/>
            <a:ext cx="444715" cy="296725"/>
          </a:xfrm>
          <a:prstGeom prst="rect">
            <a:avLst/>
          </a:prstGeom>
          <a:noFill/>
          <a:ln>
            <a:noFill/>
          </a:ln>
        </p:spPr>
      </p:pic>
      <p:sp>
        <p:nvSpPr>
          <p:cNvPr id="2189" name="Google Shape;2189;p156"/>
          <p:cNvSpPr txBox="1"/>
          <p:nvPr/>
        </p:nvSpPr>
        <p:spPr>
          <a:xfrm>
            <a:off x="3021153" y="2205450"/>
            <a:ext cx="9954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190" name="Google Shape;2190;p156"/>
          <p:cNvPicPr preferRelativeResize="0"/>
          <p:nvPr/>
        </p:nvPicPr>
        <p:blipFill>
          <a:blip r:embed="rId6">
            <a:alphaModFix/>
          </a:blip>
          <a:stretch>
            <a:fillRect/>
          </a:stretch>
        </p:blipFill>
        <p:spPr>
          <a:xfrm>
            <a:off x="1454025" y="2240226"/>
            <a:ext cx="444715" cy="296725"/>
          </a:xfrm>
          <a:prstGeom prst="rect">
            <a:avLst/>
          </a:prstGeom>
          <a:noFill/>
          <a:ln>
            <a:noFill/>
          </a:ln>
        </p:spPr>
      </p:pic>
      <p:sp>
        <p:nvSpPr>
          <p:cNvPr id="2191" name="Google Shape;2191;p156"/>
          <p:cNvSpPr txBox="1"/>
          <p:nvPr/>
        </p:nvSpPr>
        <p:spPr>
          <a:xfrm>
            <a:off x="1824753" y="2205450"/>
            <a:ext cx="9606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192" name="Google Shape;2192;p156"/>
          <p:cNvPicPr preferRelativeResize="0"/>
          <p:nvPr/>
        </p:nvPicPr>
        <p:blipFill>
          <a:blip r:embed="rId6">
            <a:alphaModFix/>
          </a:blip>
          <a:stretch>
            <a:fillRect/>
          </a:stretch>
        </p:blipFill>
        <p:spPr>
          <a:xfrm>
            <a:off x="6162487" y="1821401"/>
            <a:ext cx="444715" cy="296725"/>
          </a:xfrm>
          <a:prstGeom prst="rect">
            <a:avLst/>
          </a:prstGeom>
          <a:noFill/>
          <a:ln>
            <a:noFill/>
          </a:ln>
        </p:spPr>
      </p:pic>
      <p:sp>
        <p:nvSpPr>
          <p:cNvPr id="2193" name="Google Shape;2193;p156"/>
          <p:cNvSpPr txBox="1"/>
          <p:nvPr/>
        </p:nvSpPr>
        <p:spPr>
          <a:xfrm>
            <a:off x="6533200" y="1786625"/>
            <a:ext cx="914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194" name="Google Shape;2194;p156"/>
          <p:cNvPicPr preferRelativeResize="0"/>
          <p:nvPr/>
        </p:nvPicPr>
        <p:blipFill>
          <a:blip r:embed="rId6">
            <a:alphaModFix/>
          </a:blip>
          <a:stretch>
            <a:fillRect/>
          </a:stretch>
        </p:blipFill>
        <p:spPr>
          <a:xfrm>
            <a:off x="6162487" y="2712551"/>
            <a:ext cx="444715" cy="296725"/>
          </a:xfrm>
          <a:prstGeom prst="rect">
            <a:avLst/>
          </a:prstGeom>
          <a:noFill/>
          <a:ln>
            <a:noFill/>
          </a:ln>
        </p:spPr>
      </p:pic>
      <p:sp>
        <p:nvSpPr>
          <p:cNvPr id="2195" name="Google Shape;2195;p156"/>
          <p:cNvSpPr txBox="1"/>
          <p:nvPr/>
        </p:nvSpPr>
        <p:spPr>
          <a:xfrm>
            <a:off x="6533200" y="2677775"/>
            <a:ext cx="914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sp>
        <p:nvSpPr>
          <p:cNvPr id="2196" name="Google Shape;2196;p156"/>
          <p:cNvSpPr/>
          <p:nvPr/>
        </p:nvSpPr>
        <p:spPr>
          <a:xfrm>
            <a:off x="2471963" y="3603725"/>
            <a:ext cx="222000" cy="424500"/>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197" name="Google Shape;2197;p156"/>
          <p:cNvGrpSpPr/>
          <p:nvPr/>
        </p:nvGrpSpPr>
        <p:grpSpPr>
          <a:xfrm>
            <a:off x="1235337" y="4056175"/>
            <a:ext cx="2695250" cy="468000"/>
            <a:chOff x="928425" y="4255700"/>
            <a:chExt cx="2695250" cy="468000"/>
          </a:xfrm>
        </p:grpSpPr>
        <p:sp>
          <p:nvSpPr>
            <p:cNvPr id="2198" name="Google Shape;2198;p156"/>
            <p:cNvSpPr txBox="1"/>
            <p:nvPr/>
          </p:nvSpPr>
          <p:spPr>
            <a:xfrm>
              <a:off x="1037375" y="4255700"/>
              <a:ext cx="25863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30 UT to complete</a:t>
              </a:r>
              <a:endParaRPr sz="1800">
                <a:latin typeface="Lato"/>
                <a:ea typeface="Lato"/>
                <a:cs typeface="Lato"/>
                <a:sym typeface="Lato"/>
              </a:endParaRPr>
            </a:p>
          </p:txBody>
        </p:sp>
        <p:pic>
          <p:nvPicPr>
            <p:cNvPr id="2199" name="Google Shape;2199;p156"/>
            <p:cNvPicPr preferRelativeResize="0"/>
            <p:nvPr/>
          </p:nvPicPr>
          <p:blipFill>
            <a:blip r:embed="rId6">
              <a:alphaModFix/>
            </a:blip>
            <a:stretch>
              <a:fillRect/>
            </a:stretch>
          </p:blipFill>
          <p:spPr>
            <a:xfrm>
              <a:off x="928425" y="4341338"/>
              <a:ext cx="444715" cy="296725"/>
            </a:xfrm>
            <a:prstGeom prst="rect">
              <a:avLst/>
            </a:prstGeom>
            <a:noFill/>
            <a:ln>
              <a:noFill/>
            </a:ln>
          </p:spPr>
        </p:pic>
      </p:grpSp>
      <p:sp>
        <p:nvSpPr>
          <p:cNvPr id="2200" name="Google Shape;2200;p15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201" name="Google Shape;2201;p15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5" name="Shape 2205"/>
        <p:cNvGrpSpPr/>
        <p:nvPr/>
      </p:nvGrpSpPr>
      <p:grpSpPr>
        <a:xfrm>
          <a:off x="0" y="0"/>
          <a:ext cx="0" cy="0"/>
          <a:chOff x="0" y="0"/>
          <a:chExt cx="0" cy="0"/>
        </a:xfrm>
      </p:grpSpPr>
      <p:sp>
        <p:nvSpPr>
          <p:cNvPr id="2206" name="Google Shape;2206;p15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207" name="Google Shape;2207;p157"/>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quantitative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lang="fr" sz="1800">
                <a:solidFill>
                  <a:schemeClr val="dk1"/>
                </a:solidFill>
                <a:latin typeface="Lato"/>
                <a:ea typeface="Lato"/>
                <a:cs typeface="Lato"/>
                <a:sym typeface="Lato"/>
              </a:rPr>
              <a:t>resources usage, costs</a:t>
            </a:r>
            <a:r>
              <a:rPr lang="fr" sz="1800">
                <a:solidFill>
                  <a:srgbClr val="1A1A1A"/>
                </a:solidFill>
                <a:latin typeface="Lato"/>
                <a:ea typeface="Lato"/>
                <a:cs typeface="Lato"/>
                <a:sym typeface="Lato"/>
              </a:rPr>
              <a:t>, etc.).</a:t>
            </a:r>
            <a:endParaRPr sz="1800">
              <a:solidFill>
                <a:srgbClr val="1A1A1A"/>
              </a:solidFill>
              <a:latin typeface="Lato"/>
              <a:ea typeface="Lato"/>
              <a:cs typeface="Lato"/>
              <a:sym typeface="Lato"/>
            </a:endParaRPr>
          </a:p>
        </p:txBody>
      </p:sp>
      <p:pic>
        <p:nvPicPr>
          <p:cNvPr id="2208" name="Google Shape;2208;p157"/>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2209" name="Google Shape;2209;p157"/>
          <p:cNvPicPr preferRelativeResize="0"/>
          <p:nvPr/>
        </p:nvPicPr>
        <p:blipFill>
          <a:blip r:embed="rId5">
            <a:alphaModFix/>
          </a:blip>
          <a:stretch>
            <a:fillRect/>
          </a:stretch>
        </p:blipFill>
        <p:spPr>
          <a:xfrm>
            <a:off x="5095050" y="2152925"/>
            <a:ext cx="3287401" cy="1309975"/>
          </a:xfrm>
          <a:prstGeom prst="rect">
            <a:avLst/>
          </a:prstGeom>
          <a:noFill/>
          <a:ln>
            <a:noFill/>
          </a:ln>
        </p:spPr>
      </p:pic>
      <p:pic>
        <p:nvPicPr>
          <p:cNvPr id="2210" name="Google Shape;2210;p157"/>
          <p:cNvPicPr preferRelativeResize="0"/>
          <p:nvPr/>
        </p:nvPicPr>
        <p:blipFill>
          <a:blip r:embed="rId6">
            <a:alphaModFix/>
          </a:blip>
          <a:stretch>
            <a:fillRect/>
          </a:stretch>
        </p:blipFill>
        <p:spPr>
          <a:xfrm>
            <a:off x="2650425" y="2240226"/>
            <a:ext cx="444715" cy="296725"/>
          </a:xfrm>
          <a:prstGeom prst="rect">
            <a:avLst/>
          </a:prstGeom>
          <a:noFill/>
          <a:ln>
            <a:noFill/>
          </a:ln>
        </p:spPr>
      </p:pic>
      <p:sp>
        <p:nvSpPr>
          <p:cNvPr id="2211" name="Google Shape;2211;p157"/>
          <p:cNvSpPr txBox="1"/>
          <p:nvPr/>
        </p:nvSpPr>
        <p:spPr>
          <a:xfrm>
            <a:off x="3021153" y="2205450"/>
            <a:ext cx="9600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212" name="Google Shape;2212;p157"/>
          <p:cNvPicPr preferRelativeResize="0"/>
          <p:nvPr/>
        </p:nvPicPr>
        <p:blipFill>
          <a:blip r:embed="rId6">
            <a:alphaModFix/>
          </a:blip>
          <a:stretch>
            <a:fillRect/>
          </a:stretch>
        </p:blipFill>
        <p:spPr>
          <a:xfrm>
            <a:off x="1454025" y="2240226"/>
            <a:ext cx="444715" cy="296725"/>
          </a:xfrm>
          <a:prstGeom prst="rect">
            <a:avLst/>
          </a:prstGeom>
          <a:noFill/>
          <a:ln>
            <a:noFill/>
          </a:ln>
        </p:spPr>
      </p:pic>
      <p:sp>
        <p:nvSpPr>
          <p:cNvPr id="2213" name="Google Shape;2213;p157"/>
          <p:cNvSpPr txBox="1"/>
          <p:nvPr/>
        </p:nvSpPr>
        <p:spPr>
          <a:xfrm>
            <a:off x="1824752" y="2205450"/>
            <a:ext cx="9060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214" name="Google Shape;2214;p157"/>
          <p:cNvPicPr preferRelativeResize="0"/>
          <p:nvPr/>
        </p:nvPicPr>
        <p:blipFill>
          <a:blip r:embed="rId6">
            <a:alphaModFix/>
          </a:blip>
          <a:stretch>
            <a:fillRect/>
          </a:stretch>
        </p:blipFill>
        <p:spPr>
          <a:xfrm>
            <a:off x="6162487" y="1821401"/>
            <a:ext cx="444715" cy="296725"/>
          </a:xfrm>
          <a:prstGeom prst="rect">
            <a:avLst/>
          </a:prstGeom>
          <a:noFill/>
          <a:ln>
            <a:noFill/>
          </a:ln>
        </p:spPr>
      </p:pic>
      <p:sp>
        <p:nvSpPr>
          <p:cNvPr id="2215" name="Google Shape;2215;p157"/>
          <p:cNvSpPr txBox="1"/>
          <p:nvPr/>
        </p:nvSpPr>
        <p:spPr>
          <a:xfrm>
            <a:off x="6533200" y="1786625"/>
            <a:ext cx="10776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216" name="Google Shape;2216;p157"/>
          <p:cNvPicPr preferRelativeResize="0"/>
          <p:nvPr/>
        </p:nvPicPr>
        <p:blipFill>
          <a:blip r:embed="rId6">
            <a:alphaModFix/>
          </a:blip>
          <a:stretch>
            <a:fillRect/>
          </a:stretch>
        </p:blipFill>
        <p:spPr>
          <a:xfrm>
            <a:off x="6162487" y="2712551"/>
            <a:ext cx="444715" cy="296725"/>
          </a:xfrm>
          <a:prstGeom prst="rect">
            <a:avLst/>
          </a:prstGeom>
          <a:noFill/>
          <a:ln>
            <a:noFill/>
          </a:ln>
        </p:spPr>
      </p:pic>
      <p:sp>
        <p:nvSpPr>
          <p:cNvPr id="2217" name="Google Shape;2217;p157"/>
          <p:cNvSpPr txBox="1"/>
          <p:nvPr/>
        </p:nvSpPr>
        <p:spPr>
          <a:xfrm>
            <a:off x="6533200" y="2677775"/>
            <a:ext cx="941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sp>
        <p:nvSpPr>
          <p:cNvPr id="2218" name="Google Shape;2218;p157"/>
          <p:cNvSpPr/>
          <p:nvPr/>
        </p:nvSpPr>
        <p:spPr>
          <a:xfrm>
            <a:off x="2471963" y="3603725"/>
            <a:ext cx="222000" cy="424500"/>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219" name="Google Shape;2219;p157"/>
          <p:cNvGrpSpPr/>
          <p:nvPr/>
        </p:nvGrpSpPr>
        <p:grpSpPr>
          <a:xfrm>
            <a:off x="1235337" y="4056175"/>
            <a:ext cx="2695250" cy="468000"/>
            <a:chOff x="928425" y="4255700"/>
            <a:chExt cx="2695250" cy="468000"/>
          </a:xfrm>
        </p:grpSpPr>
        <p:sp>
          <p:nvSpPr>
            <p:cNvPr id="2220" name="Google Shape;2220;p157"/>
            <p:cNvSpPr txBox="1"/>
            <p:nvPr/>
          </p:nvSpPr>
          <p:spPr>
            <a:xfrm>
              <a:off x="1037375" y="4255700"/>
              <a:ext cx="25863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30 UT to complete</a:t>
              </a:r>
              <a:endParaRPr sz="1800">
                <a:latin typeface="Lato"/>
                <a:ea typeface="Lato"/>
                <a:cs typeface="Lato"/>
                <a:sym typeface="Lato"/>
              </a:endParaRPr>
            </a:p>
          </p:txBody>
        </p:sp>
        <p:pic>
          <p:nvPicPr>
            <p:cNvPr id="2221" name="Google Shape;2221;p157"/>
            <p:cNvPicPr preferRelativeResize="0"/>
            <p:nvPr/>
          </p:nvPicPr>
          <p:blipFill>
            <a:blip r:embed="rId6">
              <a:alphaModFix/>
            </a:blip>
            <a:stretch>
              <a:fillRect/>
            </a:stretch>
          </p:blipFill>
          <p:spPr>
            <a:xfrm>
              <a:off x="928425" y="4341338"/>
              <a:ext cx="444715" cy="296725"/>
            </a:xfrm>
            <a:prstGeom prst="rect">
              <a:avLst/>
            </a:prstGeom>
            <a:noFill/>
            <a:ln>
              <a:noFill/>
            </a:ln>
          </p:spPr>
        </p:pic>
      </p:grpSp>
      <p:sp>
        <p:nvSpPr>
          <p:cNvPr id="2222" name="Google Shape;2222;p157"/>
          <p:cNvSpPr/>
          <p:nvPr/>
        </p:nvSpPr>
        <p:spPr>
          <a:xfrm>
            <a:off x="6627763" y="3603725"/>
            <a:ext cx="222000" cy="424500"/>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223" name="Google Shape;2223;p157"/>
          <p:cNvGrpSpPr/>
          <p:nvPr/>
        </p:nvGrpSpPr>
        <p:grpSpPr>
          <a:xfrm>
            <a:off x="5376787" y="4054100"/>
            <a:ext cx="2723925" cy="468000"/>
            <a:chOff x="5166300" y="4617475"/>
            <a:chExt cx="2723925" cy="468000"/>
          </a:xfrm>
        </p:grpSpPr>
        <p:sp>
          <p:nvSpPr>
            <p:cNvPr id="2224" name="Google Shape;2224;p157"/>
            <p:cNvSpPr txBox="1"/>
            <p:nvPr/>
          </p:nvSpPr>
          <p:spPr>
            <a:xfrm>
              <a:off x="5303925" y="4617475"/>
              <a:ext cx="25863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20 UT to complete</a:t>
              </a:r>
              <a:endParaRPr sz="1800">
                <a:latin typeface="Lato"/>
                <a:ea typeface="Lato"/>
                <a:cs typeface="Lato"/>
                <a:sym typeface="Lato"/>
              </a:endParaRPr>
            </a:p>
          </p:txBody>
        </p:sp>
        <p:pic>
          <p:nvPicPr>
            <p:cNvPr id="2225" name="Google Shape;2225;p157"/>
            <p:cNvPicPr preferRelativeResize="0"/>
            <p:nvPr/>
          </p:nvPicPr>
          <p:blipFill>
            <a:blip r:embed="rId6">
              <a:alphaModFix/>
            </a:blip>
            <a:stretch>
              <a:fillRect/>
            </a:stretch>
          </p:blipFill>
          <p:spPr>
            <a:xfrm>
              <a:off x="5166300" y="4703101"/>
              <a:ext cx="444715" cy="296725"/>
            </a:xfrm>
            <a:prstGeom prst="rect">
              <a:avLst/>
            </a:prstGeom>
            <a:noFill/>
            <a:ln>
              <a:noFill/>
            </a:ln>
          </p:spPr>
        </p:pic>
      </p:grpSp>
      <p:sp>
        <p:nvSpPr>
          <p:cNvPr id="2226" name="Google Shape;2226;p15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0" name="Shape 2230"/>
        <p:cNvGrpSpPr/>
        <p:nvPr/>
      </p:nvGrpSpPr>
      <p:grpSpPr>
        <a:xfrm>
          <a:off x="0" y="0"/>
          <a:ext cx="0" cy="0"/>
          <a:chOff x="0" y="0"/>
          <a:chExt cx="0" cy="0"/>
        </a:xfrm>
      </p:grpSpPr>
      <p:sp>
        <p:nvSpPr>
          <p:cNvPr id="2231" name="Google Shape;2231;p158"/>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sp>
        <p:nvSpPr>
          <p:cNvPr id="2232" name="Google Shape;2232;p158"/>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233" name="Google Shape;2233;p15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7" name="Shape 2237"/>
        <p:cNvGrpSpPr/>
        <p:nvPr/>
      </p:nvGrpSpPr>
      <p:grpSpPr>
        <a:xfrm>
          <a:off x="0" y="0"/>
          <a:ext cx="0" cy="0"/>
          <a:chOff x="0" y="0"/>
          <a:chExt cx="0" cy="0"/>
        </a:xfrm>
      </p:grpSpPr>
      <p:sp>
        <p:nvSpPr>
          <p:cNvPr id="2238" name="Google Shape;2238;p159"/>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grpSp>
        <p:nvGrpSpPr>
          <p:cNvPr id="2239" name="Google Shape;2239;p159"/>
          <p:cNvGrpSpPr/>
          <p:nvPr/>
        </p:nvGrpSpPr>
        <p:grpSpPr>
          <a:xfrm>
            <a:off x="833065" y="1832481"/>
            <a:ext cx="708231" cy="389096"/>
            <a:chOff x="1799725" y="2075177"/>
            <a:chExt cx="748500" cy="495600"/>
          </a:xfrm>
        </p:grpSpPr>
        <p:sp>
          <p:nvSpPr>
            <p:cNvPr id="2240" name="Google Shape;2240;p159"/>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41" name="Google Shape;2241;p159"/>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A</a:t>
              </a:r>
              <a:endParaRPr sz="1800">
                <a:latin typeface="Lato"/>
                <a:ea typeface="Lato"/>
                <a:cs typeface="Lato"/>
                <a:sym typeface="Lato"/>
              </a:endParaRPr>
            </a:p>
          </p:txBody>
        </p:sp>
      </p:grpSp>
      <p:grpSp>
        <p:nvGrpSpPr>
          <p:cNvPr id="2242" name="Google Shape;2242;p159"/>
          <p:cNvGrpSpPr/>
          <p:nvPr/>
        </p:nvGrpSpPr>
        <p:grpSpPr>
          <a:xfrm>
            <a:off x="2238765" y="1832481"/>
            <a:ext cx="708231" cy="389096"/>
            <a:chOff x="1799725" y="2075177"/>
            <a:chExt cx="748500" cy="495600"/>
          </a:xfrm>
        </p:grpSpPr>
        <p:sp>
          <p:nvSpPr>
            <p:cNvPr id="2243" name="Google Shape;2243;p159"/>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44" name="Google Shape;2244;p159"/>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B</a:t>
              </a:r>
              <a:endParaRPr sz="1800">
                <a:latin typeface="Lato"/>
                <a:ea typeface="Lato"/>
                <a:cs typeface="Lato"/>
                <a:sym typeface="Lato"/>
              </a:endParaRPr>
            </a:p>
          </p:txBody>
        </p:sp>
      </p:grpSp>
      <p:grpSp>
        <p:nvGrpSpPr>
          <p:cNvPr id="2245" name="Google Shape;2245;p159"/>
          <p:cNvGrpSpPr/>
          <p:nvPr/>
        </p:nvGrpSpPr>
        <p:grpSpPr>
          <a:xfrm>
            <a:off x="3616440" y="1832481"/>
            <a:ext cx="708231" cy="389096"/>
            <a:chOff x="1799725" y="2075177"/>
            <a:chExt cx="748500" cy="495600"/>
          </a:xfrm>
        </p:grpSpPr>
        <p:sp>
          <p:nvSpPr>
            <p:cNvPr id="2246" name="Google Shape;2246;p159"/>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47" name="Google Shape;2247;p159"/>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C</a:t>
              </a:r>
              <a:endParaRPr sz="1800">
                <a:latin typeface="Lato"/>
                <a:ea typeface="Lato"/>
                <a:cs typeface="Lato"/>
                <a:sym typeface="Lato"/>
              </a:endParaRPr>
            </a:p>
          </p:txBody>
        </p:sp>
      </p:grpSp>
      <p:sp>
        <p:nvSpPr>
          <p:cNvPr id="2248" name="Google Shape;2248;p159"/>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249" name="Google Shape;2249;p15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3" name="Shape 2253"/>
        <p:cNvGrpSpPr/>
        <p:nvPr/>
      </p:nvGrpSpPr>
      <p:grpSpPr>
        <a:xfrm>
          <a:off x="0" y="0"/>
          <a:ext cx="0" cy="0"/>
          <a:chOff x="0" y="0"/>
          <a:chExt cx="0" cy="0"/>
        </a:xfrm>
      </p:grpSpPr>
      <p:sp>
        <p:nvSpPr>
          <p:cNvPr id="2254" name="Google Shape;2254;p160"/>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grpSp>
        <p:nvGrpSpPr>
          <p:cNvPr id="2255" name="Google Shape;2255;p160"/>
          <p:cNvGrpSpPr/>
          <p:nvPr/>
        </p:nvGrpSpPr>
        <p:grpSpPr>
          <a:xfrm>
            <a:off x="833065" y="1832481"/>
            <a:ext cx="708231" cy="389096"/>
            <a:chOff x="1799725" y="2075177"/>
            <a:chExt cx="748500" cy="495600"/>
          </a:xfrm>
        </p:grpSpPr>
        <p:sp>
          <p:nvSpPr>
            <p:cNvPr id="2256" name="Google Shape;2256;p160"/>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57" name="Google Shape;2257;p160"/>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A</a:t>
              </a:r>
              <a:endParaRPr sz="1800">
                <a:latin typeface="Lato"/>
                <a:ea typeface="Lato"/>
                <a:cs typeface="Lato"/>
                <a:sym typeface="Lato"/>
              </a:endParaRPr>
            </a:p>
          </p:txBody>
        </p:sp>
      </p:grpSp>
      <p:grpSp>
        <p:nvGrpSpPr>
          <p:cNvPr id="2258" name="Google Shape;2258;p160"/>
          <p:cNvGrpSpPr/>
          <p:nvPr/>
        </p:nvGrpSpPr>
        <p:grpSpPr>
          <a:xfrm>
            <a:off x="2238765" y="1832481"/>
            <a:ext cx="708231" cy="389096"/>
            <a:chOff x="1799725" y="2075177"/>
            <a:chExt cx="748500" cy="495600"/>
          </a:xfrm>
        </p:grpSpPr>
        <p:sp>
          <p:nvSpPr>
            <p:cNvPr id="2259" name="Google Shape;2259;p160"/>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60" name="Google Shape;2260;p160"/>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B</a:t>
              </a:r>
              <a:endParaRPr sz="1800">
                <a:latin typeface="Lato"/>
                <a:ea typeface="Lato"/>
                <a:cs typeface="Lato"/>
                <a:sym typeface="Lato"/>
              </a:endParaRPr>
            </a:p>
          </p:txBody>
        </p:sp>
      </p:grpSp>
      <p:grpSp>
        <p:nvGrpSpPr>
          <p:cNvPr id="2261" name="Google Shape;2261;p160"/>
          <p:cNvGrpSpPr/>
          <p:nvPr/>
        </p:nvGrpSpPr>
        <p:grpSpPr>
          <a:xfrm>
            <a:off x="3616440" y="1832481"/>
            <a:ext cx="708231" cy="389096"/>
            <a:chOff x="1799725" y="2075177"/>
            <a:chExt cx="748500" cy="495600"/>
          </a:xfrm>
        </p:grpSpPr>
        <p:sp>
          <p:nvSpPr>
            <p:cNvPr id="2262" name="Google Shape;2262;p160"/>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63" name="Google Shape;2263;p160"/>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C</a:t>
              </a:r>
              <a:endParaRPr sz="1800">
                <a:latin typeface="Lato"/>
                <a:ea typeface="Lato"/>
                <a:cs typeface="Lato"/>
                <a:sym typeface="Lato"/>
              </a:endParaRPr>
            </a:p>
          </p:txBody>
        </p:sp>
      </p:grpSp>
      <p:grpSp>
        <p:nvGrpSpPr>
          <p:cNvPr id="2264" name="Google Shape;2264;p160"/>
          <p:cNvGrpSpPr/>
          <p:nvPr/>
        </p:nvGrpSpPr>
        <p:grpSpPr>
          <a:xfrm>
            <a:off x="704113" y="1396113"/>
            <a:ext cx="1479025" cy="366300"/>
            <a:chOff x="311150" y="1962050"/>
            <a:chExt cx="1479025" cy="366300"/>
          </a:xfrm>
        </p:grpSpPr>
        <p:pic>
          <p:nvPicPr>
            <p:cNvPr id="2265" name="Google Shape;2265;p160"/>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266" name="Google Shape;2266;p160"/>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grpSp>
      <p:grpSp>
        <p:nvGrpSpPr>
          <p:cNvPr id="2267" name="Google Shape;2267;p160"/>
          <p:cNvGrpSpPr/>
          <p:nvPr/>
        </p:nvGrpSpPr>
        <p:grpSpPr>
          <a:xfrm>
            <a:off x="2109813" y="1396113"/>
            <a:ext cx="1479025" cy="366300"/>
            <a:chOff x="311150" y="1962050"/>
            <a:chExt cx="1479025" cy="366300"/>
          </a:xfrm>
        </p:grpSpPr>
        <p:pic>
          <p:nvPicPr>
            <p:cNvPr id="2268" name="Google Shape;2268;p160"/>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269" name="Google Shape;2269;p160"/>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grpSp>
      <p:grpSp>
        <p:nvGrpSpPr>
          <p:cNvPr id="2270" name="Google Shape;2270;p160"/>
          <p:cNvGrpSpPr/>
          <p:nvPr/>
        </p:nvGrpSpPr>
        <p:grpSpPr>
          <a:xfrm>
            <a:off x="3487488" y="1396113"/>
            <a:ext cx="1479025" cy="366300"/>
            <a:chOff x="311150" y="1962050"/>
            <a:chExt cx="1479025" cy="366300"/>
          </a:xfrm>
        </p:grpSpPr>
        <p:pic>
          <p:nvPicPr>
            <p:cNvPr id="2271" name="Google Shape;2271;p160"/>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272" name="Google Shape;2272;p160"/>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sp>
        <p:nvSpPr>
          <p:cNvPr id="2273" name="Google Shape;2273;p160"/>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274" name="Google Shape;2274;p16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8" name="Shape 2278"/>
        <p:cNvGrpSpPr/>
        <p:nvPr/>
      </p:nvGrpSpPr>
      <p:grpSpPr>
        <a:xfrm>
          <a:off x="0" y="0"/>
          <a:ext cx="0" cy="0"/>
          <a:chOff x="0" y="0"/>
          <a:chExt cx="0" cy="0"/>
        </a:xfrm>
      </p:grpSpPr>
      <p:sp>
        <p:nvSpPr>
          <p:cNvPr id="2279" name="Google Shape;2279;p161"/>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grpSp>
        <p:nvGrpSpPr>
          <p:cNvPr id="2280" name="Google Shape;2280;p161"/>
          <p:cNvGrpSpPr/>
          <p:nvPr/>
        </p:nvGrpSpPr>
        <p:grpSpPr>
          <a:xfrm>
            <a:off x="833065" y="1832481"/>
            <a:ext cx="708231" cy="389096"/>
            <a:chOff x="1799725" y="2075177"/>
            <a:chExt cx="748500" cy="495600"/>
          </a:xfrm>
        </p:grpSpPr>
        <p:sp>
          <p:nvSpPr>
            <p:cNvPr id="2281" name="Google Shape;2281;p161"/>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82" name="Google Shape;2282;p161"/>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A</a:t>
              </a:r>
              <a:endParaRPr sz="1800">
                <a:latin typeface="Lato"/>
                <a:ea typeface="Lato"/>
                <a:cs typeface="Lato"/>
                <a:sym typeface="Lato"/>
              </a:endParaRPr>
            </a:p>
          </p:txBody>
        </p:sp>
      </p:grpSp>
      <p:grpSp>
        <p:nvGrpSpPr>
          <p:cNvPr id="2283" name="Google Shape;2283;p161"/>
          <p:cNvGrpSpPr/>
          <p:nvPr/>
        </p:nvGrpSpPr>
        <p:grpSpPr>
          <a:xfrm>
            <a:off x="2238765" y="1832481"/>
            <a:ext cx="708231" cy="389096"/>
            <a:chOff x="1799725" y="2075177"/>
            <a:chExt cx="748500" cy="495600"/>
          </a:xfrm>
        </p:grpSpPr>
        <p:sp>
          <p:nvSpPr>
            <p:cNvPr id="2284" name="Google Shape;2284;p161"/>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85" name="Google Shape;2285;p161"/>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B</a:t>
              </a:r>
              <a:endParaRPr sz="1800">
                <a:latin typeface="Lato"/>
                <a:ea typeface="Lato"/>
                <a:cs typeface="Lato"/>
                <a:sym typeface="Lato"/>
              </a:endParaRPr>
            </a:p>
          </p:txBody>
        </p:sp>
      </p:grpSp>
      <p:grpSp>
        <p:nvGrpSpPr>
          <p:cNvPr id="2286" name="Google Shape;2286;p161"/>
          <p:cNvGrpSpPr/>
          <p:nvPr/>
        </p:nvGrpSpPr>
        <p:grpSpPr>
          <a:xfrm>
            <a:off x="3616440" y="1832481"/>
            <a:ext cx="708231" cy="389096"/>
            <a:chOff x="1799725" y="2075177"/>
            <a:chExt cx="748500" cy="495600"/>
          </a:xfrm>
        </p:grpSpPr>
        <p:sp>
          <p:nvSpPr>
            <p:cNvPr id="2287" name="Google Shape;2287;p161"/>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288" name="Google Shape;2288;p161"/>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C</a:t>
              </a:r>
              <a:endParaRPr sz="1800">
                <a:latin typeface="Lato"/>
                <a:ea typeface="Lato"/>
                <a:cs typeface="Lato"/>
                <a:sym typeface="Lato"/>
              </a:endParaRPr>
            </a:p>
          </p:txBody>
        </p:sp>
      </p:grpSp>
      <p:grpSp>
        <p:nvGrpSpPr>
          <p:cNvPr id="2289" name="Google Shape;2289;p161"/>
          <p:cNvGrpSpPr/>
          <p:nvPr/>
        </p:nvGrpSpPr>
        <p:grpSpPr>
          <a:xfrm>
            <a:off x="630125" y="1064625"/>
            <a:ext cx="1553013" cy="697788"/>
            <a:chOff x="237162" y="1630563"/>
            <a:chExt cx="1553013" cy="697788"/>
          </a:xfrm>
        </p:grpSpPr>
        <p:pic>
          <p:nvPicPr>
            <p:cNvPr id="2290" name="Google Shape;2290;p161"/>
            <p:cNvPicPr preferRelativeResize="0"/>
            <p:nvPr/>
          </p:nvPicPr>
          <p:blipFill>
            <a:blip r:embed="rId4">
              <a:alphaModFix/>
            </a:blip>
            <a:stretch>
              <a:fillRect/>
            </a:stretch>
          </p:blipFill>
          <p:spPr>
            <a:xfrm>
              <a:off x="237162" y="1665338"/>
              <a:ext cx="444715" cy="296725"/>
            </a:xfrm>
            <a:prstGeom prst="rect">
              <a:avLst/>
            </a:prstGeom>
            <a:noFill/>
            <a:ln>
              <a:noFill/>
            </a:ln>
          </p:spPr>
        </p:pic>
        <p:sp>
          <p:nvSpPr>
            <p:cNvPr id="2291" name="Google Shape;2291;p161"/>
            <p:cNvSpPr txBox="1"/>
            <p:nvPr/>
          </p:nvSpPr>
          <p:spPr>
            <a:xfrm>
              <a:off x="607875" y="1630563"/>
              <a:ext cx="9180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292" name="Google Shape;2292;p161"/>
            <p:cNvPicPr preferRelativeResize="0"/>
            <p:nvPr/>
          </p:nvPicPr>
          <p:blipFill>
            <a:blip r:embed="rId5">
              <a:alphaModFix/>
            </a:blip>
            <a:stretch>
              <a:fillRect/>
            </a:stretch>
          </p:blipFill>
          <p:spPr>
            <a:xfrm>
              <a:off x="311150" y="1996850"/>
              <a:ext cx="296724" cy="296724"/>
            </a:xfrm>
            <a:prstGeom prst="rect">
              <a:avLst/>
            </a:prstGeom>
            <a:noFill/>
            <a:ln>
              <a:noFill/>
            </a:ln>
          </p:spPr>
        </p:pic>
        <p:sp>
          <p:nvSpPr>
            <p:cNvPr id="2293" name="Google Shape;2293;p161"/>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grpSp>
      <p:grpSp>
        <p:nvGrpSpPr>
          <p:cNvPr id="2294" name="Google Shape;2294;p161"/>
          <p:cNvGrpSpPr/>
          <p:nvPr/>
        </p:nvGrpSpPr>
        <p:grpSpPr>
          <a:xfrm>
            <a:off x="2035825" y="1064625"/>
            <a:ext cx="1553013" cy="697788"/>
            <a:chOff x="237162" y="1630563"/>
            <a:chExt cx="1553013" cy="697788"/>
          </a:xfrm>
        </p:grpSpPr>
        <p:pic>
          <p:nvPicPr>
            <p:cNvPr id="2295" name="Google Shape;2295;p161"/>
            <p:cNvPicPr preferRelativeResize="0"/>
            <p:nvPr/>
          </p:nvPicPr>
          <p:blipFill>
            <a:blip r:embed="rId4">
              <a:alphaModFix/>
            </a:blip>
            <a:stretch>
              <a:fillRect/>
            </a:stretch>
          </p:blipFill>
          <p:spPr>
            <a:xfrm>
              <a:off x="237162" y="1665338"/>
              <a:ext cx="444715" cy="296725"/>
            </a:xfrm>
            <a:prstGeom prst="rect">
              <a:avLst/>
            </a:prstGeom>
            <a:noFill/>
            <a:ln>
              <a:noFill/>
            </a:ln>
          </p:spPr>
        </p:pic>
        <p:sp>
          <p:nvSpPr>
            <p:cNvPr id="2296" name="Google Shape;2296;p161"/>
            <p:cNvSpPr txBox="1"/>
            <p:nvPr/>
          </p:nvSpPr>
          <p:spPr>
            <a:xfrm>
              <a:off x="607875" y="1630563"/>
              <a:ext cx="839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297" name="Google Shape;2297;p161"/>
            <p:cNvPicPr preferRelativeResize="0"/>
            <p:nvPr/>
          </p:nvPicPr>
          <p:blipFill>
            <a:blip r:embed="rId5">
              <a:alphaModFix/>
            </a:blip>
            <a:stretch>
              <a:fillRect/>
            </a:stretch>
          </p:blipFill>
          <p:spPr>
            <a:xfrm>
              <a:off x="311150" y="1996850"/>
              <a:ext cx="296724" cy="296724"/>
            </a:xfrm>
            <a:prstGeom prst="rect">
              <a:avLst/>
            </a:prstGeom>
            <a:noFill/>
            <a:ln>
              <a:noFill/>
            </a:ln>
          </p:spPr>
        </p:pic>
        <p:sp>
          <p:nvSpPr>
            <p:cNvPr id="2298" name="Google Shape;2298;p161"/>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grpSp>
      <p:grpSp>
        <p:nvGrpSpPr>
          <p:cNvPr id="2299" name="Google Shape;2299;p161"/>
          <p:cNvGrpSpPr/>
          <p:nvPr/>
        </p:nvGrpSpPr>
        <p:grpSpPr>
          <a:xfrm>
            <a:off x="3413500" y="1064625"/>
            <a:ext cx="1553013" cy="697788"/>
            <a:chOff x="237162" y="1630563"/>
            <a:chExt cx="1553013" cy="697788"/>
          </a:xfrm>
        </p:grpSpPr>
        <p:pic>
          <p:nvPicPr>
            <p:cNvPr id="2300" name="Google Shape;2300;p161"/>
            <p:cNvPicPr preferRelativeResize="0"/>
            <p:nvPr/>
          </p:nvPicPr>
          <p:blipFill>
            <a:blip r:embed="rId4">
              <a:alphaModFix/>
            </a:blip>
            <a:stretch>
              <a:fillRect/>
            </a:stretch>
          </p:blipFill>
          <p:spPr>
            <a:xfrm>
              <a:off x="237162" y="1665338"/>
              <a:ext cx="444715" cy="296725"/>
            </a:xfrm>
            <a:prstGeom prst="rect">
              <a:avLst/>
            </a:prstGeom>
            <a:noFill/>
            <a:ln>
              <a:noFill/>
            </a:ln>
          </p:spPr>
        </p:pic>
        <p:sp>
          <p:nvSpPr>
            <p:cNvPr id="2301" name="Google Shape;2301;p161"/>
            <p:cNvSpPr txBox="1"/>
            <p:nvPr/>
          </p:nvSpPr>
          <p:spPr>
            <a:xfrm>
              <a:off x="607875" y="1630563"/>
              <a:ext cx="8472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15 UT</a:t>
              </a:r>
              <a:endParaRPr sz="1800">
                <a:latin typeface="Lato"/>
                <a:ea typeface="Lato"/>
                <a:cs typeface="Lato"/>
                <a:sym typeface="Lato"/>
              </a:endParaRPr>
            </a:p>
          </p:txBody>
        </p:sp>
        <p:pic>
          <p:nvPicPr>
            <p:cNvPr id="2302" name="Google Shape;2302;p161"/>
            <p:cNvPicPr preferRelativeResize="0"/>
            <p:nvPr/>
          </p:nvPicPr>
          <p:blipFill>
            <a:blip r:embed="rId5">
              <a:alphaModFix/>
            </a:blip>
            <a:stretch>
              <a:fillRect/>
            </a:stretch>
          </p:blipFill>
          <p:spPr>
            <a:xfrm>
              <a:off x="311150" y="1996850"/>
              <a:ext cx="296724" cy="296724"/>
            </a:xfrm>
            <a:prstGeom prst="rect">
              <a:avLst/>
            </a:prstGeom>
            <a:noFill/>
            <a:ln>
              <a:noFill/>
            </a:ln>
          </p:spPr>
        </p:pic>
        <p:sp>
          <p:nvSpPr>
            <p:cNvPr id="2303" name="Google Shape;2303;p161"/>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sp>
        <p:nvSpPr>
          <p:cNvPr id="2304" name="Google Shape;2304;p161"/>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305" name="Google Shape;2305;p16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grpSp>
        <p:nvGrpSpPr>
          <p:cNvPr id="229" name="Google Shape;229;p27"/>
          <p:cNvGrpSpPr/>
          <p:nvPr/>
        </p:nvGrpSpPr>
        <p:grpSpPr>
          <a:xfrm>
            <a:off x="1574109" y="2166809"/>
            <a:ext cx="1552350" cy="1165830"/>
            <a:chOff x="3357928" y="2764975"/>
            <a:chExt cx="1845180" cy="1385748"/>
          </a:xfrm>
        </p:grpSpPr>
        <p:sp>
          <p:nvSpPr>
            <p:cNvPr id="230" name="Google Shape;230;p27"/>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31" name="Google Shape;231;p27"/>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32" name="Google Shape;232;p27"/>
          <p:cNvGrpSpPr/>
          <p:nvPr/>
        </p:nvGrpSpPr>
        <p:grpSpPr>
          <a:xfrm>
            <a:off x="679600" y="3476650"/>
            <a:ext cx="1845180" cy="1165860"/>
            <a:chOff x="3357925" y="2984875"/>
            <a:chExt cx="1845180" cy="1165860"/>
          </a:xfrm>
        </p:grpSpPr>
        <p:sp>
          <p:nvSpPr>
            <p:cNvPr id="233" name="Google Shape;233;p27"/>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34" name="Google Shape;234;p27"/>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235" name="Google Shape;235;p27"/>
          <p:cNvGrpSpPr/>
          <p:nvPr/>
        </p:nvGrpSpPr>
        <p:grpSpPr>
          <a:xfrm>
            <a:off x="2910213" y="3515374"/>
            <a:ext cx="1552392" cy="1015848"/>
            <a:chOff x="3357925" y="3134924"/>
            <a:chExt cx="1552392" cy="1015848"/>
          </a:xfrm>
        </p:grpSpPr>
        <p:sp>
          <p:nvSpPr>
            <p:cNvPr id="236" name="Google Shape;236;p27"/>
            <p:cNvSpPr/>
            <p:nvPr/>
          </p:nvSpPr>
          <p:spPr>
            <a:xfrm>
              <a:off x="3357925" y="3134924"/>
              <a:ext cx="155239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37" name="Google Shape;237;p27"/>
            <p:cNvSpPr txBox="1"/>
            <p:nvPr/>
          </p:nvSpPr>
          <p:spPr>
            <a:xfrm>
              <a:off x="3416213" y="3273388"/>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modelling</a:t>
              </a:r>
              <a:endParaRPr sz="1800"/>
            </a:p>
          </p:txBody>
        </p:sp>
      </p:grpSp>
      <p:grpSp>
        <p:nvGrpSpPr>
          <p:cNvPr id="238" name="Google Shape;238;p27"/>
          <p:cNvGrpSpPr/>
          <p:nvPr/>
        </p:nvGrpSpPr>
        <p:grpSpPr>
          <a:xfrm>
            <a:off x="3776998" y="2205103"/>
            <a:ext cx="1510704" cy="1089247"/>
            <a:chOff x="3357936" y="3196616"/>
            <a:chExt cx="1510704" cy="1089247"/>
          </a:xfrm>
        </p:grpSpPr>
        <p:sp>
          <p:nvSpPr>
            <p:cNvPr id="239" name="Google Shape;239;p27"/>
            <p:cNvSpPr/>
            <p:nvPr/>
          </p:nvSpPr>
          <p:spPr>
            <a:xfrm>
              <a:off x="3357936" y="3196616"/>
              <a:ext cx="1510704" cy="95407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40" name="Google Shape;240;p27"/>
            <p:cNvSpPr txBox="1"/>
            <p:nvPr/>
          </p:nvSpPr>
          <p:spPr>
            <a:xfrm>
              <a:off x="3395375" y="3270063"/>
              <a:ext cx="1435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analysis</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241" name="Google Shape;241;p27"/>
          <p:cNvGrpSpPr/>
          <p:nvPr/>
        </p:nvGrpSpPr>
        <p:grpSpPr>
          <a:xfrm>
            <a:off x="4848050" y="3428575"/>
            <a:ext cx="1767852" cy="1015848"/>
            <a:chOff x="3357938" y="3134975"/>
            <a:chExt cx="1767852" cy="1015848"/>
          </a:xfrm>
        </p:grpSpPr>
        <p:sp>
          <p:nvSpPr>
            <p:cNvPr id="242" name="Google Shape;242;p27"/>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43" name="Google Shape;243;p27"/>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244" name="Google Shape;244;p27"/>
          <p:cNvGrpSpPr/>
          <p:nvPr/>
        </p:nvGrpSpPr>
        <p:grpSpPr>
          <a:xfrm>
            <a:off x="7037248" y="3428578"/>
            <a:ext cx="1510704" cy="1138885"/>
            <a:chOff x="3357936" y="3134865"/>
            <a:chExt cx="1510704" cy="1138885"/>
          </a:xfrm>
        </p:grpSpPr>
        <p:sp>
          <p:nvSpPr>
            <p:cNvPr id="245" name="Google Shape;245;p27"/>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46" name="Google Shape;246;p27"/>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247" name="Google Shape;247;p27"/>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48" name="Google Shape;248;p27"/>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sp>
        <p:nvSpPr>
          <p:cNvPr id="249" name="Google Shape;249;p27"/>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50" name="Google Shape;250;p27"/>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9" name="Shape 2309"/>
        <p:cNvGrpSpPr/>
        <p:nvPr/>
      </p:nvGrpSpPr>
      <p:grpSpPr>
        <a:xfrm>
          <a:off x="0" y="0"/>
          <a:ext cx="0" cy="0"/>
          <a:chOff x="0" y="0"/>
          <a:chExt cx="0" cy="0"/>
        </a:xfrm>
      </p:grpSpPr>
      <p:sp>
        <p:nvSpPr>
          <p:cNvPr id="2310" name="Google Shape;2310;p162"/>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grpSp>
        <p:nvGrpSpPr>
          <p:cNvPr id="2311" name="Google Shape;2311;p162"/>
          <p:cNvGrpSpPr/>
          <p:nvPr/>
        </p:nvGrpSpPr>
        <p:grpSpPr>
          <a:xfrm>
            <a:off x="833065" y="1832481"/>
            <a:ext cx="708231" cy="389096"/>
            <a:chOff x="1799725" y="2075177"/>
            <a:chExt cx="748500" cy="495600"/>
          </a:xfrm>
        </p:grpSpPr>
        <p:sp>
          <p:nvSpPr>
            <p:cNvPr id="2312" name="Google Shape;2312;p162"/>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13" name="Google Shape;2313;p162"/>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A</a:t>
              </a:r>
              <a:endParaRPr sz="1800">
                <a:latin typeface="Lato"/>
                <a:ea typeface="Lato"/>
                <a:cs typeface="Lato"/>
                <a:sym typeface="Lato"/>
              </a:endParaRPr>
            </a:p>
          </p:txBody>
        </p:sp>
      </p:grpSp>
      <p:grpSp>
        <p:nvGrpSpPr>
          <p:cNvPr id="2314" name="Google Shape;2314;p162"/>
          <p:cNvGrpSpPr/>
          <p:nvPr/>
        </p:nvGrpSpPr>
        <p:grpSpPr>
          <a:xfrm>
            <a:off x="2238765" y="1832481"/>
            <a:ext cx="708231" cy="389096"/>
            <a:chOff x="1799725" y="2075177"/>
            <a:chExt cx="748500" cy="495600"/>
          </a:xfrm>
        </p:grpSpPr>
        <p:sp>
          <p:nvSpPr>
            <p:cNvPr id="2315" name="Google Shape;2315;p162"/>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16" name="Google Shape;2316;p162"/>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B</a:t>
              </a:r>
              <a:endParaRPr sz="1800">
                <a:latin typeface="Lato"/>
                <a:ea typeface="Lato"/>
                <a:cs typeface="Lato"/>
                <a:sym typeface="Lato"/>
              </a:endParaRPr>
            </a:p>
          </p:txBody>
        </p:sp>
      </p:grpSp>
      <p:grpSp>
        <p:nvGrpSpPr>
          <p:cNvPr id="2317" name="Google Shape;2317;p162"/>
          <p:cNvGrpSpPr/>
          <p:nvPr/>
        </p:nvGrpSpPr>
        <p:grpSpPr>
          <a:xfrm>
            <a:off x="3616440" y="1832481"/>
            <a:ext cx="708231" cy="389096"/>
            <a:chOff x="1799725" y="2075177"/>
            <a:chExt cx="748500" cy="495600"/>
          </a:xfrm>
        </p:grpSpPr>
        <p:sp>
          <p:nvSpPr>
            <p:cNvPr id="2318" name="Google Shape;2318;p162"/>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19" name="Google Shape;2319;p162"/>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C</a:t>
              </a:r>
              <a:endParaRPr sz="1800">
                <a:latin typeface="Lato"/>
                <a:ea typeface="Lato"/>
                <a:cs typeface="Lato"/>
                <a:sym typeface="Lato"/>
              </a:endParaRPr>
            </a:p>
          </p:txBody>
        </p:sp>
      </p:grpSp>
      <p:pic>
        <p:nvPicPr>
          <p:cNvPr id="2320" name="Google Shape;2320;p162" title="sequence.png"/>
          <p:cNvPicPr preferRelativeResize="0"/>
          <p:nvPr/>
        </p:nvPicPr>
        <p:blipFill>
          <a:blip r:embed="rId4">
            <a:alphaModFix/>
          </a:blip>
          <a:stretch>
            <a:fillRect/>
          </a:stretch>
        </p:blipFill>
        <p:spPr>
          <a:xfrm>
            <a:off x="509350" y="2684825"/>
            <a:ext cx="4730427" cy="474575"/>
          </a:xfrm>
          <a:prstGeom prst="rect">
            <a:avLst/>
          </a:prstGeom>
          <a:noFill/>
          <a:ln>
            <a:noFill/>
          </a:ln>
        </p:spPr>
      </p:pic>
      <p:pic>
        <p:nvPicPr>
          <p:cNvPr id="2321" name="Google Shape;2321;p162"/>
          <p:cNvPicPr preferRelativeResize="0"/>
          <p:nvPr/>
        </p:nvPicPr>
        <p:blipFill>
          <a:blip r:embed="rId5">
            <a:alphaModFix/>
          </a:blip>
          <a:stretch>
            <a:fillRect/>
          </a:stretch>
        </p:blipFill>
        <p:spPr>
          <a:xfrm>
            <a:off x="588588" y="3444954"/>
            <a:ext cx="4571949" cy="1202609"/>
          </a:xfrm>
          <a:prstGeom prst="rect">
            <a:avLst/>
          </a:prstGeom>
          <a:noFill/>
          <a:ln>
            <a:noFill/>
          </a:ln>
        </p:spPr>
      </p:pic>
      <p:grpSp>
        <p:nvGrpSpPr>
          <p:cNvPr id="2322" name="Google Shape;2322;p162"/>
          <p:cNvGrpSpPr/>
          <p:nvPr/>
        </p:nvGrpSpPr>
        <p:grpSpPr>
          <a:xfrm>
            <a:off x="630125" y="1064625"/>
            <a:ext cx="1553013" cy="697788"/>
            <a:chOff x="237162" y="1630563"/>
            <a:chExt cx="1553013" cy="697788"/>
          </a:xfrm>
        </p:grpSpPr>
        <p:pic>
          <p:nvPicPr>
            <p:cNvPr id="2323" name="Google Shape;2323;p162"/>
            <p:cNvPicPr preferRelativeResize="0"/>
            <p:nvPr/>
          </p:nvPicPr>
          <p:blipFill>
            <a:blip r:embed="rId6">
              <a:alphaModFix/>
            </a:blip>
            <a:stretch>
              <a:fillRect/>
            </a:stretch>
          </p:blipFill>
          <p:spPr>
            <a:xfrm>
              <a:off x="237162" y="1665338"/>
              <a:ext cx="444715" cy="296725"/>
            </a:xfrm>
            <a:prstGeom prst="rect">
              <a:avLst/>
            </a:prstGeom>
            <a:noFill/>
            <a:ln>
              <a:noFill/>
            </a:ln>
          </p:spPr>
        </p:pic>
        <p:sp>
          <p:nvSpPr>
            <p:cNvPr id="2324" name="Google Shape;2324;p162"/>
            <p:cNvSpPr txBox="1"/>
            <p:nvPr/>
          </p:nvSpPr>
          <p:spPr>
            <a:xfrm>
              <a:off x="607875" y="1630563"/>
              <a:ext cx="9180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325" name="Google Shape;2325;p162"/>
            <p:cNvPicPr preferRelativeResize="0"/>
            <p:nvPr/>
          </p:nvPicPr>
          <p:blipFill>
            <a:blip r:embed="rId7">
              <a:alphaModFix/>
            </a:blip>
            <a:stretch>
              <a:fillRect/>
            </a:stretch>
          </p:blipFill>
          <p:spPr>
            <a:xfrm>
              <a:off x="311150" y="1996850"/>
              <a:ext cx="296724" cy="296724"/>
            </a:xfrm>
            <a:prstGeom prst="rect">
              <a:avLst/>
            </a:prstGeom>
            <a:noFill/>
            <a:ln>
              <a:noFill/>
            </a:ln>
          </p:spPr>
        </p:pic>
        <p:sp>
          <p:nvSpPr>
            <p:cNvPr id="2326" name="Google Shape;2326;p162"/>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grpSp>
      <p:grpSp>
        <p:nvGrpSpPr>
          <p:cNvPr id="2327" name="Google Shape;2327;p162"/>
          <p:cNvGrpSpPr/>
          <p:nvPr/>
        </p:nvGrpSpPr>
        <p:grpSpPr>
          <a:xfrm>
            <a:off x="2035825" y="1064625"/>
            <a:ext cx="1553013" cy="697788"/>
            <a:chOff x="237162" y="1630563"/>
            <a:chExt cx="1553013" cy="697788"/>
          </a:xfrm>
        </p:grpSpPr>
        <p:pic>
          <p:nvPicPr>
            <p:cNvPr id="2328" name="Google Shape;2328;p162"/>
            <p:cNvPicPr preferRelativeResize="0"/>
            <p:nvPr/>
          </p:nvPicPr>
          <p:blipFill>
            <a:blip r:embed="rId6">
              <a:alphaModFix/>
            </a:blip>
            <a:stretch>
              <a:fillRect/>
            </a:stretch>
          </p:blipFill>
          <p:spPr>
            <a:xfrm>
              <a:off x="237162" y="1665338"/>
              <a:ext cx="444715" cy="296725"/>
            </a:xfrm>
            <a:prstGeom prst="rect">
              <a:avLst/>
            </a:prstGeom>
            <a:noFill/>
            <a:ln>
              <a:noFill/>
            </a:ln>
          </p:spPr>
        </p:pic>
        <p:sp>
          <p:nvSpPr>
            <p:cNvPr id="2329" name="Google Shape;2329;p162"/>
            <p:cNvSpPr txBox="1"/>
            <p:nvPr/>
          </p:nvSpPr>
          <p:spPr>
            <a:xfrm>
              <a:off x="607875" y="1630563"/>
              <a:ext cx="839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330" name="Google Shape;2330;p162"/>
            <p:cNvPicPr preferRelativeResize="0"/>
            <p:nvPr/>
          </p:nvPicPr>
          <p:blipFill>
            <a:blip r:embed="rId7">
              <a:alphaModFix/>
            </a:blip>
            <a:stretch>
              <a:fillRect/>
            </a:stretch>
          </p:blipFill>
          <p:spPr>
            <a:xfrm>
              <a:off x="311150" y="1996850"/>
              <a:ext cx="296724" cy="296724"/>
            </a:xfrm>
            <a:prstGeom prst="rect">
              <a:avLst/>
            </a:prstGeom>
            <a:noFill/>
            <a:ln>
              <a:noFill/>
            </a:ln>
          </p:spPr>
        </p:pic>
        <p:sp>
          <p:nvSpPr>
            <p:cNvPr id="2331" name="Google Shape;2331;p162"/>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grpSp>
      <p:grpSp>
        <p:nvGrpSpPr>
          <p:cNvPr id="2332" name="Google Shape;2332;p162"/>
          <p:cNvGrpSpPr/>
          <p:nvPr/>
        </p:nvGrpSpPr>
        <p:grpSpPr>
          <a:xfrm>
            <a:off x="3413500" y="1064625"/>
            <a:ext cx="1553013" cy="697788"/>
            <a:chOff x="237162" y="1630563"/>
            <a:chExt cx="1553013" cy="697788"/>
          </a:xfrm>
        </p:grpSpPr>
        <p:pic>
          <p:nvPicPr>
            <p:cNvPr id="2333" name="Google Shape;2333;p162"/>
            <p:cNvPicPr preferRelativeResize="0"/>
            <p:nvPr/>
          </p:nvPicPr>
          <p:blipFill>
            <a:blip r:embed="rId6">
              <a:alphaModFix/>
            </a:blip>
            <a:stretch>
              <a:fillRect/>
            </a:stretch>
          </p:blipFill>
          <p:spPr>
            <a:xfrm>
              <a:off x="237162" y="1665338"/>
              <a:ext cx="444715" cy="296725"/>
            </a:xfrm>
            <a:prstGeom prst="rect">
              <a:avLst/>
            </a:prstGeom>
            <a:noFill/>
            <a:ln>
              <a:noFill/>
            </a:ln>
          </p:spPr>
        </p:pic>
        <p:sp>
          <p:nvSpPr>
            <p:cNvPr id="2334" name="Google Shape;2334;p162"/>
            <p:cNvSpPr txBox="1"/>
            <p:nvPr/>
          </p:nvSpPr>
          <p:spPr>
            <a:xfrm>
              <a:off x="607875" y="1630563"/>
              <a:ext cx="8472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15 UT</a:t>
              </a:r>
              <a:endParaRPr sz="1800">
                <a:latin typeface="Lato"/>
                <a:ea typeface="Lato"/>
                <a:cs typeface="Lato"/>
                <a:sym typeface="Lato"/>
              </a:endParaRPr>
            </a:p>
          </p:txBody>
        </p:sp>
        <p:pic>
          <p:nvPicPr>
            <p:cNvPr id="2335" name="Google Shape;2335;p162"/>
            <p:cNvPicPr preferRelativeResize="0"/>
            <p:nvPr/>
          </p:nvPicPr>
          <p:blipFill>
            <a:blip r:embed="rId7">
              <a:alphaModFix/>
            </a:blip>
            <a:stretch>
              <a:fillRect/>
            </a:stretch>
          </p:blipFill>
          <p:spPr>
            <a:xfrm>
              <a:off x="311150" y="1996850"/>
              <a:ext cx="296724" cy="296724"/>
            </a:xfrm>
            <a:prstGeom prst="rect">
              <a:avLst/>
            </a:prstGeom>
            <a:noFill/>
            <a:ln>
              <a:noFill/>
            </a:ln>
          </p:spPr>
        </p:pic>
        <p:sp>
          <p:nvSpPr>
            <p:cNvPr id="2336" name="Google Shape;2336;p162"/>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sp>
        <p:nvSpPr>
          <p:cNvPr id="2337" name="Google Shape;2337;p162"/>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338" name="Google Shape;2338;p16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2" name="Shape 2342"/>
        <p:cNvGrpSpPr/>
        <p:nvPr/>
      </p:nvGrpSpPr>
      <p:grpSpPr>
        <a:xfrm>
          <a:off x="0" y="0"/>
          <a:ext cx="0" cy="0"/>
          <a:chOff x="0" y="0"/>
          <a:chExt cx="0" cy="0"/>
        </a:xfrm>
      </p:grpSpPr>
      <p:sp>
        <p:nvSpPr>
          <p:cNvPr id="2343" name="Google Shape;2343;p163"/>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grpSp>
        <p:nvGrpSpPr>
          <p:cNvPr id="2344" name="Google Shape;2344;p163"/>
          <p:cNvGrpSpPr/>
          <p:nvPr/>
        </p:nvGrpSpPr>
        <p:grpSpPr>
          <a:xfrm>
            <a:off x="833065" y="1832481"/>
            <a:ext cx="708231" cy="389096"/>
            <a:chOff x="1799725" y="2075177"/>
            <a:chExt cx="748500" cy="495600"/>
          </a:xfrm>
        </p:grpSpPr>
        <p:sp>
          <p:nvSpPr>
            <p:cNvPr id="2345" name="Google Shape;2345;p163"/>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46" name="Google Shape;2346;p163"/>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A</a:t>
              </a:r>
              <a:endParaRPr sz="1800">
                <a:latin typeface="Lato"/>
                <a:ea typeface="Lato"/>
                <a:cs typeface="Lato"/>
                <a:sym typeface="Lato"/>
              </a:endParaRPr>
            </a:p>
          </p:txBody>
        </p:sp>
      </p:grpSp>
      <p:grpSp>
        <p:nvGrpSpPr>
          <p:cNvPr id="2347" name="Google Shape;2347;p163"/>
          <p:cNvGrpSpPr/>
          <p:nvPr/>
        </p:nvGrpSpPr>
        <p:grpSpPr>
          <a:xfrm>
            <a:off x="4994113" y="974434"/>
            <a:ext cx="1182300" cy="1424831"/>
            <a:chOff x="5515625" y="1757250"/>
            <a:chExt cx="1182300" cy="1176963"/>
          </a:xfrm>
        </p:grpSpPr>
        <p:pic>
          <p:nvPicPr>
            <p:cNvPr id="2348" name="Google Shape;2348;p163"/>
            <p:cNvPicPr preferRelativeResize="0"/>
            <p:nvPr/>
          </p:nvPicPr>
          <p:blipFill>
            <a:blip r:embed="rId4">
              <a:alphaModFix/>
            </a:blip>
            <a:stretch>
              <a:fillRect/>
            </a:stretch>
          </p:blipFill>
          <p:spPr>
            <a:xfrm>
              <a:off x="5541050" y="1757250"/>
              <a:ext cx="1131450" cy="1131450"/>
            </a:xfrm>
            <a:prstGeom prst="rect">
              <a:avLst/>
            </a:prstGeom>
            <a:noFill/>
            <a:ln>
              <a:noFill/>
            </a:ln>
          </p:spPr>
        </p:pic>
        <p:sp>
          <p:nvSpPr>
            <p:cNvPr id="2349" name="Google Shape;2349;p163"/>
            <p:cNvSpPr txBox="1"/>
            <p:nvPr/>
          </p:nvSpPr>
          <p:spPr>
            <a:xfrm>
              <a:off x="5585675" y="1860150"/>
              <a:ext cx="1042200" cy="16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Res.</a:t>
              </a:r>
              <a:endParaRPr sz="1800">
                <a:latin typeface="Lato"/>
                <a:ea typeface="Lato"/>
                <a:cs typeface="Lato"/>
                <a:sym typeface="Lato"/>
              </a:endParaRPr>
            </a:p>
          </p:txBody>
        </p:sp>
        <p:sp>
          <p:nvSpPr>
            <p:cNvPr id="2350" name="Google Shape;2350;p163"/>
            <p:cNvSpPr txBox="1"/>
            <p:nvPr/>
          </p:nvSpPr>
          <p:spPr>
            <a:xfrm>
              <a:off x="5515625" y="230556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sp>
          <p:nvSpPr>
            <p:cNvPr id="2351" name="Google Shape;2351;p163"/>
            <p:cNvSpPr txBox="1"/>
            <p:nvPr/>
          </p:nvSpPr>
          <p:spPr>
            <a:xfrm>
              <a:off x="5515625" y="204806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sp>
          <p:nvSpPr>
            <p:cNvPr id="2352" name="Google Shape;2352;p163"/>
            <p:cNvSpPr txBox="1"/>
            <p:nvPr/>
          </p:nvSpPr>
          <p:spPr>
            <a:xfrm>
              <a:off x="5515625" y="256791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grpSp>
        <p:nvGrpSpPr>
          <p:cNvPr id="2353" name="Google Shape;2353;p163"/>
          <p:cNvGrpSpPr/>
          <p:nvPr/>
        </p:nvGrpSpPr>
        <p:grpSpPr>
          <a:xfrm>
            <a:off x="2238765" y="1832481"/>
            <a:ext cx="708231" cy="389096"/>
            <a:chOff x="1799725" y="2075177"/>
            <a:chExt cx="748500" cy="495600"/>
          </a:xfrm>
        </p:grpSpPr>
        <p:sp>
          <p:nvSpPr>
            <p:cNvPr id="2354" name="Google Shape;2354;p163"/>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55" name="Google Shape;2355;p163"/>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B</a:t>
              </a:r>
              <a:endParaRPr sz="1800">
                <a:latin typeface="Lato"/>
                <a:ea typeface="Lato"/>
                <a:cs typeface="Lato"/>
                <a:sym typeface="Lato"/>
              </a:endParaRPr>
            </a:p>
          </p:txBody>
        </p:sp>
      </p:grpSp>
      <p:grpSp>
        <p:nvGrpSpPr>
          <p:cNvPr id="2356" name="Google Shape;2356;p163"/>
          <p:cNvGrpSpPr/>
          <p:nvPr/>
        </p:nvGrpSpPr>
        <p:grpSpPr>
          <a:xfrm>
            <a:off x="3616440" y="1832481"/>
            <a:ext cx="708231" cy="389096"/>
            <a:chOff x="1799725" y="2075177"/>
            <a:chExt cx="748500" cy="495600"/>
          </a:xfrm>
        </p:grpSpPr>
        <p:sp>
          <p:nvSpPr>
            <p:cNvPr id="2357" name="Google Shape;2357;p163"/>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58" name="Google Shape;2358;p163"/>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C</a:t>
              </a:r>
              <a:endParaRPr sz="1800">
                <a:latin typeface="Lato"/>
                <a:ea typeface="Lato"/>
                <a:cs typeface="Lato"/>
                <a:sym typeface="Lato"/>
              </a:endParaRPr>
            </a:p>
          </p:txBody>
        </p:sp>
      </p:grpSp>
      <p:pic>
        <p:nvPicPr>
          <p:cNvPr id="2359" name="Google Shape;2359;p163" title="sequence.png"/>
          <p:cNvPicPr preferRelativeResize="0"/>
          <p:nvPr/>
        </p:nvPicPr>
        <p:blipFill>
          <a:blip r:embed="rId5">
            <a:alphaModFix/>
          </a:blip>
          <a:stretch>
            <a:fillRect/>
          </a:stretch>
        </p:blipFill>
        <p:spPr>
          <a:xfrm>
            <a:off x="509350" y="2684825"/>
            <a:ext cx="4730427" cy="474575"/>
          </a:xfrm>
          <a:prstGeom prst="rect">
            <a:avLst/>
          </a:prstGeom>
          <a:noFill/>
          <a:ln>
            <a:noFill/>
          </a:ln>
        </p:spPr>
      </p:pic>
      <p:pic>
        <p:nvPicPr>
          <p:cNvPr id="2360" name="Google Shape;2360;p163"/>
          <p:cNvPicPr preferRelativeResize="0"/>
          <p:nvPr/>
        </p:nvPicPr>
        <p:blipFill>
          <a:blip r:embed="rId6">
            <a:alphaModFix/>
          </a:blip>
          <a:stretch>
            <a:fillRect/>
          </a:stretch>
        </p:blipFill>
        <p:spPr>
          <a:xfrm>
            <a:off x="588588" y="3444954"/>
            <a:ext cx="4571949" cy="1202609"/>
          </a:xfrm>
          <a:prstGeom prst="rect">
            <a:avLst/>
          </a:prstGeom>
          <a:noFill/>
          <a:ln>
            <a:noFill/>
          </a:ln>
        </p:spPr>
      </p:pic>
      <p:grpSp>
        <p:nvGrpSpPr>
          <p:cNvPr id="2361" name="Google Shape;2361;p163"/>
          <p:cNvGrpSpPr/>
          <p:nvPr/>
        </p:nvGrpSpPr>
        <p:grpSpPr>
          <a:xfrm>
            <a:off x="630125" y="1064625"/>
            <a:ext cx="1553013" cy="697788"/>
            <a:chOff x="237162" y="1630563"/>
            <a:chExt cx="1553013" cy="697788"/>
          </a:xfrm>
        </p:grpSpPr>
        <p:pic>
          <p:nvPicPr>
            <p:cNvPr id="2362" name="Google Shape;2362;p163"/>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363" name="Google Shape;2363;p163"/>
            <p:cNvSpPr txBox="1"/>
            <p:nvPr/>
          </p:nvSpPr>
          <p:spPr>
            <a:xfrm>
              <a:off x="607875" y="1630563"/>
              <a:ext cx="9180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364" name="Google Shape;2364;p163"/>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365" name="Google Shape;2365;p163"/>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grpSp>
      <p:grpSp>
        <p:nvGrpSpPr>
          <p:cNvPr id="2366" name="Google Shape;2366;p163"/>
          <p:cNvGrpSpPr/>
          <p:nvPr/>
        </p:nvGrpSpPr>
        <p:grpSpPr>
          <a:xfrm>
            <a:off x="2035825" y="1064625"/>
            <a:ext cx="1553013" cy="697788"/>
            <a:chOff x="237162" y="1630563"/>
            <a:chExt cx="1553013" cy="697788"/>
          </a:xfrm>
        </p:grpSpPr>
        <p:pic>
          <p:nvPicPr>
            <p:cNvPr id="2367" name="Google Shape;2367;p163"/>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368" name="Google Shape;2368;p163"/>
            <p:cNvSpPr txBox="1"/>
            <p:nvPr/>
          </p:nvSpPr>
          <p:spPr>
            <a:xfrm>
              <a:off x="607875" y="1630563"/>
              <a:ext cx="839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369" name="Google Shape;2369;p163"/>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370" name="Google Shape;2370;p163"/>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grpSp>
      <p:grpSp>
        <p:nvGrpSpPr>
          <p:cNvPr id="2371" name="Google Shape;2371;p163"/>
          <p:cNvGrpSpPr/>
          <p:nvPr/>
        </p:nvGrpSpPr>
        <p:grpSpPr>
          <a:xfrm>
            <a:off x="3413500" y="1064625"/>
            <a:ext cx="1553013" cy="697788"/>
            <a:chOff x="237162" y="1630563"/>
            <a:chExt cx="1553013" cy="697788"/>
          </a:xfrm>
        </p:grpSpPr>
        <p:pic>
          <p:nvPicPr>
            <p:cNvPr id="2372" name="Google Shape;2372;p163"/>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373" name="Google Shape;2373;p163"/>
            <p:cNvSpPr txBox="1"/>
            <p:nvPr/>
          </p:nvSpPr>
          <p:spPr>
            <a:xfrm>
              <a:off x="607875" y="1630563"/>
              <a:ext cx="8472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15 UT</a:t>
              </a:r>
              <a:endParaRPr sz="1800">
                <a:latin typeface="Lato"/>
                <a:ea typeface="Lato"/>
                <a:cs typeface="Lato"/>
                <a:sym typeface="Lato"/>
              </a:endParaRPr>
            </a:p>
          </p:txBody>
        </p:sp>
        <p:pic>
          <p:nvPicPr>
            <p:cNvPr id="2374" name="Google Shape;2374;p163"/>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375" name="Google Shape;2375;p163"/>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sp>
        <p:nvSpPr>
          <p:cNvPr id="2376" name="Google Shape;2376;p163"/>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377" name="Google Shape;2377;p16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1" name="Shape 2381"/>
        <p:cNvGrpSpPr/>
        <p:nvPr/>
      </p:nvGrpSpPr>
      <p:grpSpPr>
        <a:xfrm>
          <a:off x="0" y="0"/>
          <a:ext cx="0" cy="0"/>
          <a:chOff x="0" y="0"/>
          <a:chExt cx="0" cy="0"/>
        </a:xfrm>
      </p:grpSpPr>
      <p:sp>
        <p:nvSpPr>
          <p:cNvPr id="2382" name="Google Shape;2382;p164"/>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grpSp>
        <p:nvGrpSpPr>
          <p:cNvPr id="2383" name="Google Shape;2383;p164"/>
          <p:cNvGrpSpPr/>
          <p:nvPr/>
        </p:nvGrpSpPr>
        <p:grpSpPr>
          <a:xfrm>
            <a:off x="833065" y="1832481"/>
            <a:ext cx="708231" cy="389096"/>
            <a:chOff x="1799725" y="2075177"/>
            <a:chExt cx="748500" cy="495600"/>
          </a:xfrm>
        </p:grpSpPr>
        <p:sp>
          <p:nvSpPr>
            <p:cNvPr id="2384" name="Google Shape;2384;p164"/>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85" name="Google Shape;2385;p164"/>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A</a:t>
              </a:r>
              <a:endParaRPr sz="1800">
                <a:latin typeface="Lato"/>
                <a:ea typeface="Lato"/>
                <a:cs typeface="Lato"/>
                <a:sym typeface="Lato"/>
              </a:endParaRPr>
            </a:p>
          </p:txBody>
        </p:sp>
      </p:grpSp>
      <p:grpSp>
        <p:nvGrpSpPr>
          <p:cNvPr id="2386" name="Google Shape;2386;p164"/>
          <p:cNvGrpSpPr/>
          <p:nvPr/>
        </p:nvGrpSpPr>
        <p:grpSpPr>
          <a:xfrm>
            <a:off x="4994113" y="974434"/>
            <a:ext cx="1182300" cy="1424831"/>
            <a:chOff x="5515625" y="1757250"/>
            <a:chExt cx="1182300" cy="1176963"/>
          </a:xfrm>
        </p:grpSpPr>
        <p:pic>
          <p:nvPicPr>
            <p:cNvPr id="2387" name="Google Shape;2387;p164"/>
            <p:cNvPicPr preferRelativeResize="0"/>
            <p:nvPr/>
          </p:nvPicPr>
          <p:blipFill>
            <a:blip r:embed="rId4">
              <a:alphaModFix/>
            </a:blip>
            <a:stretch>
              <a:fillRect/>
            </a:stretch>
          </p:blipFill>
          <p:spPr>
            <a:xfrm>
              <a:off x="5541050" y="1757250"/>
              <a:ext cx="1131450" cy="1131450"/>
            </a:xfrm>
            <a:prstGeom prst="rect">
              <a:avLst/>
            </a:prstGeom>
            <a:noFill/>
            <a:ln>
              <a:noFill/>
            </a:ln>
          </p:spPr>
        </p:pic>
        <p:sp>
          <p:nvSpPr>
            <p:cNvPr id="2388" name="Google Shape;2388;p164"/>
            <p:cNvSpPr txBox="1"/>
            <p:nvPr/>
          </p:nvSpPr>
          <p:spPr>
            <a:xfrm>
              <a:off x="5585675" y="1860150"/>
              <a:ext cx="1042200" cy="16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Res.</a:t>
              </a:r>
              <a:endParaRPr sz="1800">
                <a:latin typeface="Lato"/>
                <a:ea typeface="Lato"/>
                <a:cs typeface="Lato"/>
                <a:sym typeface="Lato"/>
              </a:endParaRPr>
            </a:p>
          </p:txBody>
        </p:sp>
        <p:sp>
          <p:nvSpPr>
            <p:cNvPr id="2389" name="Google Shape;2389;p164"/>
            <p:cNvSpPr txBox="1"/>
            <p:nvPr/>
          </p:nvSpPr>
          <p:spPr>
            <a:xfrm>
              <a:off x="5515625" y="230556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sp>
          <p:nvSpPr>
            <p:cNvPr id="2390" name="Google Shape;2390;p164"/>
            <p:cNvSpPr txBox="1"/>
            <p:nvPr/>
          </p:nvSpPr>
          <p:spPr>
            <a:xfrm>
              <a:off x="5515625" y="204806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sp>
          <p:nvSpPr>
            <p:cNvPr id="2391" name="Google Shape;2391;p164"/>
            <p:cNvSpPr txBox="1"/>
            <p:nvPr/>
          </p:nvSpPr>
          <p:spPr>
            <a:xfrm>
              <a:off x="5515625" y="256791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grpSp>
        <p:nvGrpSpPr>
          <p:cNvPr id="2392" name="Google Shape;2392;p164"/>
          <p:cNvGrpSpPr/>
          <p:nvPr/>
        </p:nvGrpSpPr>
        <p:grpSpPr>
          <a:xfrm>
            <a:off x="2238765" y="1832481"/>
            <a:ext cx="708231" cy="389096"/>
            <a:chOff x="1799725" y="2075177"/>
            <a:chExt cx="748500" cy="495600"/>
          </a:xfrm>
        </p:grpSpPr>
        <p:sp>
          <p:nvSpPr>
            <p:cNvPr id="2393" name="Google Shape;2393;p164"/>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94" name="Google Shape;2394;p164"/>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B</a:t>
              </a:r>
              <a:endParaRPr sz="1800">
                <a:latin typeface="Lato"/>
                <a:ea typeface="Lato"/>
                <a:cs typeface="Lato"/>
                <a:sym typeface="Lato"/>
              </a:endParaRPr>
            </a:p>
          </p:txBody>
        </p:sp>
      </p:grpSp>
      <p:grpSp>
        <p:nvGrpSpPr>
          <p:cNvPr id="2395" name="Google Shape;2395;p164"/>
          <p:cNvGrpSpPr/>
          <p:nvPr/>
        </p:nvGrpSpPr>
        <p:grpSpPr>
          <a:xfrm>
            <a:off x="3616440" y="1832481"/>
            <a:ext cx="708231" cy="389096"/>
            <a:chOff x="1799725" y="2075177"/>
            <a:chExt cx="748500" cy="495600"/>
          </a:xfrm>
        </p:grpSpPr>
        <p:sp>
          <p:nvSpPr>
            <p:cNvPr id="2396" name="Google Shape;2396;p164"/>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397" name="Google Shape;2397;p164"/>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C</a:t>
              </a:r>
              <a:endParaRPr sz="1800">
                <a:latin typeface="Lato"/>
                <a:ea typeface="Lato"/>
                <a:cs typeface="Lato"/>
                <a:sym typeface="Lato"/>
              </a:endParaRPr>
            </a:p>
          </p:txBody>
        </p:sp>
      </p:grpSp>
      <p:pic>
        <p:nvPicPr>
          <p:cNvPr id="2398" name="Google Shape;2398;p164" title="sequence.png"/>
          <p:cNvPicPr preferRelativeResize="0"/>
          <p:nvPr/>
        </p:nvPicPr>
        <p:blipFill>
          <a:blip r:embed="rId5">
            <a:alphaModFix/>
          </a:blip>
          <a:stretch>
            <a:fillRect/>
          </a:stretch>
        </p:blipFill>
        <p:spPr>
          <a:xfrm>
            <a:off x="509350" y="2684825"/>
            <a:ext cx="4730427" cy="474575"/>
          </a:xfrm>
          <a:prstGeom prst="rect">
            <a:avLst/>
          </a:prstGeom>
          <a:noFill/>
          <a:ln>
            <a:noFill/>
          </a:ln>
        </p:spPr>
      </p:pic>
      <p:pic>
        <p:nvPicPr>
          <p:cNvPr id="2399" name="Google Shape;2399;p164"/>
          <p:cNvPicPr preferRelativeResize="0"/>
          <p:nvPr/>
        </p:nvPicPr>
        <p:blipFill>
          <a:blip r:embed="rId6">
            <a:alphaModFix/>
          </a:blip>
          <a:stretch>
            <a:fillRect/>
          </a:stretch>
        </p:blipFill>
        <p:spPr>
          <a:xfrm>
            <a:off x="588588" y="3444954"/>
            <a:ext cx="4571949" cy="1202609"/>
          </a:xfrm>
          <a:prstGeom prst="rect">
            <a:avLst/>
          </a:prstGeom>
          <a:noFill/>
          <a:ln>
            <a:noFill/>
          </a:ln>
        </p:spPr>
      </p:pic>
      <p:grpSp>
        <p:nvGrpSpPr>
          <p:cNvPr id="2400" name="Google Shape;2400;p164"/>
          <p:cNvGrpSpPr/>
          <p:nvPr/>
        </p:nvGrpSpPr>
        <p:grpSpPr>
          <a:xfrm>
            <a:off x="630125" y="1064625"/>
            <a:ext cx="1553013" cy="697788"/>
            <a:chOff x="237162" y="1630563"/>
            <a:chExt cx="1553013" cy="697788"/>
          </a:xfrm>
        </p:grpSpPr>
        <p:pic>
          <p:nvPicPr>
            <p:cNvPr id="2401" name="Google Shape;2401;p164"/>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402" name="Google Shape;2402;p164"/>
            <p:cNvSpPr txBox="1"/>
            <p:nvPr/>
          </p:nvSpPr>
          <p:spPr>
            <a:xfrm>
              <a:off x="607875" y="1630563"/>
              <a:ext cx="9180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403" name="Google Shape;2403;p164"/>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404" name="Google Shape;2404;p164"/>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grpSp>
      <p:grpSp>
        <p:nvGrpSpPr>
          <p:cNvPr id="2405" name="Google Shape;2405;p164"/>
          <p:cNvGrpSpPr/>
          <p:nvPr/>
        </p:nvGrpSpPr>
        <p:grpSpPr>
          <a:xfrm>
            <a:off x="2035825" y="1064625"/>
            <a:ext cx="1553013" cy="697788"/>
            <a:chOff x="237162" y="1630563"/>
            <a:chExt cx="1553013" cy="697788"/>
          </a:xfrm>
        </p:grpSpPr>
        <p:pic>
          <p:nvPicPr>
            <p:cNvPr id="2406" name="Google Shape;2406;p164"/>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407" name="Google Shape;2407;p164"/>
            <p:cNvSpPr txBox="1"/>
            <p:nvPr/>
          </p:nvSpPr>
          <p:spPr>
            <a:xfrm>
              <a:off x="607875" y="1630563"/>
              <a:ext cx="839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408" name="Google Shape;2408;p164"/>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409" name="Google Shape;2409;p164"/>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grpSp>
      <p:grpSp>
        <p:nvGrpSpPr>
          <p:cNvPr id="2410" name="Google Shape;2410;p164"/>
          <p:cNvGrpSpPr/>
          <p:nvPr/>
        </p:nvGrpSpPr>
        <p:grpSpPr>
          <a:xfrm>
            <a:off x="3413500" y="1064625"/>
            <a:ext cx="1553013" cy="697788"/>
            <a:chOff x="237162" y="1630563"/>
            <a:chExt cx="1553013" cy="697788"/>
          </a:xfrm>
        </p:grpSpPr>
        <p:pic>
          <p:nvPicPr>
            <p:cNvPr id="2411" name="Google Shape;2411;p164"/>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412" name="Google Shape;2412;p164"/>
            <p:cNvSpPr txBox="1"/>
            <p:nvPr/>
          </p:nvSpPr>
          <p:spPr>
            <a:xfrm>
              <a:off x="607875" y="1630563"/>
              <a:ext cx="8472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15 UT</a:t>
              </a:r>
              <a:endParaRPr sz="1800">
                <a:latin typeface="Lato"/>
                <a:ea typeface="Lato"/>
                <a:cs typeface="Lato"/>
                <a:sym typeface="Lato"/>
              </a:endParaRPr>
            </a:p>
          </p:txBody>
        </p:sp>
        <p:pic>
          <p:nvPicPr>
            <p:cNvPr id="2413" name="Google Shape;2413;p164"/>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414" name="Google Shape;2414;p164"/>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sp>
        <p:nvSpPr>
          <p:cNvPr id="2415" name="Google Shape;2415;p164"/>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416" name="Google Shape;2416;p16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
        <p:nvSpPr>
          <p:cNvPr id="2417" name="Google Shape;2417;p164"/>
          <p:cNvSpPr txBox="1"/>
          <p:nvPr/>
        </p:nvSpPr>
        <p:spPr>
          <a:xfrm>
            <a:off x="6583672" y="874650"/>
            <a:ext cx="1660800" cy="30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100 instances</a:t>
            </a:r>
            <a:endParaRPr sz="1800">
              <a:latin typeface="Lato"/>
              <a:ea typeface="Lato"/>
              <a:cs typeface="Lato"/>
              <a:sym typeface="Lato"/>
            </a:endParaRPr>
          </a:p>
        </p:txBody>
      </p:sp>
      <p:sp>
        <p:nvSpPr>
          <p:cNvPr id="2418" name="Google Shape;2418;p164"/>
          <p:cNvSpPr/>
          <p:nvPr/>
        </p:nvSpPr>
        <p:spPr>
          <a:xfrm>
            <a:off x="6845875" y="12495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9" name="Google Shape;2419;p164"/>
          <p:cNvSpPr/>
          <p:nvPr/>
        </p:nvSpPr>
        <p:spPr>
          <a:xfrm>
            <a:off x="6998275" y="14019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0" name="Google Shape;2420;p164"/>
          <p:cNvSpPr/>
          <p:nvPr/>
        </p:nvSpPr>
        <p:spPr>
          <a:xfrm>
            <a:off x="7150675" y="15543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1" name="Google Shape;2421;p164"/>
          <p:cNvSpPr/>
          <p:nvPr/>
        </p:nvSpPr>
        <p:spPr>
          <a:xfrm>
            <a:off x="7303075" y="17067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2" name="Google Shape;2422;p164"/>
          <p:cNvSpPr/>
          <p:nvPr/>
        </p:nvSpPr>
        <p:spPr>
          <a:xfrm>
            <a:off x="7455475" y="18591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6" name="Shape 2426"/>
        <p:cNvGrpSpPr/>
        <p:nvPr/>
      </p:nvGrpSpPr>
      <p:grpSpPr>
        <a:xfrm>
          <a:off x="0" y="0"/>
          <a:ext cx="0" cy="0"/>
          <a:chOff x="0" y="0"/>
          <a:chExt cx="0" cy="0"/>
        </a:xfrm>
      </p:grpSpPr>
      <p:sp>
        <p:nvSpPr>
          <p:cNvPr id="2427" name="Google Shape;2427;p165"/>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Parallelising: an obvious solution?</a:t>
            </a:r>
            <a:endParaRPr sz="2020"/>
          </a:p>
        </p:txBody>
      </p:sp>
      <p:grpSp>
        <p:nvGrpSpPr>
          <p:cNvPr id="2428" name="Google Shape;2428;p165"/>
          <p:cNvGrpSpPr/>
          <p:nvPr/>
        </p:nvGrpSpPr>
        <p:grpSpPr>
          <a:xfrm>
            <a:off x="833065" y="1832481"/>
            <a:ext cx="708231" cy="389096"/>
            <a:chOff x="1799725" y="2075177"/>
            <a:chExt cx="748500" cy="495600"/>
          </a:xfrm>
        </p:grpSpPr>
        <p:sp>
          <p:nvSpPr>
            <p:cNvPr id="2429" name="Google Shape;2429;p165"/>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430" name="Google Shape;2430;p165"/>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A</a:t>
              </a:r>
              <a:endParaRPr sz="1800">
                <a:latin typeface="Lato"/>
                <a:ea typeface="Lato"/>
                <a:cs typeface="Lato"/>
                <a:sym typeface="Lato"/>
              </a:endParaRPr>
            </a:p>
          </p:txBody>
        </p:sp>
      </p:grpSp>
      <p:grpSp>
        <p:nvGrpSpPr>
          <p:cNvPr id="2431" name="Google Shape;2431;p165"/>
          <p:cNvGrpSpPr/>
          <p:nvPr/>
        </p:nvGrpSpPr>
        <p:grpSpPr>
          <a:xfrm>
            <a:off x="4994113" y="974434"/>
            <a:ext cx="1182300" cy="1424831"/>
            <a:chOff x="5515625" y="1757250"/>
            <a:chExt cx="1182300" cy="1176963"/>
          </a:xfrm>
        </p:grpSpPr>
        <p:pic>
          <p:nvPicPr>
            <p:cNvPr id="2432" name="Google Shape;2432;p165"/>
            <p:cNvPicPr preferRelativeResize="0"/>
            <p:nvPr/>
          </p:nvPicPr>
          <p:blipFill>
            <a:blip r:embed="rId4">
              <a:alphaModFix/>
            </a:blip>
            <a:stretch>
              <a:fillRect/>
            </a:stretch>
          </p:blipFill>
          <p:spPr>
            <a:xfrm>
              <a:off x="5541050" y="1757250"/>
              <a:ext cx="1131450" cy="1131450"/>
            </a:xfrm>
            <a:prstGeom prst="rect">
              <a:avLst/>
            </a:prstGeom>
            <a:noFill/>
            <a:ln>
              <a:noFill/>
            </a:ln>
          </p:spPr>
        </p:pic>
        <p:sp>
          <p:nvSpPr>
            <p:cNvPr id="2433" name="Google Shape;2433;p165"/>
            <p:cNvSpPr txBox="1"/>
            <p:nvPr/>
          </p:nvSpPr>
          <p:spPr>
            <a:xfrm>
              <a:off x="5585675" y="1860150"/>
              <a:ext cx="1042200" cy="16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Res.</a:t>
              </a:r>
              <a:endParaRPr sz="1800">
                <a:latin typeface="Lato"/>
                <a:ea typeface="Lato"/>
                <a:cs typeface="Lato"/>
                <a:sym typeface="Lato"/>
              </a:endParaRPr>
            </a:p>
          </p:txBody>
        </p:sp>
        <p:sp>
          <p:nvSpPr>
            <p:cNvPr id="2434" name="Google Shape;2434;p165"/>
            <p:cNvSpPr txBox="1"/>
            <p:nvPr/>
          </p:nvSpPr>
          <p:spPr>
            <a:xfrm>
              <a:off x="5515625" y="230556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sp>
          <p:nvSpPr>
            <p:cNvPr id="2435" name="Google Shape;2435;p165"/>
            <p:cNvSpPr txBox="1"/>
            <p:nvPr/>
          </p:nvSpPr>
          <p:spPr>
            <a:xfrm>
              <a:off x="5515625" y="204806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sp>
          <p:nvSpPr>
            <p:cNvPr id="2436" name="Google Shape;2436;p165"/>
            <p:cNvSpPr txBox="1"/>
            <p:nvPr/>
          </p:nvSpPr>
          <p:spPr>
            <a:xfrm>
              <a:off x="5515625" y="2567913"/>
              <a:ext cx="11823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sp>
        <p:nvSpPr>
          <p:cNvPr id="2437" name="Google Shape;2437;p165"/>
          <p:cNvSpPr txBox="1"/>
          <p:nvPr/>
        </p:nvSpPr>
        <p:spPr>
          <a:xfrm>
            <a:off x="6583672" y="874650"/>
            <a:ext cx="1660800" cy="30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100 instances</a:t>
            </a:r>
            <a:endParaRPr sz="1800">
              <a:latin typeface="Lato"/>
              <a:ea typeface="Lato"/>
              <a:cs typeface="Lato"/>
              <a:sym typeface="Lato"/>
            </a:endParaRPr>
          </a:p>
        </p:txBody>
      </p:sp>
      <p:grpSp>
        <p:nvGrpSpPr>
          <p:cNvPr id="2438" name="Google Shape;2438;p165"/>
          <p:cNvGrpSpPr/>
          <p:nvPr/>
        </p:nvGrpSpPr>
        <p:grpSpPr>
          <a:xfrm>
            <a:off x="2238765" y="1832481"/>
            <a:ext cx="708231" cy="389096"/>
            <a:chOff x="1799725" y="2075177"/>
            <a:chExt cx="748500" cy="495600"/>
          </a:xfrm>
        </p:grpSpPr>
        <p:sp>
          <p:nvSpPr>
            <p:cNvPr id="2439" name="Google Shape;2439;p165"/>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440" name="Google Shape;2440;p165"/>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B</a:t>
              </a:r>
              <a:endParaRPr sz="1800">
                <a:latin typeface="Lato"/>
                <a:ea typeface="Lato"/>
                <a:cs typeface="Lato"/>
                <a:sym typeface="Lato"/>
              </a:endParaRPr>
            </a:p>
          </p:txBody>
        </p:sp>
      </p:grpSp>
      <p:grpSp>
        <p:nvGrpSpPr>
          <p:cNvPr id="2441" name="Google Shape;2441;p165"/>
          <p:cNvGrpSpPr/>
          <p:nvPr/>
        </p:nvGrpSpPr>
        <p:grpSpPr>
          <a:xfrm>
            <a:off x="3616440" y="1832481"/>
            <a:ext cx="708231" cy="389096"/>
            <a:chOff x="1799725" y="2075177"/>
            <a:chExt cx="748500" cy="495600"/>
          </a:xfrm>
        </p:grpSpPr>
        <p:sp>
          <p:nvSpPr>
            <p:cNvPr id="2442" name="Google Shape;2442;p165"/>
            <p:cNvSpPr/>
            <p:nvPr/>
          </p:nvSpPr>
          <p:spPr>
            <a:xfrm>
              <a:off x="1799725" y="2078025"/>
              <a:ext cx="748500" cy="489900"/>
            </a:xfrm>
            <a:prstGeom prst="roundRect">
              <a:avLst>
                <a:gd fmla="val 16667" name="adj"/>
              </a:avLst>
            </a:prstGeom>
            <a:noFill/>
            <a:ln cap="flat" cmpd="sng" w="19050">
              <a:solidFill>
                <a:srgbClr val="1A1A1A"/>
              </a:solidFill>
              <a:prstDash val="solid"/>
              <a:round/>
              <a:headEnd len="sm" w="sm" type="none"/>
              <a:tailEnd len="sm" w="sm" type="none"/>
            </a:ln>
          </p:spPr>
          <p:txBody>
            <a:bodyPr anchorCtr="0" anchor="ctr" bIns="71775" lIns="71775" spcFirstLastPara="1" rIns="71775" wrap="square" tIns="717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443" name="Google Shape;2443;p165"/>
            <p:cNvSpPr txBox="1"/>
            <p:nvPr/>
          </p:nvSpPr>
          <p:spPr>
            <a:xfrm>
              <a:off x="1915825" y="2075177"/>
              <a:ext cx="516300" cy="495600"/>
            </a:xfrm>
            <a:prstGeom prst="rect">
              <a:avLst/>
            </a:prstGeom>
            <a:noFill/>
            <a:ln>
              <a:noFill/>
            </a:ln>
          </p:spPr>
          <p:txBody>
            <a:bodyPr anchorCtr="0" anchor="t" bIns="71775" lIns="71775" spcFirstLastPara="1" rIns="71775" wrap="square" tIns="71775">
              <a:noAutofit/>
            </a:bodyPr>
            <a:lstStyle/>
            <a:p>
              <a:pPr indent="0" lvl="0" marL="0" rtl="0" algn="ctr">
                <a:spcBef>
                  <a:spcPts val="0"/>
                </a:spcBef>
                <a:spcAft>
                  <a:spcPts val="0"/>
                </a:spcAft>
                <a:buNone/>
              </a:pPr>
              <a:r>
                <a:rPr lang="fr" sz="1800">
                  <a:latin typeface="Lato"/>
                  <a:ea typeface="Lato"/>
                  <a:cs typeface="Lato"/>
                  <a:sym typeface="Lato"/>
                </a:rPr>
                <a:t>C</a:t>
              </a:r>
              <a:endParaRPr sz="1800">
                <a:latin typeface="Lato"/>
                <a:ea typeface="Lato"/>
                <a:cs typeface="Lato"/>
                <a:sym typeface="Lato"/>
              </a:endParaRPr>
            </a:p>
          </p:txBody>
        </p:sp>
      </p:grpSp>
      <p:pic>
        <p:nvPicPr>
          <p:cNvPr id="2444" name="Google Shape;2444;p165" title="sequence.png"/>
          <p:cNvPicPr preferRelativeResize="0"/>
          <p:nvPr/>
        </p:nvPicPr>
        <p:blipFill>
          <a:blip r:embed="rId5">
            <a:alphaModFix/>
          </a:blip>
          <a:stretch>
            <a:fillRect/>
          </a:stretch>
        </p:blipFill>
        <p:spPr>
          <a:xfrm>
            <a:off x="509350" y="2684825"/>
            <a:ext cx="4730427" cy="474575"/>
          </a:xfrm>
          <a:prstGeom prst="rect">
            <a:avLst/>
          </a:prstGeom>
          <a:noFill/>
          <a:ln>
            <a:noFill/>
          </a:ln>
        </p:spPr>
      </p:pic>
      <p:pic>
        <p:nvPicPr>
          <p:cNvPr id="2445" name="Google Shape;2445;p165"/>
          <p:cNvPicPr preferRelativeResize="0"/>
          <p:nvPr/>
        </p:nvPicPr>
        <p:blipFill>
          <a:blip r:embed="rId6">
            <a:alphaModFix/>
          </a:blip>
          <a:stretch>
            <a:fillRect/>
          </a:stretch>
        </p:blipFill>
        <p:spPr>
          <a:xfrm>
            <a:off x="588588" y="3444954"/>
            <a:ext cx="4571949" cy="1202609"/>
          </a:xfrm>
          <a:prstGeom prst="rect">
            <a:avLst/>
          </a:prstGeom>
          <a:noFill/>
          <a:ln>
            <a:noFill/>
          </a:ln>
        </p:spPr>
      </p:pic>
      <p:sp>
        <p:nvSpPr>
          <p:cNvPr id="2446" name="Google Shape;2446;p165"/>
          <p:cNvSpPr/>
          <p:nvPr/>
        </p:nvSpPr>
        <p:spPr>
          <a:xfrm>
            <a:off x="5651163" y="3928063"/>
            <a:ext cx="785700" cy="236400"/>
          </a:xfrm>
          <a:prstGeom prst="rightArrow">
            <a:avLst>
              <a:gd fmla="val 50000" name="adj1"/>
              <a:gd fmla="val 50000" name="adj2"/>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7" name="Google Shape;2447;p165"/>
          <p:cNvSpPr txBox="1"/>
          <p:nvPr/>
        </p:nvSpPr>
        <p:spPr>
          <a:xfrm>
            <a:off x="6851038" y="3851713"/>
            <a:ext cx="1843200" cy="3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AET = </a:t>
            </a:r>
            <a:r>
              <a:rPr lang="fr" sz="1800">
                <a:solidFill>
                  <a:srgbClr val="FF0000"/>
                </a:solidFill>
                <a:latin typeface="Lato"/>
                <a:ea typeface="Lato"/>
                <a:cs typeface="Lato"/>
                <a:sym typeface="Lato"/>
              </a:rPr>
              <a:t>838 UT</a:t>
            </a:r>
            <a:endParaRPr sz="1800">
              <a:solidFill>
                <a:srgbClr val="FF0000"/>
              </a:solidFill>
              <a:latin typeface="Lato"/>
              <a:ea typeface="Lato"/>
              <a:cs typeface="Lato"/>
              <a:sym typeface="Lato"/>
            </a:endParaRPr>
          </a:p>
        </p:txBody>
      </p:sp>
      <p:sp>
        <p:nvSpPr>
          <p:cNvPr id="2448" name="Google Shape;2448;p165"/>
          <p:cNvSpPr/>
          <p:nvPr/>
        </p:nvSpPr>
        <p:spPr>
          <a:xfrm>
            <a:off x="5651163" y="2803913"/>
            <a:ext cx="785700" cy="236400"/>
          </a:xfrm>
          <a:prstGeom prst="rightArrow">
            <a:avLst>
              <a:gd fmla="val 50000" name="adj1"/>
              <a:gd fmla="val 50000" name="adj2"/>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9" name="Google Shape;2449;p165"/>
          <p:cNvSpPr txBox="1"/>
          <p:nvPr/>
        </p:nvSpPr>
        <p:spPr>
          <a:xfrm>
            <a:off x="6851038" y="2727563"/>
            <a:ext cx="1843200" cy="3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AET = </a:t>
            </a:r>
            <a:r>
              <a:rPr lang="fr" sz="1800">
                <a:solidFill>
                  <a:srgbClr val="6AA84F"/>
                </a:solidFill>
                <a:latin typeface="Lato"/>
                <a:ea typeface="Lato"/>
                <a:cs typeface="Lato"/>
                <a:sym typeface="Lato"/>
              </a:rPr>
              <a:t>787 UT</a:t>
            </a:r>
            <a:endParaRPr sz="1800">
              <a:solidFill>
                <a:srgbClr val="6AA84F"/>
              </a:solidFill>
              <a:latin typeface="Lato"/>
              <a:ea typeface="Lato"/>
              <a:cs typeface="Lato"/>
              <a:sym typeface="Lato"/>
            </a:endParaRPr>
          </a:p>
        </p:txBody>
      </p:sp>
      <p:grpSp>
        <p:nvGrpSpPr>
          <p:cNvPr id="2450" name="Google Shape;2450;p165"/>
          <p:cNvGrpSpPr/>
          <p:nvPr/>
        </p:nvGrpSpPr>
        <p:grpSpPr>
          <a:xfrm>
            <a:off x="630125" y="1064625"/>
            <a:ext cx="1553013" cy="697788"/>
            <a:chOff x="237162" y="1630563"/>
            <a:chExt cx="1553013" cy="697788"/>
          </a:xfrm>
        </p:grpSpPr>
        <p:pic>
          <p:nvPicPr>
            <p:cNvPr id="2451" name="Google Shape;2451;p165"/>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452" name="Google Shape;2452;p165"/>
            <p:cNvSpPr txBox="1"/>
            <p:nvPr/>
          </p:nvSpPr>
          <p:spPr>
            <a:xfrm>
              <a:off x="607875" y="1630563"/>
              <a:ext cx="9180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 UT</a:t>
              </a:r>
              <a:endParaRPr sz="1800">
                <a:latin typeface="Lato"/>
                <a:ea typeface="Lato"/>
                <a:cs typeface="Lato"/>
                <a:sym typeface="Lato"/>
              </a:endParaRPr>
            </a:p>
          </p:txBody>
        </p:sp>
        <p:pic>
          <p:nvPicPr>
            <p:cNvPr id="2453" name="Google Shape;2453;p165"/>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454" name="Google Shape;2454;p165"/>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R1</a:t>
              </a:r>
              <a:endParaRPr sz="1800">
                <a:latin typeface="Lato"/>
                <a:ea typeface="Lato"/>
                <a:cs typeface="Lato"/>
                <a:sym typeface="Lato"/>
              </a:endParaRPr>
            </a:p>
          </p:txBody>
        </p:sp>
      </p:grpSp>
      <p:grpSp>
        <p:nvGrpSpPr>
          <p:cNvPr id="2455" name="Google Shape;2455;p165"/>
          <p:cNvGrpSpPr/>
          <p:nvPr/>
        </p:nvGrpSpPr>
        <p:grpSpPr>
          <a:xfrm>
            <a:off x="2035825" y="1064625"/>
            <a:ext cx="1553013" cy="697788"/>
            <a:chOff x="237162" y="1630563"/>
            <a:chExt cx="1553013" cy="697788"/>
          </a:xfrm>
        </p:grpSpPr>
        <p:pic>
          <p:nvPicPr>
            <p:cNvPr id="2456" name="Google Shape;2456;p165"/>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457" name="Google Shape;2457;p165"/>
            <p:cNvSpPr txBox="1"/>
            <p:nvPr/>
          </p:nvSpPr>
          <p:spPr>
            <a:xfrm>
              <a:off x="607875" y="1630563"/>
              <a:ext cx="8391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 UT</a:t>
              </a:r>
              <a:endParaRPr sz="1800">
                <a:latin typeface="Lato"/>
                <a:ea typeface="Lato"/>
                <a:cs typeface="Lato"/>
                <a:sym typeface="Lato"/>
              </a:endParaRPr>
            </a:p>
          </p:txBody>
        </p:sp>
        <p:pic>
          <p:nvPicPr>
            <p:cNvPr id="2458" name="Google Shape;2458;p165"/>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459" name="Google Shape;2459;p165"/>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R2</a:t>
              </a:r>
              <a:endParaRPr sz="1800">
                <a:latin typeface="Lato"/>
                <a:ea typeface="Lato"/>
                <a:cs typeface="Lato"/>
                <a:sym typeface="Lato"/>
              </a:endParaRPr>
            </a:p>
          </p:txBody>
        </p:sp>
      </p:grpSp>
      <p:grpSp>
        <p:nvGrpSpPr>
          <p:cNvPr id="2460" name="Google Shape;2460;p165"/>
          <p:cNvGrpSpPr/>
          <p:nvPr/>
        </p:nvGrpSpPr>
        <p:grpSpPr>
          <a:xfrm>
            <a:off x="3413500" y="1064625"/>
            <a:ext cx="1553013" cy="697788"/>
            <a:chOff x="237162" y="1630563"/>
            <a:chExt cx="1553013" cy="697788"/>
          </a:xfrm>
        </p:grpSpPr>
        <p:pic>
          <p:nvPicPr>
            <p:cNvPr id="2461" name="Google Shape;2461;p165"/>
            <p:cNvPicPr preferRelativeResize="0"/>
            <p:nvPr/>
          </p:nvPicPr>
          <p:blipFill>
            <a:blip r:embed="rId7">
              <a:alphaModFix/>
            </a:blip>
            <a:stretch>
              <a:fillRect/>
            </a:stretch>
          </p:blipFill>
          <p:spPr>
            <a:xfrm>
              <a:off x="237162" y="1665338"/>
              <a:ext cx="444715" cy="296725"/>
            </a:xfrm>
            <a:prstGeom prst="rect">
              <a:avLst/>
            </a:prstGeom>
            <a:noFill/>
            <a:ln>
              <a:noFill/>
            </a:ln>
          </p:spPr>
        </p:pic>
        <p:sp>
          <p:nvSpPr>
            <p:cNvPr id="2462" name="Google Shape;2462;p165"/>
            <p:cNvSpPr txBox="1"/>
            <p:nvPr/>
          </p:nvSpPr>
          <p:spPr>
            <a:xfrm>
              <a:off x="607875" y="1630563"/>
              <a:ext cx="8472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15 UT</a:t>
              </a:r>
              <a:endParaRPr sz="1800">
                <a:latin typeface="Lato"/>
                <a:ea typeface="Lato"/>
                <a:cs typeface="Lato"/>
                <a:sym typeface="Lato"/>
              </a:endParaRPr>
            </a:p>
          </p:txBody>
        </p:sp>
        <p:pic>
          <p:nvPicPr>
            <p:cNvPr id="2463" name="Google Shape;2463;p165"/>
            <p:cNvPicPr preferRelativeResize="0"/>
            <p:nvPr/>
          </p:nvPicPr>
          <p:blipFill>
            <a:blip r:embed="rId4">
              <a:alphaModFix/>
            </a:blip>
            <a:stretch>
              <a:fillRect/>
            </a:stretch>
          </p:blipFill>
          <p:spPr>
            <a:xfrm>
              <a:off x="311150" y="1996850"/>
              <a:ext cx="296724" cy="296724"/>
            </a:xfrm>
            <a:prstGeom prst="rect">
              <a:avLst/>
            </a:prstGeom>
            <a:noFill/>
            <a:ln>
              <a:noFill/>
            </a:ln>
          </p:spPr>
        </p:pic>
        <p:sp>
          <p:nvSpPr>
            <p:cNvPr id="2464" name="Google Shape;2464;p165"/>
            <p:cNvSpPr txBox="1"/>
            <p:nvPr/>
          </p:nvSpPr>
          <p:spPr>
            <a:xfrm>
              <a:off x="607875" y="1962050"/>
              <a:ext cx="11823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 R3</a:t>
              </a:r>
              <a:endParaRPr sz="1800">
                <a:latin typeface="Lato"/>
                <a:ea typeface="Lato"/>
                <a:cs typeface="Lato"/>
                <a:sym typeface="Lato"/>
              </a:endParaRPr>
            </a:p>
          </p:txBody>
        </p:sp>
      </p:grpSp>
      <p:sp>
        <p:nvSpPr>
          <p:cNvPr id="2465" name="Google Shape;2465;p165"/>
          <p:cNvSpPr txBox="1"/>
          <p:nvPr/>
        </p:nvSpPr>
        <p:spPr>
          <a:xfrm>
            <a:off x="588600" y="393975"/>
            <a:ext cx="7966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However, </a:t>
            </a:r>
            <a:r>
              <a:rPr b="1" lang="fr" sz="1800">
                <a:solidFill>
                  <a:srgbClr val="FF0000"/>
                </a:solidFill>
                <a:latin typeface="Lato"/>
                <a:ea typeface="Lato"/>
                <a:cs typeface="Lato"/>
                <a:sym typeface="Lato"/>
              </a:rPr>
              <a:t>parallelising</a:t>
            </a:r>
            <a:r>
              <a:rPr lang="fr" sz="1800">
                <a:solidFill>
                  <a:srgbClr val="1A1A1A"/>
                </a:solidFill>
                <a:latin typeface="Lato"/>
                <a:ea typeface="Lato"/>
                <a:cs typeface="Lato"/>
                <a:sym typeface="Lato"/>
              </a:rPr>
              <a:t> a process </a:t>
            </a:r>
            <a:r>
              <a:rPr b="1" lang="fr" sz="1800">
                <a:solidFill>
                  <a:srgbClr val="FF0000"/>
                </a:solidFill>
                <a:latin typeface="Lato"/>
                <a:ea typeface="Lato"/>
                <a:cs typeface="Lato"/>
                <a:sym typeface="Lato"/>
              </a:rPr>
              <a:t>does not</a:t>
            </a:r>
            <a:r>
              <a:rPr lang="fr" sz="1800">
                <a:solidFill>
                  <a:srgbClr val="1A1A1A"/>
                </a:solidFill>
                <a:latin typeface="Lato"/>
                <a:ea typeface="Lato"/>
                <a:cs typeface="Lato"/>
                <a:sym typeface="Lato"/>
              </a:rPr>
              <a:t> necessarily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it!</a:t>
            </a:r>
            <a:endParaRPr sz="1800">
              <a:solidFill>
                <a:schemeClr val="dk1"/>
              </a:solidFill>
            </a:endParaRPr>
          </a:p>
        </p:txBody>
      </p:sp>
      <p:sp>
        <p:nvSpPr>
          <p:cNvPr id="2466" name="Google Shape;2466;p16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
        <p:nvSpPr>
          <p:cNvPr id="2467" name="Google Shape;2467;p165"/>
          <p:cNvSpPr/>
          <p:nvPr/>
        </p:nvSpPr>
        <p:spPr>
          <a:xfrm>
            <a:off x="6845875" y="12495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8" name="Google Shape;2468;p165"/>
          <p:cNvSpPr/>
          <p:nvPr/>
        </p:nvSpPr>
        <p:spPr>
          <a:xfrm>
            <a:off x="6998275" y="14019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9" name="Google Shape;2469;p165"/>
          <p:cNvSpPr/>
          <p:nvPr/>
        </p:nvSpPr>
        <p:spPr>
          <a:xfrm>
            <a:off x="7150675" y="15543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0" name="Google Shape;2470;p165"/>
          <p:cNvSpPr/>
          <p:nvPr/>
        </p:nvSpPr>
        <p:spPr>
          <a:xfrm>
            <a:off x="7303075" y="17067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1" name="Google Shape;2471;p165"/>
          <p:cNvSpPr/>
          <p:nvPr/>
        </p:nvSpPr>
        <p:spPr>
          <a:xfrm>
            <a:off x="7455475" y="1859125"/>
            <a:ext cx="831600" cy="474600"/>
          </a:xfrm>
          <a:prstGeom prst="parallelogram">
            <a:avLst>
              <a:gd fmla="val 25000"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5" name="Shape 2475"/>
        <p:cNvGrpSpPr/>
        <p:nvPr/>
      </p:nvGrpSpPr>
      <p:grpSpPr>
        <a:xfrm>
          <a:off x="0" y="0"/>
          <a:ext cx="0" cy="0"/>
          <a:chOff x="0" y="0"/>
          <a:chExt cx="0" cy="0"/>
        </a:xfrm>
      </p:grpSpPr>
      <p:sp>
        <p:nvSpPr>
          <p:cNvPr id="2476" name="Google Shape;2476;p166"/>
          <p:cNvSpPr txBox="1"/>
          <p:nvPr/>
        </p:nvSpPr>
        <p:spPr>
          <a:xfrm>
            <a:off x="588600" y="1028550"/>
            <a:ext cx="7966800" cy="5376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guide </a:t>
            </a:r>
            <a:r>
              <a:rPr lang="fr" sz="1800">
                <a:solidFill>
                  <a:schemeClr val="dk1"/>
                </a:solidFill>
                <a:latin typeface="Lato"/>
                <a:ea typeface="Lato"/>
                <a:cs typeface="Lato"/>
                <a:sym typeface="Lato"/>
              </a:rPr>
              <a:t>the refactoring to </a:t>
            </a:r>
            <a:r>
              <a:rPr b="1" lang="fr" sz="1800">
                <a:solidFill>
                  <a:srgbClr val="FF0000"/>
                </a:solidFill>
                <a:latin typeface="Lato"/>
                <a:ea typeface="Lato"/>
                <a:cs typeface="Lato"/>
                <a:sym typeface="Lato"/>
              </a:rPr>
              <a:t>optimise</a:t>
            </a:r>
            <a:r>
              <a:rPr lang="fr" sz="1800">
                <a:solidFill>
                  <a:schemeClr val="dk1"/>
                </a:solidFill>
                <a:latin typeface="Lato"/>
                <a:ea typeface="Lato"/>
                <a:cs typeface="Lato"/>
                <a:sym typeface="Lato"/>
              </a:rPr>
              <a:t> the process?</a:t>
            </a:r>
            <a:endParaRPr sz="1800">
              <a:solidFill>
                <a:schemeClr val="dk1"/>
              </a:solidFill>
              <a:latin typeface="Lato"/>
              <a:ea typeface="Lato"/>
              <a:cs typeface="Lato"/>
              <a:sym typeface="Lato"/>
            </a:endParaRPr>
          </a:p>
        </p:txBody>
      </p:sp>
      <p:sp>
        <p:nvSpPr>
          <p:cNvPr id="2477" name="Google Shape;2477;p166"/>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Refactoring-related problematics</a:t>
            </a:r>
            <a:endParaRPr sz="2020"/>
          </a:p>
        </p:txBody>
      </p:sp>
      <p:sp>
        <p:nvSpPr>
          <p:cNvPr id="2478" name="Google Shape;2478;p16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2" name="Shape 2482"/>
        <p:cNvGrpSpPr/>
        <p:nvPr/>
      </p:nvGrpSpPr>
      <p:grpSpPr>
        <a:xfrm>
          <a:off x="0" y="0"/>
          <a:ext cx="0" cy="0"/>
          <a:chOff x="0" y="0"/>
          <a:chExt cx="0" cy="0"/>
        </a:xfrm>
      </p:grpSpPr>
      <p:sp>
        <p:nvSpPr>
          <p:cNvPr id="2483" name="Google Shape;2483;p167"/>
          <p:cNvSpPr txBox="1"/>
          <p:nvPr/>
        </p:nvSpPr>
        <p:spPr>
          <a:xfrm>
            <a:off x="588600" y="1028550"/>
            <a:ext cx="7966800" cy="5376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guide </a:t>
            </a:r>
            <a:r>
              <a:rPr lang="fr" sz="1800">
                <a:solidFill>
                  <a:schemeClr val="dk1"/>
                </a:solidFill>
                <a:latin typeface="Lato"/>
                <a:ea typeface="Lato"/>
                <a:cs typeface="Lato"/>
                <a:sym typeface="Lato"/>
              </a:rPr>
              <a:t>the refactoring to </a:t>
            </a:r>
            <a:r>
              <a:rPr b="1" lang="fr" sz="1800">
                <a:solidFill>
                  <a:srgbClr val="FF0000"/>
                </a:solidFill>
                <a:latin typeface="Lato"/>
                <a:ea typeface="Lato"/>
                <a:cs typeface="Lato"/>
                <a:sym typeface="Lato"/>
              </a:rPr>
              <a:t>optimise</a:t>
            </a:r>
            <a:r>
              <a:rPr lang="fr" sz="1800">
                <a:solidFill>
                  <a:schemeClr val="dk1"/>
                </a:solidFill>
                <a:latin typeface="Lato"/>
                <a:ea typeface="Lato"/>
                <a:cs typeface="Lato"/>
                <a:sym typeface="Lato"/>
              </a:rPr>
              <a:t> the process?</a:t>
            </a:r>
            <a:endParaRPr sz="1800">
              <a:solidFill>
                <a:schemeClr val="dk1"/>
              </a:solidFill>
              <a:latin typeface="Lato"/>
              <a:ea typeface="Lato"/>
              <a:cs typeface="Lato"/>
              <a:sym typeface="Lato"/>
            </a:endParaRPr>
          </a:p>
        </p:txBody>
      </p:sp>
      <p:sp>
        <p:nvSpPr>
          <p:cNvPr id="2484" name="Google Shape;2484;p167"/>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Refactoring-related problematics</a:t>
            </a:r>
            <a:endParaRPr sz="2020"/>
          </a:p>
        </p:txBody>
      </p:sp>
      <p:sp>
        <p:nvSpPr>
          <p:cNvPr id="2485" name="Google Shape;2485;p16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
        <p:nvSpPr>
          <p:cNvPr id="2486" name="Google Shape;2486;p167"/>
          <p:cNvSpPr txBox="1"/>
          <p:nvPr/>
        </p:nvSpPr>
        <p:spPr>
          <a:xfrm>
            <a:off x="588600" y="1782750"/>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preserve the logic/meaning</a:t>
            </a:r>
            <a:r>
              <a:rPr lang="fr" sz="1800">
                <a:solidFill>
                  <a:schemeClr val="dk1"/>
                </a:solidFill>
                <a:latin typeface="Lato"/>
                <a:ea typeface="Lato"/>
                <a:cs typeface="Lato"/>
                <a:sym typeface="Lato"/>
              </a:rPr>
              <a:t> of the original process?</a:t>
            </a:r>
            <a:endParaRPr sz="1800">
              <a:solidFill>
                <a:schemeClr val="dk1"/>
              </a:solidFill>
              <a:latin typeface="Lato"/>
              <a:ea typeface="Lato"/>
              <a:cs typeface="Lato"/>
              <a:sym typeface="Lato"/>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0" name="Shape 2490"/>
        <p:cNvGrpSpPr/>
        <p:nvPr/>
      </p:nvGrpSpPr>
      <p:grpSpPr>
        <a:xfrm>
          <a:off x="0" y="0"/>
          <a:ext cx="0" cy="0"/>
          <a:chOff x="0" y="0"/>
          <a:chExt cx="0" cy="0"/>
        </a:xfrm>
      </p:grpSpPr>
      <p:sp>
        <p:nvSpPr>
          <p:cNvPr id="2491" name="Google Shape;2491;p168"/>
          <p:cNvSpPr txBox="1"/>
          <p:nvPr/>
        </p:nvSpPr>
        <p:spPr>
          <a:xfrm>
            <a:off x="588600" y="1028550"/>
            <a:ext cx="7966800" cy="5376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guide </a:t>
            </a:r>
            <a:r>
              <a:rPr lang="fr" sz="1800">
                <a:solidFill>
                  <a:schemeClr val="dk1"/>
                </a:solidFill>
                <a:latin typeface="Lato"/>
                <a:ea typeface="Lato"/>
                <a:cs typeface="Lato"/>
                <a:sym typeface="Lato"/>
              </a:rPr>
              <a:t>the refactoring to </a:t>
            </a:r>
            <a:r>
              <a:rPr b="1" lang="fr" sz="1800">
                <a:solidFill>
                  <a:srgbClr val="FF0000"/>
                </a:solidFill>
                <a:latin typeface="Lato"/>
                <a:ea typeface="Lato"/>
                <a:cs typeface="Lato"/>
                <a:sym typeface="Lato"/>
              </a:rPr>
              <a:t>optimise</a:t>
            </a:r>
            <a:r>
              <a:rPr lang="fr" sz="1800">
                <a:solidFill>
                  <a:schemeClr val="dk1"/>
                </a:solidFill>
                <a:latin typeface="Lato"/>
                <a:ea typeface="Lato"/>
                <a:cs typeface="Lato"/>
                <a:sym typeface="Lato"/>
              </a:rPr>
              <a:t> the process?</a:t>
            </a:r>
            <a:endParaRPr sz="1800">
              <a:solidFill>
                <a:schemeClr val="dk1"/>
              </a:solidFill>
              <a:latin typeface="Lato"/>
              <a:ea typeface="Lato"/>
              <a:cs typeface="Lato"/>
              <a:sym typeface="Lato"/>
            </a:endParaRPr>
          </a:p>
        </p:txBody>
      </p:sp>
      <p:sp>
        <p:nvSpPr>
          <p:cNvPr id="2492" name="Google Shape;2492;p168"/>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Refactoring-related problematics</a:t>
            </a:r>
            <a:endParaRPr sz="2020"/>
          </a:p>
        </p:txBody>
      </p:sp>
      <p:sp>
        <p:nvSpPr>
          <p:cNvPr id="2493" name="Google Shape;2493;p16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
        <p:nvSpPr>
          <p:cNvPr id="2494" name="Google Shape;2494;p168"/>
          <p:cNvSpPr txBox="1"/>
          <p:nvPr/>
        </p:nvSpPr>
        <p:spPr>
          <a:xfrm>
            <a:off x="588600" y="1782750"/>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preserve the logic/meaning</a:t>
            </a:r>
            <a:r>
              <a:rPr lang="fr" sz="1800">
                <a:solidFill>
                  <a:schemeClr val="dk1"/>
                </a:solidFill>
                <a:latin typeface="Lato"/>
                <a:ea typeface="Lato"/>
                <a:cs typeface="Lato"/>
                <a:sym typeface="Lato"/>
              </a:rPr>
              <a:t> of the original process?</a:t>
            </a:r>
            <a:endParaRPr sz="1800">
              <a:solidFill>
                <a:schemeClr val="dk1"/>
              </a:solidFill>
              <a:latin typeface="Lato"/>
              <a:ea typeface="Lato"/>
              <a:cs typeface="Lato"/>
              <a:sym typeface="Lato"/>
            </a:endParaRPr>
          </a:p>
        </p:txBody>
      </p:sp>
      <p:sp>
        <p:nvSpPr>
          <p:cNvPr id="2495" name="Google Shape;2495;p168"/>
          <p:cNvSpPr txBox="1"/>
          <p:nvPr/>
        </p:nvSpPr>
        <p:spPr>
          <a:xfrm>
            <a:off x="588600" y="2493150"/>
            <a:ext cx="7966800" cy="702600"/>
          </a:xfrm>
          <a:prstGeom prst="rect">
            <a:avLst/>
          </a:prstGeom>
          <a:noFill/>
          <a:ln>
            <a:noFill/>
          </a:ln>
        </p:spPr>
        <p:txBody>
          <a:bodyPr anchorCtr="0" anchor="t" bIns="91425" lIns="91425" spcFirstLastPara="1" rIns="91425" wrap="square" tIns="91425">
            <a:no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preserve the structural semantics</a:t>
            </a:r>
            <a:r>
              <a:rPr lang="fr" sz="1800">
                <a:solidFill>
                  <a:schemeClr val="dk1"/>
                </a:solidFill>
                <a:latin typeface="Lato"/>
                <a:ea typeface="Lato"/>
                <a:cs typeface="Lato"/>
                <a:sym typeface="Lato"/>
              </a:rPr>
              <a:t> of the original process?</a:t>
            </a:r>
            <a:endParaRPr sz="1800">
              <a:solidFill>
                <a:schemeClr val="dk1"/>
              </a:solidFill>
              <a:latin typeface="Lato"/>
              <a:ea typeface="Lato"/>
              <a:cs typeface="Lato"/>
              <a:sym typeface="Lato"/>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9" name="Shape 2499"/>
        <p:cNvGrpSpPr/>
        <p:nvPr/>
      </p:nvGrpSpPr>
      <p:grpSpPr>
        <a:xfrm>
          <a:off x="0" y="0"/>
          <a:ext cx="0" cy="0"/>
          <a:chOff x="0" y="0"/>
          <a:chExt cx="0" cy="0"/>
        </a:xfrm>
      </p:grpSpPr>
      <p:sp>
        <p:nvSpPr>
          <p:cNvPr id="2500" name="Google Shape;2500;p169"/>
          <p:cNvSpPr txBox="1"/>
          <p:nvPr/>
        </p:nvSpPr>
        <p:spPr>
          <a:xfrm>
            <a:off x="588600" y="1028550"/>
            <a:ext cx="7966800" cy="5376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guide </a:t>
            </a:r>
            <a:r>
              <a:rPr lang="fr" sz="1800">
                <a:solidFill>
                  <a:schemeClr val="dk1"/>
                </a:solidFill>
                <a:latin typeface="Lato"/>
                <a:ea typeface="Lato"/>
                <a:cs typeface="Lato"/>
                <a:sym typeface="Lato"/>
              </a:rPr>
              <a:t>the refactoring to </a:t>
            </a:r>
            <a:r>
              <a:rPr b="1" lang="fr" sz="1800">
                <a:solidFill>
                  <a:srgbClr val="FF0000"/>
                </a:solidFill>
                <a:latin typeface="Lato"/>
                <a:ea typeface="Lato"/>
                <a:cs typeface="Lato"/>
                <a:sym typeface="Lato"/>
              </a:rPr>
              <a:t>optimise</a:t>
            </a:r>
            <a:r>
              <a:rPr lang="fr" sz="1800">
                <a:solidFill>
                  <a:schemeClr val="dk1"/>
                </a:solidFill>
                <a:latin typeface="Lato"/>
                <a:ea typeface="Lato"/>
                <a:cs typeface="Lato"/>
                <a:sym typeface="Lato"/>
              </a:rPr>
              <a:t> the process?</a:t>
            </a:r>
            <a:endParaRPr sz="1800">
              <a:solidFill>
                <a:schemeClr val="dk1"/>
              </a:solidFill>
              <a:latin typeface="Lato"/>
              <a:ea typeface="Lato"/>
              <a:cs typeface="Lato"/>
              <a:sym typeface="Lato"/>
            </a:endParaRPr>
          </a:p>
        </p:txBody>
      </p:sp>
      <p:sp>
        <p:nvSpPr>
          <p:cNvPr id="2501" name="Google Shape;2501;p169"/>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Refactoring-related problematics</a:t>
            </a:r>
            <a:endParaRPr sz="2020"/>
          </a:p>
        </p:txBody>
      </p:sp>
      <p:sp>
        <p:nvSpPr>
          <p:cNvPr id="2502" name="Google Shape;2502;p16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
        <p:nvSpPr>
          <p:cNvPr id="2503" name="Google Shape;2503;p169"/>
          <p:cNvSpPr txBox="1"/>
          <p:nvPr/>
        </p:nvSpPr>
        <p:spPr>
          <a:xfrm>
            <a:off x="588600" y="1782750"/>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preserve the logic/meaning</a:t>
            </a:r>
            <a:r>
              <a:rPr lang="fr" sz="1800">
                <a:solidFill>
                  <a:schemeClr val="dk1"/>
                </a:solidFill>
                <a:latin typeface="Lato"/>
                <a:ea typeface="Lato"/>
                <a:cs typeface="Lato"/>
                <a:sym typeface="Lato"/>
              </a:rPr>
              <a:t> of the original process?</a:t>
            </a:r>
            <a:endParaRPr sz="1800">
              <a:solidFill>
                <a:schemeClr val="dk1"/>
              </a:solidFill>
              <a:latin typeface="Lato"/>
              <a:ea typeface="Lato"/>
              <a:cs typeface="Lato"/>
              <a:sym typeface="Lato"/>
            </a:endParaRPr>
          </a:p>
        </p:txBody>
      </p:sp>
      <p:sp>
        <p:nvSpPr>
          <p:cNvPr id="2504" name="Google Shape;2504;p169"/>
          <p:cNvSpPr txBox="1"/>
          <p:nvPr/>
        </p:nvSpPr>
        <p:spPr>
          <a:xfrm>
            <a:off x="588600" y="2493150"/>
            <a:ext cx="7966800" cy="702600"/>
          </a:xfrm>
          <a:prstGeom prst="rect">
            <a:avLst/>
          </a:prstGeom>
          <a:noFill/>
          <a:ln>
            <a:noFill/>
          </a:ln>
        </p:spPr>
        <p:txBody>
          <a:bodyPr anchorCtr="0" anchor="t" bIns="91425" lIns="91425" spcFirstLastPara="1" rIns="91425" wrap="square" tIns="91425">
            <a:no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preserve the structural semantics</a:t>
            </a:r>
            <a:r>
              <a:rPr lang="fr" sz="1800">
                <a:solidFill>
                  <a:schemeClr val="dk1"/>
                </a:solidFill>
                <a:latin typeface="Lato"/>
                <a:ea typeface="Lato"/>
                <a:cs typeface="Lato"/>
                <a:sym typeface="Lato"/>
              </a:rPr>
              <a:t> of the original process?</a:t>
            </a:r>
            <a:endParaRPr sz="1800">
              <a:solidFill>
                <a:schemeClr val="dk1"/>
              </a:solidFill>
              <a:latin typeface="Lato"/>
              <a:ea typeface="Lato"/>
              <a:cs typeface="Lato"/>
              <a:sym typeface="Lato"/>
            </a:endParaRPr>
          </a:p>
        </p:txBody>
      </p:sp>
      <p:sp>
        <p:nvSpPr>
          <p:cNvPr id="2505" name="Google Shape;2505;p169"/>
          <p:cNvSpPr txBox="1"/>
          <p:nvPr/>
        </p:nvSpPr>
        <p:spPr>
          <a:xfrm>
            <a:off x="588600" y="3412350"/>
            <a:ext cx="7966800" cy="702600"/>
          </a:xfrm>
          <a:prstGeom prst="rect">
            <a:avLst/>
          </a:prstGeom>
          <a:noFill/>
          <a:ln>
            <a:noFill/>
          </a:ln>
        </p:spPr>
        <p:txBody>
          <a:bodyPr anchorCtr="0" anchor="t" bIns="91425" lIns="91425" spcFirstLastPara="1" rIns="91425" wrap="square" tIns="91425">
            <a:no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maximise the chances</a:t>
            </a:r>
            <a:r>
              <a:rPr lang="fr" sz="1800">
                <a:solidFill>
                  <a:schemeClr val="dk1"/>
                </a:solidFill>
                <a:latin typeface="Lato"/>
                <a:ea typeface="Lato"/>
                <a:cs typeface="Lato"/>
                <a:sym typeface="Lato"/>
              </a:rPr>
              <a:t> of the user to </a:t>
            </a:r>
            <a:r>
              <a:rPr b="1" lang="fr" sz="1800">
                <a:solidFill>
                  <a:srgbClr val="FF0000"/>
                </a:solidFill>
                <a:latin typeface="Lato"/>
                <a:ea typeface="Lato"/>
                <a:cs typeface="Lato"/>
                <a:sym typeface="Lato"/>
              </a:rPr>
              <a:t>understand</a:t>
            </a:r>
            <a:r>
              <a:rPr lang="fr" sz="1800">
                <a:solidFill>
                  <a:schemeClr val="dk1"/>
                </a:solidFill>
                <a:latin typeface="Lato"/>
                <a:ea typeface="Lato"/>
                <a:cs typeface="Lato"/>
                <a:sym typeface="Lato"/>
              </a:rPr>
              <a:t> the refactored </a:t>
            </a:r>
            <a:r>
              <a:rPr b="1" lang="fr" sz="1800">
                <a:solidFill>
                  <a:srgbClr val="FF0000"/>
                </a:solidFill>
                <a:latin typeface="Lato"/>
                <a:ea typeface="Lato"/>
                <a:cs typeface="Lato"/>
                <a:sym typeface="Lato"/>
              </a:rPr>
              <a:t>process</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9" name="Shape 2509"/>
        <p:cNvGrpSpPr/>
        <p:nvPr/>
      </p:nvGrpSpPr>
      <p:grpSpPr>
        <a:xfrm>
          <a:off x="0" y="0"/>
          <a:ext cx="0" cy="0"/>
          <a:chOff x="0" y="0"/>
          <a:chExt cx="0" cy="0"/>
        </a:xfrm>
      </p:grpSpPr>
      <p:pic>
        <p:nvPicPr>
          <p:cNvPr id="2510" name="Google Shape;2510;p170"/>
          <p:cNvPicPr preferRelativeResize="0"/>
          <p:nvPr/>
        </p:nvPicPr>
        <p:blipFill>
          <a:blip r:embed="rId4">
            <a:alphaModFix/>
          </a:blip>
          <a:stretch>
            <a:fillRect/>
          </a:stretch>
        </p:blipFill>
        <p:spPr>
          <a:xfrm>
            <a:off x="430200" y="793350"/>
            <a:ext cx="8283602" cy="3556800"/>
          </a:xfrm>
          <a:prstGeom prst="rect">
            <a:avLst/>
          </a:prstGeom>
          <a:noFill/>
          <a:ln>
            <a:noFill/>
          </a:ln>
        </p:spPr>
      </p:pic>
      <p:sp>
        <p:nvSpPr>
          <p:cNvPr id="2511" name="Google Shape;2511;p170"/>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2512" name="Google Shape;2512;p17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45</a:t>
            </a:r>
            <a:endParaRPr>
              <a:solidFill>
                <a:srgbClr val="666666"/>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6" name="Shape 2516"/>
        <p:cNvGrpSpPr/>
        <p:nvPr/>
      </p:nvGrpSpPr>
      <p:grpSpPr>
        <a:xfrm>
          <a:off x="0" y="0"/>
          <a:ext cx="0" cy="0"/>
          <a:chOff x="0" y="0"/>
          <a:chExt cx="0" cy="0"/>
        </a:xfrm>
      </p:grpSpPr>
      <p:pic>
        <p:nvPicPr>
          <p:cNvPr id="2517" name="Google Shape;2517;p171"/>
          <p:cNvPicPr preferRelativeResize="0"/>
          <p:nvPr/>
        </p:nvPicPr>
        <p:blipFill>
          <a:blip r:embed="rId4">
            <a:alphaModFix/>
          </a:blip>
          <a:stretch>
            <a:fillRect/>
          </a:stretch>
        </p:blipFill>
        <p:spPr>
          <a:xfrm>
            <a:off x="430200" y="793350"/>
            <a:ext cx="8283602" cy="3556800"/>
          </a:xfrm>
          <a:prstGeom prst="rect">
            <a:avLst/>
          </a:prstGeom>
          <a:noFill/>
          <a:ln>
            <a:noFill/>
          </a:ln>
        </p:spPr>
      </p:pic>
      <p:sp>
        <p:nvSpPr>
          <p:cNvPr id="2518" name="Google Shape;2518;p171"/>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2519" name="Google Shape;2519;p17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45</a:t>
            </a:r>
            <a:endParaRPr>
              <a:solidFill>
                <a:srgbClr val="666666"/>
              </a:solidFill>
            </a:endParaRPr>
          </a:p>
        </p:txBody>
      </p:sp>
      <p:sp>
        <p:nvSpPr>
          <p:cNvPr id="2520" name="Google Shape;2520;p171"/>
          <p:cNvSpPr/>
          <p:nvPr/>
        </p:nvSpPr>
        <p:spPr>
          <a:xfrm>
            <a:off x="2147600" y="1584000"/>
            <a:ext cx="945900" cy="10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521" name="Google Shape;2521;p171"/>
          <p:cNvGrpSpPr/>
          <p:nvPr/>
        </p:nvGrpSpPr>
        <p:grpSpPr>
          <a:xfrm>
            <a:off x="1857475" y="1373550"/>
            <a:ext cx="402900" cy="360000"/>
            <a:chOff x="1173875" y="495625"/>
            <a:chExt cx="402900" cy="360000"/>
          </a:xfrm>
        </p:grpSpPr>
        <p:sp>
          <p:nvSpPr>
            <p:cNvPr id="2522" name="Google Shape;2522;p171"/>
            <p:cNvSpPr/>
            <p:nvPr/>
          </p:nvSpPr>
          <p:spPr>
            <a:xfrm>
              <a:off x="1195325" y="495625"/>
              <a:ext cx="360000" cy="360000"/>
            </a:xfrm>
            <a:prstGeom prst="ellips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3" name="Google Shape;2523;p171"/>
            <p:cNvSpPr txBox="1"/>
            <p:nvPr/>
          </p:nvSpPr>
          <p:spPr>
            <a:xfrm>
              <a:off x="1173875" y="495775"/>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1</a:t>
              </a:r>
              <a:endParaRPr sz="1800">
                <a:solidFill>
                  <a:srgbClr val="FF0000"/>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grpSp>
        <p:nvGrpSpPr>
          <p:cNvPr id="255" name="Google Shape;255;p28"/>
          <p:cNvGrpSpPr/>
          <p:nvPr/>
        </p:nvGrpSpPr>
        <p:grpSpPr>
          <a:xfrm>
            <a:off x="1574109" y="2166809"/>
            <a:ext cx="1552350" cy="1165830"/>
            <a:chOff x="3357928" y="2764975"/>
            <a:chExt cx="1845180" cy="1385748"/>
          </a:xfrm>
        </p:grpSpPr>
        <p:sp>
          <p:nvSpPr>
            <p:cNvPr id="256" name="Google Shape;256;p28"/>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57" name="Google Shape;257;p28"/>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58" name="Google Shape;258;p28"/>
          <p:cNvGrpSpPr/>
          <p:nvPr/>
        </p:nvGrpSpPr>
        <p:grpSpPr>
          <a:xfrm>
            <a:off x="679600" y="3476650"/>
            <a:ext cx="1845180" cy="1165860"/>
            <a:chOff x="3357925" y="2984875"/>
            <a:chExt cx="1845180" cy="1165860"/>
          </a:xfrm>
        </p:grpSpPr>
        <p:sp>
          <p:nvSpPr>
            <p:cNvPr id="259" name="Google Shape;259;p28"/>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60" name="Google Shape;260;p28"/>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261" name="Google Shape;261;p28"/>
          <p:cNvGrpSpPr/>
          <p:nvPr/>
        </p:nvGrpSpPr>
        <p:grpSpPr>
          <a:xfrm>
            <a:off x="2910213" y="3515374"/>
            <a:ext cx="1552392" cy="1015848"/>
            <a:chOff x="3357925" y="3134924"/>
            <a:chExt cx="1552392" cy="1015848"/>
          </a:xfrm>
        </p:grpSpPr>
        <p:sp>
          <p:nvSpPr>
            <p:cNvPr id="262" name="Google Shape;262;p28"/>
            <p:cNvSpPr/>
            <p:nvPr/>
          </p:nvSpPr>
          <p:spPr>
            <a:xfrm>
              <a:off x="3357925" y="3134924"/>
              <a:ext cx="155239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63" name="Google Shape;263;p28"/>
            <p:cNvSpPr txBox="1"/>
            <p:nvPr/>
          </p:nvSpPr>
          <p:spPr>
            <a:xfrm>
              <a:off x="3416213" y="3273388"/>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modelling</a:t>
              </a:r>
              <a:endParaRPr sz="1800"/>
            </a:p>
          </p:txBody>
        </p:sp>
      </p:grpSp>
      <p:grpSp>
        <p:nvGrpSpPr>
          <p:cNvPr id="264" name="Google Shape;264;p28"/>
          <p:cNvGrpSpPr/>
          <p:nvPr/>
        </p:nvGrpSpPr>
        <p:grpSpPr>
          <a:xfrm>
            <a:off x="3776998" y="2205103"/>
            <a:ext cx="1510704" cy="1089247"/>
            <a:chOff x="3357936" y="3196616"/>
            <a:chExt cx="1510704" cy="1089247"/>
          </a:xfrm>
        </p:grpSpPr>
        <p:sp>
          <p:nvSpPr>
            <p:cNvPr id="265" name="Google Shape;265;p28"/>
            <p:cNvSpPr/>
            <p:nvPr/>
          </p:nvSpPr>
          <p:spPr>
            <a:xfrm>
              <a:off x="3357936" y="3196616"/>
              <a:ext cx="1510704" cy="95407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66" name="Google Shape;266;p28"/>
            <p:cNvSpPr txBox="1"/>
            <p:nvPr/>
          </p:nvSpPr>
          <p:spPr>
            <a:xfrm>
              <a:off x="3395375" y="3270063"/>
              <a:ext cx="1435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analysis</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267" name="Google Shape;267;p28"/>
          <p:cNvGrpSpPr/>
          <p:nvPr/>
        </p:nvGrpSpPr>
        <p:grpSpPr>
          <a:xfrm>
            <a:off x="5938238" y="2097698"/>
            <a:ext cx="1845300" cy="1165860"/>
            <a:chOff x="3374425" y="2764985"/>
            <a:chExt cx="1845300" cy="1165860"/>
          </a:xfrm>
        </p:grpSpPr>
        <p:sp>
          <p:nvSpPr>
            <p:cNvPr id="268" name="Google Shape;268;p28"/>
            <p:cNvSpPr/>
            <p:nvPr/>
          </p:nvSpPr>
          <p:spPr>
            <a:xfrm>
              <a:off x="3391012" y="2764985"/>
              <a:ext cx="1812132"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69" name="Google Shape;269;p28"/>
            <p:cNvSpPr txBox="1"/>
            <p:nvPr/>
          </p:nvSpPr>
          <p:spPr>
            <a:xfrm>
              <a:off x="3374425" y="2915025"/>
              <a:ext cx="18453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improvement</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270" name="Google Shape;270;p28"/>
          <p:cNvGrpSpPr/>
          <p:nvPr/>
        </p:nvGrpSpPr>
        <p:grpSpPr>
          <a:xfrm>
            <a:off x="4848050" y="3428575"/>
            <a:ext cx="1767852" cy="1015848"/>
            <a:chOff x="3357938" y="3134975"/>
            <a:chExt cx="1767852" cy="1015848"/>
          </a:xfrm>
        </p:grpSpPr>
        <p:sp>
          <p:nvSpPr>
            <p:cNvPr id="271" name="Google Shape;271;p28"/>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72" name="Google Shape;272;p28"/>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273" name="Google Shape;273;p28"/>
          <p:cNvGrpSpPr/>
          <p:nvPr/>
        </p:nvGrpSpPr>
        <p:grpSpPr>
          <a:xfrm>
            <a:off x="7037248" y="3428578"/>
            <a:ext cx="1510704" cy="1138885"/>
            <a:chOff x="3357936" y="3134865"/>
            <a:chExt cx="1510704" cy="1138885"/>
          </a:xfrm>
        </p:grpSpPr>
        <p:sp>
          <p:nvSpPr>
            <p:cNvPr id="274" name="Google Shape;274;p28"/>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75" name="Google Shape;275;p28"/>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276" name="Google Shape;276;p28"/>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77" name="Google Shape;277;p28"/>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sp>
        <p:nvSpPr>
          <p:cNvPr id="278" name="Google Shape;278;p28"/>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79" name="Google Shape;279;p28"/>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7" name="Shape 2527"/>
        <p:cNvGrpSpPr/>
        <p:nvPr/>
      </p:nvGrpSpPr>
      <p:grpSpPr>
        <a:xfrm>
          <a:off x="0" y="0"/>
          <a:ext cx="0" cy="0"/>
          <a:chOff x="0" y="0"/>
          <a:chExt cx="0" cy="0"/>
        </a:xfrm>
      </p:grpSpPr>
      <p:pic>
        <p:nvPicPr>
          <p:cNvPr id="2528" name="Google Shape;2528;p172"/>
          <p:cNvPicPr preferRelativeResize="0"/>
          <p:nvPr/>
        </p:nvPicPr>
        <p:blipFill>
          <a:blip r:embed="rId4">
            <a:alphaModFix/>
          </a:blip>
          <a:stretch>
            <a:fillRect/>
          </a:stretch>
        </p:blipFill>
        <p:spPr>
          <a:xfrm>
            <a:off x="430200" y="793350"/>
            <a:ext cx="8283602" cy="3556800"/>
          </a:xfrm>
          <a:prstGeom prst="rect">
            <a:avLst/>
          </a:prstGeom>
          <a:noFill/>
          <a:ln>
            <a:noFill/>
          </a:ln>
        </p:spPr>
      </p:pic>
      <p:sp>
        <p:nvSpPr>
          <p:cNvPr id="2529" name="Google Shape;2529;p172"/>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2530" name="Google Shape;2530;p17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45</a:t>
            </a:r>
            <a:endParaRPr>
              <a:solidFill>
                <a:srgbClr val="666666"/>
              </a:solidFill>
            </a:endParaRPr>
          </a:p>
        </p:txBody>
      </p:sp>
      <p:sp>
        <p:nvSpPr>
          <p:cNvPr id="2531" name="Google Shape;2531;p172"/>
          <p:cNvSpPr/>
          <p:nvPr/>
        </p:nvSpPr>
        <p:spPr>
          <a:xfrm>
            <a:off x="2147600" y="1584000"/>
            <a:ext cx="945900" cy="10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532" name="Google Shape;2532;p172"/>
          <p:cNvGrpSpPr/>
          <p:nvPr/>
        </p:nvGrpSpPr>
        <p:grpSpPr>
          <a:xfrm>
            <a:off x="1857475" y="1373550"/>
            <a:ext cx="402900" cy="360000"/>
            <a:chOff x="1173875" y="495625"/>
            <a:chExt cx="402900" cy="360000"/>
          </a:xfrm>
        </p:grpSpPr>
        <p:sp>
          <p:nvSpPr>
            <p:cNvPr id="2533" name="Google Shape;2533;p172"/>
            <p:cNvSpPr/>
            <p:nvPr/>
          </p:nvSpPr>
          <p:spPr>
            <a:xfrm>
              <a:off x="1195325" y="495625"/>
              <a:ext cx="360000" cy="360000"/>
            </a:xfrm>
            <a:prstGeom prst="ellips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4" name="Google Shape;2534;p172"/>
            <p:cNvSpPr txBox="1"/>
            <p:nvPr/>
          </p:nvSpPr>
          <p:spPr>
            <a:xfrm>
              <a:off x="1173875" y="495775"/>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1</a:t>
              </a:r>
              <a:endParaRPr sz="1800">
                <a:solidFill>
                  <a:srgbClr val="FF0000"/>
                </a:solidFill>
              </a:endParaRPr>
            </a:p>
          </p:txBody>
        </p:sp>
      </p:grpSp>
      <p:sp>
        <p:nvSpPr>
          <p:cNvPr id="2535" name="Google Shape;2535;p172"/>
          <p:cNvSpPr/>
          <p:nvPr/>
        </p:nvSpPr>
        <p:spPr>
          <a:xfrm>
            <a:off x="5448275" y="1584000"/>
            <a:ext cx="945900" cy="10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536" name="Google Shape;2536;p172"/>
          <p:cNvGrpSpPr/>
          <p:nvPr/>
        </p:nvGrpSpPr>
        <p:grpSpPr>
          <a:xfrm>
            <a:off x="5135325" y="1373550"/>
            <a:ext cx="402900" cy="360000"/>
            <a:chOff x="1173875" y="495625"/>
            <a:chExt cx="402900" cy="360000"/>
          </a:xfrm>
        </p:grpSpPr>
        <p:sp>
          <p:nvSpPr>
            <p:cNvPr id="2537" name="Google Shape;2537;p172"/>
            <p:cNvSpPr/>
            <p:nvPr/>
          </p:nvSpPr>
          <p:spPr>
            <a:xfrm>
              <a:off x="1195325" y="495625"/>
              <a:ext cx="360000" cy="360000"/>
            </a:xfrm>
            <a:prstGeom prst="ellips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8" name="Google Shape;2538;p172"/>
            <p:cNvSpPr txBox="1"/>
            <p:nvPr/>
          </p:nvSpPr>
          <p:spPr>
            <a:xfrm>
              <a:off x="1173875" y="495775"/>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2</a:t>
              </a:r>
              <a:endParaRPr sz="1800">
                <a:solidFill>
                  <a:srgbClr val="FF0000"/>
                </a:solidFill>
              </a:endParaRPr>
            </a:p>
          </p:txBody>
        </p:sp>
      </p:gr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2" name="Shape 2542"/>
        <p:cNvGrpSpPr/>
        <p:nvPr/>
      </p:nvGrpSpPr>
      <p:grpSpPr>
        <a:xfrm>
          <a:off x="0" y="0"/>
          <a:ext cx="0" cy="0"/>
          <a:chOff x="0" y="0"/>
          <a:chExt cx="0" cy="0"/>
        </a:xfrm>
      </p:grpSpPr>
      <p:pic>
        <p:nvPicPr>
          <p:cNvPr id="2543" name="Google Shape;2543;p173"/>
          <p:cNvPicPr preferRelativeResize="0"/>
          <p:nvPr/>
        </p:nvPicPr>
        <p:blipFill>
          <a:blip r:embed="rId4">
            <a:alphaModFix/>
          </a:blip>
          <a:stretch>
            <a:fillRect/>
          </a:stretch>
        </p:blipFill>
        <p:spPr>
          <a:xfrm>
            <a:off x="430200" y="793350"/>
            <a:ext cx="8283602" cy="3556800"/>
          </a:xfrm>
          <a:prstGeom prst="rect">
            <a:avLst/>
          </a:prstGeom>
          <a:noFill/>
          <a:ln>
            <a:noFill/>
          </a:ln>
        </p:spPr>
      </p:pic>
      <p:sp>
        <p:nvSpPr>
          <p:cNvPr id="2544" name="Google Shape;2544;p173"/>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2545" name="Google Shape;2545;p17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45</a:t>
            </a:r>
            <a:endParaRPr>
              <a:solidFill>
                <a:srgbClr val="666666"/>
              </a:solidFill>
            </a:endParaRPr>
          </a:p>
        </p:txBody>
      </p:sp>
      <p:sp>
        <p:nvSpPr>
          <p:cNvPr id="2546" name="Google Shape;2546;p173"/>
          <p:cNvSpPr/>
          <p:nvPr/>
        </p:nvSpPr>
        <p:spPr>
          <a:xfrm>
            <a:off x="2147600" y="1584000"/>
            <a:ext cx="945900" cy="10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547" name="Google Shape;2547;p173"/>
          <p:cNvGrpSpPr/>
          <p:nvPr/>
        </p:nvGrpSpPr>
        <p:grpSpPr>
          <a:xfrm>
            <a:off x="1857475" y="1373550"/>
            <a:ext cx="402900" cy="360000"/>
            <a:chOff x="1173875" y="495625"/>
            <a:chExt cx="402900" cy="360000"/>
          </a:xfrm>
        </p:grpSpPr>
        <p:sp>
          <p:nvSpPr>
            <p:cNvPr id="2548" name="Google Shape;2548;p173"/>
            <p:cNvSpPr/>
            <p:nvPr/>
          </p:nvSpPr>
          <p:spPr>
            <a:xfrm>
              <a:off x="1195325" y="495625"/>
              <a:ext cx="360000" cy="360000"/>
            </a:xfrm>
            <a:prstGeom prst="ellips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9" name="Google Shape;2549;p173"/>
            <p:cNvSpPr txBox="1"/>
            <p:nvPr/>
          </p:nvSpPr>
          <p:spPr>
            <a:xfrm>
              <a:off x="1173875" y="495775"/>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1</a:t>
              </a:r>
              <a:endParaRPr sz="1800">
                <a:solidFill>
                  <a:srgbClr val="FF0000"/>
                </a:solidFill>
              </a:endParaRPr>
            </a:p>
          </p:txBody>
        </p:sp>
      </p:grpSp>
      <p:sp>
        <p:nvSpPr>
          <p:cNvPr id="2550" name="Google Shape;2550;p173"/>
          <p:cNvSpPr/>
          <p:nvPr/>
        </p:nvSpPr>
        <p:spPr>
          <a:xfrm>
            <a:off x="5448275" y="1584000"/>
            <a:ext cx="945900" cy="10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551" name="Google Shape;2551;p173"/>
          <p:cNvGrpSpPr/>
          <p:nvPr/>
        </p:nvGrpSpPr>
        <p:grpSpPr>
          <a:xfrm>
            <a:off x="5135325" y="1373550"/>
            <a:ext cx="402900" cy="360000"/>
            <a:chOff x="1173875" y="495625"/>
            <a:chExt cx="402900" cy="360000"/>
          </a:xfrm>
        </p:grpSpPr>
        <p:sp>
          <p:nvSpPr>
            <p:cNvPr id="2552" name="Google Shape;2552;p173"/>
            <p:cNvSpPr/>
            <p:nvPr/>
          </p:nvSpPr>
          <p:spPr>
            <a:xfrm>
              <a:off x="1195325" y="495625"/>
              <a:ext cx="360000" cy="360000"/>
            </a:xfrm>
            <a:prstGeom prst="ellips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3" name="Google Shape;2553;p173"/>
            <p:cNvSpPr txBox="1"/>
            <p:nvPr/>
          </p:nvSpPr>
          <p:spPr>
            <a:xfrm>
              <a:off x="1173875" y="495775"/>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2</a:t>
              </a:r>
              <a:endParaRPr sz="1800">
                <a:solidFill>
                  <a:srgbClr val="FF0000"/>
                </a:solidFill>
              </a:endParaRPr>
            </a:p>
          </p:txBody>
        </p:sp>
      </p:grpSp>
      <p:grpSp>
        <p:nvGrpSpPr>
          <p:cNvPr id="2554" name="Google Shape;2554;p173"/>
          <p:cNvGrpSpPr/>
          <p:nvPr/>
        </p:nvGrpSpPr>
        <p:grpSpPr>
          <a:xfrm>
            <a:off x="5135325" y="3206825"/>
            <a:ext cx="402900" cy="360000"/>
            <a:chOff x="1173875" y="495625"/>
            <a:chExt cx="402900" cy="360000"/>
          </a:xfrm>
        </p:grpSpPr>
        <p:sp>
          <p:nvSpPr>
            <p:cNvPr id="2555" name="Google Shape;2555;p173"/>
            <p:cNvSpPr/>
            <p:nvPr/>
          </p:nvSpPr>
          <p:spPr>
            <a:xfrm>
              <a:off x="1195325" y="495625"/>
              <a:ext cx="360000" cy="360000"/>
            </a:xfrm>
            <a:prstGeom prst="ellipse">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6" name="Google Shape;2556;p173"/>
            <p:cNvSpPr txBox="1"/>
            <p:nvPr/>
          </p:nvSpPr>
          <p:spPr>
            <a:xfrm>
              <a:off x="1173875" y="495775"/>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3</a:t>
              </a:r>
              <a:endParaRPr sz="1800">
                <a:solidFill>
                  <a:srgbClr val="FF0000"/>
                </a:solidFill>
              </a:endParaRPr>
            </a:p>
          </p:txBody>
        </p:sp>
      </p:grpSp>
      <p:sp>
        <p:nvSpPr>
          <p:cNvPr id="2557" name="Google Shape;2557;p173"/>
          <p:cNvSpPr/>
          <p:nvPr/>
        </p:nvSpPr>
        <p:spPr>
          <a:xfrm>
            <a:off x="5448275" y="3407300"/>
            <a:ext cx="945900" cy="10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1" name="Shape 2561"/>
        <p:cNvGrpSpPr/>
        <p:nvPr/>
      </p:nvGrpSpPr>
      <p:grpSpPr>
        <a:xfrm>
          <a:off x="0" y="0"/>
          <a:ext cx="0" cy="0"/>
          <a:chOff x="0" y="0"/>
          <a:chExt cx="0" cy="0"/>
        </a:xfrm>
      </p:grpSpPr>
      <p:sp>
        <p:nvSpPr>
          <p:cNvPr id="2562" name="Google Shape;2562;p174"/>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1 – Election of the Task to Move</a:t>
            </a:r>
            <a:endParaRPr sz="2020"/>
          </a:p>
        </p:txBody>
      </p:sp>
      <p:sp>
        <p:nvSpPr>
          <p:cNvPr id="2563" name="Google Shape;2563;p17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46</a:t>
            </a:r>
            <a:endParaRPr>
              <a:solidFill>
                <a:srgbClr val="666666"/>
              </a:solidFill>
            </a:endParaRPr>
          </a:p>
        </p:txBody>
      </p:sp>
      <p:sp>
        <p:nvSpPr>
          <p:cNvPr id="2564" name="Google Shape;2564;p174"/>
          <p:cNvSpPr txBox="1"/>
          <p:nvPr/>
        </p:nvSpPr>
        <p:spPr>
          <a:xfrm>
            <a:off x="588600" y="55555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step </a:t>
            </a:r>
            <a:r>
              <a:rPr lang="fr" sz="1800">
                <a:solidFill>
                  <a:srgbClr val="1A1A1A"/>
                </a:solidFill>
                <a:latin typeface="Lato"/>
                <a:ea typeface="Lato"/>
                <a:cs typeface="Lato"/>
                <a:sym typeface="Lato"/>
              </a:rPr>
              <a:t>consists in </a:t>
            </a:r>
            <a:r>
              <a:rPr b="1" lang="fr" sz="1800">
                <a:solidFill>
                  <a:srgbClr val="FF0000"/>
                </a:solidFill>
                <a:latin typeface="Lato"/>
                <a:ea typeface="Lato"/>
                <a:cs typeface="Lato"/>
                <a:sym typeface="Lato"/>
              </a:rPr>
              <a:t>proposing a task to move</a:t>
            </a:r>
            <a:r>
              <a:rPr lang="fr" sz="1800">
                <a:solidFill>
                  <a:srgbClr val="1A1A1A"/>
                </a:solidFill>
                <a:latin typeface="Lato"/>
                <a:ea typeface="Lato"/>
                <a:cs typeface="Lato"/>
                <a:sym typeface="Lato"/>
              </a:rPr>
              <a:t> to the user.</a:t>
            </a:r>
            <a:endParaRPr sz="1800">
              <a:solidFill>
                <a:srgbClr val="1A1A1A"/>
              </a:solidFill>
              <a:latin typeface="Lato"/>
              <a:ea typeface="Lato"/>
              <a:cs typeface="Lato"/>
              <a:sym typeface="Lato"/>
            </a:endParaRPr>
          </a:p>
        </p:txBody>
      </p:sp>
      <p:pic>
        <p:nvPicPr>
          <p:cNvPr id="2565" name="Google Shape;2565;p174"/>
          <p:cNvPicPr preferRelativeResize="0"/>
          <p:nvPr/>
        </p:nvPicPr>
        <p:blipFill>
          <a:blip r:embed="rId4">
            <a:alphaModFix/>
          </a:blip>
          <a:stretch>
            <a:fillRect/>
          </a:stretch>
        </p:blipFill>
        <p:spPr>
          <a:xfrm>
            <a:off x="564488" y="1148469"/>
            <a:ext cx="8015027" cy="1561529"/>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9" name="Shape 2569"/>
        <p:cNvGrpSpPr/>
        <p:nvPr/>
      </p:nvGrpSpPr>
      <p:grpSpPr>
        <a:xfrm>
          <a:off x="0" y="0"/>
          <a:ext cx="0" cy="0"/>
          <a:chOff x="0" y="0"/>
          <a:chExt cx="0" cy="0"/>
        </a:xfrm>
      </p:grpSpPr>
      <p:sp>
        <p:nvSpPr>
          <p:cNvPr id="2570" name="Google Shape;2570;p175"/>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1 – Election of the Task to Move</a:t>
            </a:r>
            <a:endParaRPr sz="2020"/>
          </a:p>
        </p:txBody>
      </p:sp>
      <p:sp>
        <p:nvSpPr>
          <p:cNvPr id="2571" name="Google Shape;2571;p17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46</a:t>
            </a:r>
            <a:endParaRPr>
              <a:solidFill>
                <a:srgbClr val="666666"/>
              </a:solidFill>
            </a:endParaRPr>
          </a:p>
        </p:txBody>
      </p:sp>
      <p:sp>
        <p:nvSpPr>
          <p:cNvPr id="2572" name="Google Shape;2572;p175"/>
          <p:cNvSpPr/>
          <p:nvPr/>
        </p:nvSpPr>
        <p:spPr>
          <a:xfrm rot="4379045">
            <a:off x="2903978" y="2165118"/>
            <a:ext cx="218359" cy="1790521"/>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Green Tick Red Cross Mark Stock Vector (Royalty Free) 2317192637 |  Shutterstock" id="2573" name="Google Shape;2573;p175"/>
          <p:cNvPicPr preferRelativeResize="0"/>
          <p:nvPr/>
        </p:nvPicPr>
        <p:blipFill rotWithShape="1">
          <a:blip r:embed="rId4">
            <a:alphaModFix/>
          </a:blip>
          <a:srcRect b="6898" l="0" r="47226" t="0"/>
          <a:stretch/>
        </p:blipFill>
        <p:spPr>
          <a:xfrm>
            <a:off x="759725" y="3462075"/>
            <a:ext cx="1190351" cy="908800"/>
          </a:xfrm>
          <a:prstGeom prst="rect">
            <a:avLst/>
          </a:prstGeom>
          <a:noFill/>
          <a:ln>
            <a:noFill/>
          </a:ln>
        </p:spPr>
      </p:pic>
      <p:sp>
        <p:nvSpPr>
          <p:cNvPr id="2574" name="Google Shape;2574;p175"/>
          <p:cNvSpPr txBox="1"/>
          <p:nvPr/>
        </p:nvSpPr>
        <p:spPr>
          <a:xfrm>
            <a:off x="588600" y="55555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step </a:t>
            </a:r>
            <a:r>
              <a:rPr lang="fr" sz="1800">
                <a:solidFill>
                  <a:srgbClr val="1A1A1A"/>
                </a:solidFill>
                <a:latin typeface="Lato"/>
                <a:ea typeface="Lato"/>
                <a:cs typeface="Lato"/>
                <a:sym typeface="Lato"/>
              </a:rPr>
              <a:t>consists in </a:t>
            </a:r>
            <a:r>
              <a:rPr b="1" lang="fr" sz="1800">
                <a:solidFill>
                  <a:srgbClr val="FF0000"/>
                </a:solidFill>
                <a:latin typeface="Lato"/>
                <a:ea typeface="Lato"/>
                <a:cs typeface="Lato"/>
                <a:sym typeface="Lato"/>
              </a:rPr>
              <a:t>proposing a task to move</a:t>
            </a:r>
            <a:r>
              <a:rPr lang="fr" sz="1800">
                <a:solidFill>
                  <a:srgbClr val="1A1A1A"/>
                </a:solidFill>
                <a:latin typeface="Lato"/>
                <a:ea typeface="Lato"/>
                <a:cs typeface="Lato"/>
                <a:sym typeface="Lato"/>
              </a:rPr>
              <a:t> to the user.</a:t>
            </a:r>
            <a:endParaRPr sz="1800">
              <a:solidFill>
                <a:srgbClr val="1A1A1A"/>
              </a:solidFill>
              <a:latin typeface="Lato"/>
              <a:ea typeface="Lato"/>
              <a:cs typeface="Lato"/>
              <a:sym typeface="Lato"/>
            </a:endParaRPr>
          </a:p>
        </p:txBody>
      </p:sp>
      <p:sp>
        <p:nvSpPr>
          <p:cNvPr id="2575" name="Google Shape;2575;p175"/>
          <p:cNvSpPr txBox="1"/>
          <p:nvPr/>
        </p:nvSpPr>
        <p:spPr>
          <a:xfrm>
            <a:off x="1995600" y="3425525"/>
            <a:ext cx="2211900" cy="9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The user </a:t>
            </a:r>
            <a:r>
              <a:rPr b="1" lang="fr" sz="1800">
                <a:solidFill>
                  <a:srgbClr val="FF0000"/>
                </a:solidFill>
                <a:latin typeface="Lato"/>
                <a:ea typeface="Lato"/>
                <a:cs typeface="Lato"/>
                <a:sym typeface="Lato"/>
              </a:rPr>
              <a:t>validates the task</a:t>
            </a:r>
            <a:r>
              <a:rPr lang="fr" sz="1800">
                <a:latin typeface="Lato"/>
                <a:ea typeface="Lato"/>
                <a:cs typeface="Lato"/>
                <a:sym typeface="Lato"/>
              </a:rPr>
              <a:t>, so we can </a:t>
            </a:r>
            <a:r>
              <a:rPr b="1" lang="fr" sz="1800">
                <a:solidFill>
                  <a:srgbClr val="FF0000"/>
                </a:solidFill>
                <a:latin typeface="Lato"/>
                <a:ea typeface="Lato"/>
                <a:cs typeface="Lato"/>
                <a:sym typeface="Lato"/>
              </a:rPr>
              <a:t>move it</a:t>
            </a:r>
            <a:r>
              <a:rPr lang="fr" sz="1800">
                <a:latin typeface="Lato"/>
                <a:ea typeface="Lato"/>
                <a:cs typeface="Lato"/>
                <a:sym typeface="Lato"/>
              </a:rPr>
              <a:t>.</a:t>
            </a:r>
            <a:endParaRPr sz="1800">
              <a:latin typeface="Lato"/>
              <a:ea typeface="Lato"/>
              <a:cs typeface="Lato"/>
              <a:sym typeface="Lato"/>
            </a:endParaRPr>
          </a:p>
        </p:txBody>
      </p:sp>
      <p:pic>
        <p:nvPicPr>
          <p:cNvPr id="2576" name="Google Shape;2576;p175"/>
          <p:cNvPicPr preferRelativeResize="0"/>
          <p:nvPr/>
        </p:nvPicPr>
        <p:blipFill>
          <a:blip r:embed="rId5">
            <a:alphaModFix/>
          </a:blip>
          <a:stretch>
            <a:fillRect/>
          </a:stretch>
        </p:blipFill>
        <p:spPr>
          <a:xfrm>
            <a:off x="564488" y="1148469"/>
            <a:ext cx="8015027" cy="1561529"/>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0" name="Shape 2580"/>
        <p:cNvGrpSpPr/>
        <p:nvPr/>
      </p:nvGrpSpPr>
      <p:grpSpPr>
        <a:xfrm>
          <a:off x="0" y="0"/>
          <a:ext cx="0" cy="0"/>
          <a:chOff x="0" y="0"/>
          <a:chExt cx="0" cy="0"/>
        </a:xfrm>
      </p:grpSpPr>
      <p:sp>
        <p:nvSpPr>
          <p:cNvPr id="2581" name="Google Shape;2581;p176"/>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1 – Election of the Task to Move</a:t>
            </a:r>
            <a:endParaRPr sz="2020"/>
          </a:p>
        </p:txBody>
      </p:sp>
      <p:sp>
        <p:nvSpPr>
          <p:cNvPr id="2582" name="Google Shape;2582;p17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46</a:t>
            </a:r>
            <a:endParaRPr>
              <a:solidFill>
                <a:srgbClr val="666666"/>
              </a:solidFill>
            </a:endParaRPr>
          </a:p>
        </p:txBody>
      </p:sp>
      <p:sp>
        <p:nvSpPr>
          <p:cNvPr id="2583" name="Google Shape;2583;p176"/>
          <p:cNvSpPr/>
          <p:nvPr/>
        </p:nvSpPr>
        <p:spPr>
          <a:xfrm rot="4379045">
            <a:off x="2903978" y="2165118"/>
            <a:ext cx="218359" cy="1790521"/>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584" name="Google Shape;2584;p176"/>
          <p:cNvSpPr/>
          <p:nvPr/>
        </p:nvSpPr>
        <p:spPr>
          <a:xfrm rot="-4380425">
            <a:off x="6097037" y="2165191"/>
            <a:ext cx="218646" cy="1790346"/>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Green Tick Red Cross Mark Stock Vector (Royalty Free) 2317192637 |  Shutterstock" id="2585" name="Google Shape;2585;p176"/>
          <p:cNvPicPr preferRelativeResize="0"/>
          <p:nvPr/>
        </p:nvPicPr>
        <p:blipFill rotWithShape="1">
          <a:blip r:embed="rId4">
            <a:alphaModFix/>
          </a:blip>
          <a:srcRect b="6898" l="0" r="47226" t="0"/>
          <a:stretch/>
        </p:blipFill>
        <p:spPr>
          <a:xfrm>
            <a:off x="759725" y="3462075"/>
            <a:ext cx="1190351" cy="908800"/>
          </a:xfrm>
          <a:prstGeom prst="rect">
            <a:avLst/>
          </a:prstGeom>
          <a:noFill/>
          <a:ln>
            <a:noFill/>
          </a:ln>
        </p:spPr>
      </p:pic>
      <p:pic>
        <p:nvPicPr>
          <p:cNvPr descr="Green Tick Red Cross Mark Stock Vector (Royalty Free) 2317192637 |  Shutterstock" id="2586" name="Google Shape;2586;p176"/>
          <p:cNvPicPr preferRelativeResize="0"/>
          <p:nvPr/>
        </p:nvPicPr>
        <p:blipFill rotWithShape="1">
          <a:blip r:embed="rId4">
            <a:alphaModFix/>
          </a:blip>
          <a:srcRect b="6898" l="57096" r="0" t="0"/>
          <a:stretch/>
        </p:blipFill>
        <p:spPr>
          <a:xfrm>
            <a:off x="7444942" y="3462075"/>
            <a:ext cx="967708" cy="908800"/>
          </a:xfrm>
          <a:prstGeom prst="rect">
            <a:avLst/>
          </a:prstGeom>
          <a:noFill/>
          <a:ln>
            <a:noFill/>
          </a:ln>
        </p:spPr>
      </p:pic>
      <p:sp>
        <p:nvSpPr>
          <p:cNvPr id="2587" name="Google Shape;2587;p176"/>
          <p:cNvSpPr txBox="1"/>
          <p:nvPr/>
        </p:nvSpPr>
        <p:spPr>
          <a:xfrm>
            <a:off x="1995600" y="3425525"/>
            <a:ext cx="2211900" cy="9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The user </a:t>
            </a:r>
            <a:r>
              <a:rPr b="1" lang="fr" sz="1800">
                <a:solidFill>
                  <a:srgbClr val="FF0000"/>
                </a:solidFill>
                <a:latin typeface="Lato"/>
                <a:ea typeface="Lato"/>
                <a:cs typeface="Lato"/>
                <a:sym typeface="Lato"/>
              </a:rPr>
              <a:t>validates the task</a:t>
            </a:r>
            <a:r>
              <a:rPr lang="fr" sz="1800">
                <a:latin typeface="Lato"/>
                <a:ea typeface="Lato"/>
                <a:cs typeface="Lato"/>
                <a:sym typeface="Lato"/>
              </a:rPr>
              <a:t>, so we can </a:t>
            </a:r>
            <a:r>
              <a:rPr b="1" lang="fr" sz="1800">
                <a:solidFill>
                  <a:srgbClr val="FF0000"/>
                </a:solidFill>
                <a:latin typeface="Lato"/>
                <a:ea typeface="Lato"/>
                <a:cs typeface="Lato"/>
                <a:sym typeface="Lato"/>
              </a:rPr>
              <a:t>move it</a:t>
            </a:r>
            <a:r>
              <a:rPr lang="fr" sz="1800">
                <a:latin typeface="Lato"/>
                <a:ea typeface="Lato"/>
                <a:cs typeface="Lato"/>
                <a:sym typeface="Lato"/>
              </a:rPr>
              <a:t>.</a:t>
            </a:r>
            <a:endParaRPr sz="1800">
              <a:latin typeface="Lato"/>
              <a:ea typeface="Lato"/>
              <a:cs typeface="Lato"/>
              <a:sym typeface="Lato"/>
            </a:endParaRPr>
          </a:p>
        </p:txBody>
      </p:sp>
      <p:sp>
        <p:nvSpPr>
          <p:cNvPr id="2588" name="Google Shape;2588;p176"/>
          <p:cNvSpPr txBox="1"/>
          <p:nvPr/>
        </p:nvSpPr>
        <p:spPr>
          <a:xfrm>
            <a:off x="5039850" y="3462125"/>
            <a:ext cx="2405100" cy="9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The user </a:t>
            </a:r>
            <a:r>
              <a:rPr b="1" lang="fr" sz="1800">
                <a:solidFill>
                  <a:srgbClr val="FF0000"/>
                </a:solidFill>
                <a:latin typeface="Lato"/>
                <a:ea typeface="Lato"/>
                <a:cs typeface="Lato"/>
                <a:sym typeface="Lato"/>
              </a:rPr>
              <a:t>declines the task</a:t>
            </a:r>
            <a:r>
              <a:rPr lang="fr" sz="1800">
                <a:latin typeface="Lato"/>
                <a:ea typeface="Lato"/>
                <a:cs typeface="Lato"/>
                <a:sym typeface="Lato"/>
              </a:rPr>
              <a:t>, so we </a:t>
            </a:r>
            <a:r>
              <a:rPr b="1" lang="fr" sz="1800">
                <a:solidFill>
                  <a:srgbClr val="FF0000"/>
                </a:solidFill>
                <a:latin typeface="Lato"/>
                <a:ea typeface="Lato"/>
                <a:cs typeface="Lato"/>
                <a:sym typeface="Lato"/>
              </a:rPr>
              <a:t>propose a new task</a:t>
            </a:r>
            <a:r>
              <a:rPr lang="fr" sz="1800">
                <a:latin typeface="Lato"/>
                <a:ea typeface="Lato"/>
                <a:cs typeface="Lato"/>
                <a:sym typeface="Lato"/>
              </a:rPr>
              <a:t> to move.</a:t>
            </a:r>
            <a:endParaRPr sz="1800">
              <a:latin typeface="Lato"/>
              <a:ea typeface="Lato"/>
              <a:cs typeface="Lato"/>
              <a:sym typeface="Lato"/>
            </a:endParaRPr>
          </a:p>
        </p:txBody>
      </p:sp>
      <p:sp>
        <p:nvSpPr>
          <p:cNvPr id="2589" name="Google Shape;2589;p176"/>
          <p:cNvSpPr txBox="1"/>
          <p:nvPr/>
        </p:nvSpPr>
        <p:spPr>
          <a:xfrm>
            <a:off x="588600" y="55555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step </a:t>
            </a:r>
            <a:r>
              <a:rPr lang="fr" sz="1800">
                <a:solidFill>
                  <a:srgbClr val="1A1A1A"/>
                </a:solidFill>
                <a:latin typeface="Lato"/>
                <a:ea typeface="Lato"/>
                <a:cs typeface="Lato"/>
                <a:sym typeface="Lato"/>
              </a:rPr>
              <a:t>consists in </a:t>
            </a:r>
            <a:r>
              <a:rPr b="1" lang="fr" sz="1800">
                <a:solidFill>
                  <a:srgbClr val="FF0000"/>
                </a:solidFill>
                <a:latin typeface="Lato"/>
                <a:ea typeface="Lato"/>
                <a:cs typeface="Lato"/>
                <a:sym typeface="Lato"/>
              </a:rPr>
              <a:t>proposing a task to move</a:t>
            </a:r>
            <a:r>
              <a:rPr lang="fr" sz="1800">
                <a:solidFill>
                  <a:srgbClr val="1A1A1A"/>
                </a:solidFill>
                <a:latin typeface="Lato"/>
                <a:ea typeface="Lato"/>
                <a:cs typeface="Lato"/>
                <a:sym typeface="Lato"/>
              </a:rPr>
              <a:t> to the user.</a:t>
            </a:r>
            <a:endParaRPr sz="1800">
              <a:solidFill>
                <a:srgbClr val="1A1A1A"/>
              </a:solidFill>
              <a:latin typeface="Lato"/>
              <a:ea typeface="Lato"/>
              <a:cs typeface="Lato"/>
              <a:sym typeface="Lato"/>
            </a:endParaRPr>
          </a:p>
        </p:txBody>
      </p:sp>
      <p:pic>
        <p:nvPicPr>
          <p:cNvPr id="2590" name="Google Shape;2590;p176"/>
          <p:cNvPicPr preferRelativeResize="0"/>
          <p:nvPr/>
        </p:nvPicPr>
        <p:blipFill>
          <a:blip r:embed="rId5">
            <a:alphaModFix/>
          </a:blip>
          <a:stretch>
            <a:fillRect/>
          </a:stretch>
        </p:blipFill>
        <p:spPr>
          <a:xfrm>
            <a:off x="564488" y="1148469"/>
            <a:ext cx="8015027" cy="1561529"/>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4" name="Shape 2594"/>
        <p:cNvGrpSpPr/>
        <p:nvPr/>
      </p:nvGrpSpPr>
      <p:grpSpPr>
        <a:xfrm>
          <a:off x="0" y="0"/>
          <a:ext cx="0" cy="0"/>
          <a:chOff x="0" y="0"/>
          <a:chExt cx="0" cy="0"/>
        </a:xfrm>
      </p:grpSpPr>
      <p:sp>
        <p:nvSpPr>
          <p:cNvPr id="2595" name="Google Shape;2595;p177"/>
          <p:cNvSpPr txBox="1"/>
          <p:nvPr/>
        </p:nvSpPr>
        <p:spPr>
          <a:xfrm>
            <a:off x="588600" y="5599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relocation of the task</a:t>
            </a:r>
            <a:r>
              <a:rPr lang="fr" sz="1800">
                <a:solidFill>
                  <a:srgbClr val="1A1A1A"/>
                </a:solidFill>
                <a:latin typeface="Lato"/>
                <a:ea typeface="Lato"/>
                <a:cs typeface="Lato"/>
                <a:sym typeface="Lato"/>
              </a:rPr>
              <a:t> must preserve the </a:t>
            </a:r>
            <a:r>
              <a:rPr b="1" lang="fr" sz="1800">
                <a:solidFill>
                  <a:srgbClr val="FF0000"/>
                </a:solidFill>
                <a:latin typeface="Lato"/>
                <a:ea typeface="Lato"/>
                <a:cs typeface="Lato"/>
                <a:sym typeface="Lato"/>
              </a:rPr>
              <a:t>structural 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2596" name="Google Shape;2596;p177"/>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Relocation of the Task</a:t>
            </a:r>
            <a:endParaRPr sz="2020"/>
          </a:p>
        </p:txBody>
      </p:sp>
      <p:sp>
        <p:nvSpPr>
          <p:cNvPr id="2597" name="Google Shape;2597;p17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47</a:t>
            </a:r>
            <a:endParaRPr>
              <a:solidFill>
                <a:srgbClr val="666666"/>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1" name="Shape 2601"/>
        <p:cNvGrpSpPr/>
        <p:nvPr/>
      </p:nvGrpSpPr>
      <p:grpSpPr>
        <a:xfrm>
          <a:off x="0" y="0"/>
          <a:ext cx="0" cy="0"/>
          <a:chOff x="0" y="0"/>
          <a:chExt cx="0" cy="0"/>
        </a:xfrm>
      </p:grpSpPr>
      <p:sp>
        <p:nvSpPr>
          <p:cNvPr id="2602" name="Google Shape;2602;p178"/>
          <p:cNvSpPr txBox="1"/>
          <p:nvPr/>
        </p:nvSpPr>
        <p:spPr>
          <a:xfrm>
            <a:off x="588600" y="5599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relocation of the task</a:t>
            </a:r>
            <a:r>
              <a:rPr lang="fr" sz="1800">
                <a:solidFill>
                  <a:srgbClr val="1A1A1A"/>
                </a:solidFill>
                <a:latin typeface="Lato"/>
                <a:ea typeface="Lato"/>
                <a:cs typeface="Lato"/>
                <a:sym typeface="Lato"/>
              </a:rPr>
              <a:t> must preserve the </a:t>
            </a:r>
            <a:r>
              <a:rPr b="1" lang="fr" sz="1800">
                <a:solidFill>
                  <a:srgbClr val="FF0000"/>
                </a:solidFill>
                <a:latin typeface="Lato"/>
                <a:ea typeface="Lato"/>
                <a:cs typeface="Lato"/>
                <a:sym typeface="Lato"/>
              </a:rPr>
              <a:t>structural 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2603" name="Google Shape;2603;p178"/>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Relocation of the Task</a:t>
            </a:r>
            <a:endParaRPr sz="2020"/>
          </a:p>
        </p:txBody>
      </p:sp>
      <p:sp>
        <p:nvSpPr>
          <p:cNvPr id="2604" name="Google Shape;2604;p17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47</a:t>
            </a:r>
            <a:endParaRPr>
              <a:solidFill>
                <a:srgbClr val="666666"/>
              </a:solidFill>
            </a:endParaRPr>
          </a:p>
        </p:txBody>
      </p:sp>
      <p:pic>
        <p:nvPicPr>
          <p:cNvPr id="2605" name="Google Shape;2605;p178"/>
          <p:cNvPicPr preferRelativeResize="0"/>
          <p:nvPr/>
        </p:nvPicPr>
        <p:blipFill>
          <a:blip r:embed="rId4">
            <a:alphaModFix/>
          </a:blip>
          <a:stretch>
            <a:fillRect/>
          </a:stretch>
        </p:blipFill>
        <p:spPr>
          <a:xfrm>
            <a:off x="602000" y="1637325"/>
            <a:ext cx="7939999" cy="155855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9" name="Shape 2609"/>
        <p:cNvGrpSpPr/>
        <p:nvPr/>
      </p:nvGrpSpPr>
      <p:grpSpPr>
        <a:xfrm>
          <a:off x="0" y="0"/>
          <a:ext cx="0" cy="0"/>
          <a:chOff x="0" y="0"/>
          <a:chExt cx="0" cy="0"/>
        </a:xfrm>
      </p:grpSpPr>
      <p:sp>
        <p:nvSpPr>
          <p:cNvPr id="2610" name="Google Shape;2610;p179"/>
          <p:cNvSpPr txBox="1"/>
          <p:nvPr/>
        </p:nvSpPr>
        <p:spPr>
          <a:xfrm>
            <a:off x="588600" y="5599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relocation of the task</a:t>
            </a:r>
            <a:r>
              <a:rPr lang="fr" sz="1800">
                <a:solidFill>
                  <a:srgbClr val="1A1A1A"/>
                </a:solidFill>
                <a:latin typeface="Lato"/>
                <a:ea typeface="Lato"/>
                <a:cs typeface="Lato"/>
                <a:sym typeface="Lato"/>
              </a:rPr>
              <a:t> must preserve the </a:t>
            </a:r>
            <a:r>
              <a:rPr b="1" lang="fr" sz="1800">
                <a:solidFill>
                  <a:srgbClr val="FF0000"/>
                </a:solidFill>
                <a:latin typeface="Lato"/>
                <a:ea typeface="Lato"/>
                <a:cs typeface="Lato"/>
                <a:sym typeface="Lato"/>
              </a:rPr>
              <a:t>structural 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2611" name="Google Shape;2611;p179"/>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Relocation of the Task</a:t>
            </a:r>
            <a:endParaRPr sz="2020"/>
          </a:p>
        </p:txBody>
      </p:sp>
      <p:sp>
        <p:nvSpPr>
          <p:cNvPr id="2612" name="Google Shape;2612;p17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47</a:t>
            </a:r>
            <a:endParaRPr>
              <a:solidFill>
                <a:srgbClr val="666666"/>
              </a:solidFill>
            </a:endParaRPr>
          </a:p>
        </p:txBody>
      </p:sp>
      <p:pic>
        <p:nvPicPr>
          <p:cNvPr id="2613" name="Google Shape;2613;p179"/>
          <p:cNvPicPr preferRelativeResize="0"/>
          <p:nvPr/>
        </p:nvPicPr>
        <p:blipFill>
          <a:blip r:embed="rId4">
            <a:alphaModFix/>
          </a:blip>
          <a:stretch>
            <a:fillRect/>
          </a:stretch>
        </p:blipFill>
        <p:spPr>
          <a:xfrm>
            <a:off x="602000" y="1637325"/>
            <a:ext cx="7939999" cy="1558550"/>
          </a:xfrm>
          <a:prstGeom prst="rect">
            <a:avLst/>
          </a:prstGeom>
          <a:noFill/>
          <a:ln>
            <a:noFill/>
          </a:ln>
        </p:spPr>
      </p:pic>
      <p:sp>
        <p:nvSpPr>
          <p:cNvPr id="2614" name="Google Shape;2614;p179"/>
          <p:cNvSpPr/>
          <p:nvPr/>
        </p:nvSpPr>
        <p:spPr>
          <a:xfrm>
            <a:off x="2335475" y="1550350"/>
            <a:ext cx="2794500" cy="916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15" name="Google Shape;2615;p179"/>
          <p:cNvSpPr txBox="1"/>
          <p:nvPr/>
        </p:nvSpPr>
        <p:spPr>
          <a:xfrm rot="-1351694">
            <a:off x="2067485" y="1390243"/>
            <a:ext cx="909070" cy="35990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Loop</a:t>
            </a:r>
            <a:endParaRPr sz="1800">
              <a:solidFill>
                <a:srgbClr val="FF0000"/>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9" name="Shape 2619"/>
        <p:cNvGrpSpPr/>
        <p:nvPr/>
      </p:nvGrpSpPr>
      <p:grpSpPr>
        <a:xfrm>
          <a:off x="0" y="0"/>
          <a:ext cx="0" cy="0"/>
          <a:chOff x="0" y="0"/>
          <a:chExt cx="0" cy="0"/>
        </a:xfrm>
      </p:grpSpPr>
      <p:sp>
        <p:nvSpPr>
          <p:cNvPr id="2620" name="Google Shape;2620;p180"/>
          <p:cNvSpPr txBox="1"/>
          <p:nvPr/>
        </p:nvSpPr>
        <p:spPr>
          <a:xfrm>
            <a:off x="588600" y="5599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relocation of the task</a:t>
            </a:r>
            <a:r>
              <a:rPr lang="fr" sz="1800">
                <a:solidFill>
                  <a:srgbClr val="1A1A1A"/>
                </a:solidFill>
                <a:latin typeface="Lato"/>
                <a:ea typeface="Lato"/>
                <a:cs typeface="Lato"/>
                <a:sym typeface="Lato"/>
              </a:rPr>
              <a:t> must preserve the </a:t>
            </a:r>
            <a:r>
              <a:rPr b="1" lang="fr" sz="1800">
                <a:solidFill>
                  <a:srgbClr val="FF0000"/>
                </a:solidFill>
                <a:latin typeface="Lato"/>
                <a:ea typeface="Lato"/>
                <a:cs typeface="Lato"/>
                <a:sym typeface="Lato"/>
              </a:rPr>
              <a:t>structural 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2621" name="Google Shape;2621;p180"/>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Relocation of the Task</a:t>
            </a:r>
            <a:endParaRPr sz="2020"/>
          </a:p>
        </p:txBody>
      </p:sp>
      <p:sp>
        <p:nvSpPr>
          <p:cNvPr id="2622" name="Google Shape;2622;p18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47</a:t>
            </a:r>
            <a:endParaRPr>
              <a:solidFill>
                <a:srgbClr val="666666"/>
              </a:solidFill>
            </a:endParaRPr>
          </a:p>
        </p:txBody>
      </p:sp>
      <p:pic>
        <p:nvPicPr>
          <p:cNvPr id="2623" name="Google Shape;2623;p180"/>
          <p:cNvPicPr preferRelativeResize="0"/>
          <p:nvPr/>
        </p:nvPicPr>
        <p:blipFill>
          <a:blip r:embed="rId4">
            <a:alphaModFix/>
          </a:blip>
          <a:stretch>
            <a:fillRect/>
          </a:stretch>
        </p:blipFill>
        <p:spPr>
          <a:xfrm>
            <a:off x="602000" y="1637325"/>
            <a:ext cx="7939999" cy="1558550"/>
          </a:xfrm>
          <a:prstGeom prst="rect">
            <a:avLst/>
          </a:prstGeom>
          <a:noFill/>
          <a:ln>
            <a:noFill/>
          </a:ln>
        </p:spPr>
      </p:pic>
      <p:sp>
        <p:nvSpPr>
          <p:cNvPr id="2624" name="Google Shape;2624;p180"/>
          <p:cNvSpPr/>
          <p:nvPr/>
        </p:nvSpPr>
        <p:spPr>
          <a:xfrm>
            <a:off x="2335475" y="1550350"/>
            <a:ext cx="2794500" cy="916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5" name="Google Shape;2625;p180"/>
          <p:cNvSpPr txBox="1"/>
          <p:nvPr/>
        </p:nvSpPr>
        <p:spPr>
          <a:xfrm rot="-1351694">
            <a:off x="2067485" y="1390243"/>
            <a:ext cx="909070" cy="35990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Loop</a:t>
            </a:r>
            <a:endParaRPr sz="1800">
              <a:solidFill>
                <a:srgbClr val="FF0000"/>
              </a:solidFill>
            </a:endParaRPr>
          </a:p>
        </p:txBody>
      </p:sp>
      <p:sp>
        <p:nvSpPr>
          <p:cNvPr id="2626" name="Google Shape;2626;p180"/>
          <p:cNvSpPr/>
          <p:nvPr/>
        </p:nvSpPr>
        <p:spPr>
          <a:xfrm>
            <a:off x="5973425" y="1831125"/>
            <a:ext cx="1578300" cy="1276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7" name="Google Shape;2627;p180"/>
          <p:cNvSpPr txBox="1"/>
          <p:nvPr/>
        </p:nvSpPr>
        <p:spPr>
          <a:xfrm rot="-1351694">
            <a:off x="5632235" y="1571993"/>
            <a:ext cx="909070" cy="35990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Choice</a:t>
            </a:r>
            <a:endParaRPr sz="1800">
              <a:solidFill>
                <a:srgbClr val="FF0000"/>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1" name="Shape 2631"/>
        <p:cNvGrpSpPr/>
        <p:nvPr/>
      </p:nvGrpSpPr>
      <p:grpSpPr>
        <a:xfrm>
          <a:off x="0" y="0"/>
          <a:ext cx="0" cy="0"/>
          <a:chOff x="0" y="0"/>
          <a:chExt cx="0" cy="0"/>
        </a:xfrm>
      </p:grpSpPr>
      <p:sp>
        <p:nvSpPr>
          <p:cNvPr id="2632" name="Google Shape;2632;p181"/>
          <p:cNvSpPr txBox="1"/>
          <p:nvPr/>
        </p:nvSpPr>
        <p:spPr>
          <a:xfrm>
            <a:off x="588600" y="5599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relocation of the task</a:t>
            </a:r>
            <a:r>
              <a:rPr lang="fr" sz="1800">
                <a:solidFill>
                  <a:srgbClr val="1A1A1A"/>
                </a:solidFill>
                <a:latin typeface="Lato"/>
                <a:ea typeface="Lato"/>
                <a:cs typeface="Lato"/>
                <a:sym typeface="Lato"/>
              </a:rPr>
              <a:t> must preserve the </a:t>
            </a:r>
            <a:r>
              <a:rPr b="1" lang="fr" sz="1800">
                <a:solidFill>
                  <a:srgbClr val="FF0000"/>
                </a:solidFill>
                <a:latin typeface="Lato"/>
                <a:ea typeface="Lato"/>
                <a:cs typeface="Lato"/>
                <a:sym typeface="Lato"/>
              </a:rPr>
              <a:t>structural 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2633" name="Google Shape;2633;p181"/>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Relocation of the Task</a:t>
            </a:r>
            <a:endParaRPr sz="2020"/>
          </a:p>
        </p:txBody>
      </p:sp>
      <p:sp>
        <p:nvSpPr>
          <p:cNvPr id="2634" name="Google Shape;2634;p18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47</a:t>
            </a:r>
            <a:endParaRPr>
              <a:solidFill>
                <a:srgbClr val="666666"/>
              </a:solidFill>
            </a:endParaRPr>
          </a:p>
        </p:txBody>
      </p:sp>
      <p:pic>
        <p:nvPicPr>
          <p:cNvPr id="2635" name="Google Shape;2635;p181"/>
          <p:cNvPicPr preferRelativeResize="0"/>
          <p:nvPr/>
        </p:nvPicPr>
        <p:blipFill>
          <a:blip r:embed="rId4">
            <a:alphaModFix/>
          </a:blip>
          <a:stretch>
            <a:fillRect/>
          </a:stretch>
        </p:blipFill>
        <p:spPr>
          <a:xfrm>
            <a:off x="602000" y="1637325"/>
            <a:ext cx="7939999" cy="1558550"/>
          </a:xfrm>
          <a:prstGeom prst="rect">
            <a:avLst/>
          </a:prstGeom>
          <a:noFill/>
          <a:ln>
            <a:noFill/>
          </a:ln>
        </p:spPr>
      </p:pic>
      <p:sp>
        <p:nvSpPr>
          <p:cNvPr id="2636" name="Google Shape;2636;p181"/>
          <p:cNvSpPr txBox="1"/>
          <p:nvPr/>
        </p:nvSpPr>
        <p:spPr>
          <a:xfrm>
            <a:off x="588588" y="35133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To </a:t>
            </a:r>
            <a:r>
              <a:rPr b="1" lang="fr" sz="1800">
                <a:solidFill>
                  <a:srgbClr val="FF0000"/>
                </a:solidFill>
                <a:latin typeface="Lato"/>
                <a:ea typeface="Lato"/>
                <a:cs typeface="Lato"/>
                <a:sym typeface="Lato"/>
              </a:rPr>
              <a:t>facilitate</a:t>
            </a:r>
            <a:r>
              <a:rPr lang="fr" sz="1800">
                <a:solidFill>
                  <a:srgbClr val="1A1A1A"/>
                </a:solidFill>
                <a:latin typeface="Lato"/>
                <a:ea typeface="Lato"/>
                <a:cs typeface="Lato"/>
                <a:sym typeface="Lato"/>
              </a:rPr>
              <a:t> this </a:t>
            </a:r>
            <a:r>
              <a:rPr b="1" lang="fr" sz="1800">
                <a:solidFill>
                  <a:srgbClr val="FF0000"/>
                </a:solidFill>
                <a:latin typeface="Lato"/>
                <a:ea typeface="Lato"/>
                <a:cs typeface="Lato"/>
                <a:sym typeface="Lato"/>
              </a:rPr>
              <a:t>preservation</a:t>
            </a:r>
            <a:r>
              <a:rPr lang="fr" sz="1800">
                <a:solidFill>
                  <a:srgbClr val="1A1A1A"/>
                </a:solidFill>
                <a:latin typeface="Lato"/>
                <a:ea typeface="Lato"/>
                <a:cs typeface="Lato"/>
                <a:sym typeface="Lato"/>
              </a:rPr>
              <a:t>, the relocation of the task is </a:t>
            </a:r>
            <a:r>
              <a:rPr b="1" lang="fr" sz="1800">
                <a:solidFill>
                  <a:srgbClr val="FF0000"/>
                </a:solidFill>
                <a:latin typeface="Lato"/>
                <a:ea typeface="Lato"/>
                <a:cs typeface="Lato"/>
                <a:sym typeface="Lato"/>
              </a:rPr>
              <a:t>not performed </a:t>
            </a:r>
            <a:r>
              <a:rPr lang="fr" sz="1800">
                <a:solidFill>
                  <a:srgbClr val="1A1A1A"/>
                </a:solidFill>
                <a:latin typeface="Lato"/>
                <a:ea typeface="Lato"/>
                <a:cs typeface="Lato"/>
                <a:sym typeface="Lato"/>
              </a:rPr>
              <a:t>on the </a:t>
            </a:r>
            <a:r>
              <a:rPr b="1" lang="fr" sz="1800">
                <a:solidFill>
                  <a:srgbClr val="FF0000"/>
                </a:solidFill>
                <a:latin typeface="Lato"/>
                <a:ea typeface="Lato"/>
                <a:cs typeface="Lato"/>
                <a:sym typeface="Lato"/>
              </a:rPr>
              <a:t>BPMN process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but on</a:t>
            </a:r>
            <a:r>
              <a:rPr lang="fr" sz="1800">
                <a:solidFill>
                  <a:srgbClr val="1A1A1A"/>
                </a:solidFill>
                <a:latin typeface="Lato"/>
                <a:ea typeface="Lato"/>
                <a:cs typeface="Lato"/>
                <a:sym typeface="Lato"/>
              </a:rPr>
              <a:t> another representation, called </a:t>
            </a:r>
            <a:r>
              <a:rPr b="1" lang="fr" sz="1800">
                <a:solidFill>
                  <a:srgbClr val="FF0000"/>
                </a:solidFill>
                <a:latin typeface="Lato"/>
                <a:ea typeface="Lato"/>
                <a:cs typeface="Lato"/>
                <a:sym typeface="Lato"/>
              </a:rPr>
              <a:t>sequence graph</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637" name="Google Shape;2637;p181"/>
          <p:cNvSpPr/>
          <p:nvPr/>
        </p:nvSpPr>
        <p:spPr>
          <a:xfrm>
            <a:off x="2335475" y="1550350"/>
            <a:ext cx="2794500" cy="916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38" name="Google Shape;2638;p181"/>
          <p:cNvSpPr txBox="1"/>
          <p:nvPr/>
        </p:nvSpPr>
        <p:spPr>
          <a:xfrm rot="-1351694">
            <a:off x="2067485" y="1390243"/>
            <a:ext cx="909070" cy="35990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Loop</a:t>
            </a:r>
            <a:endParaRPr sz="1800">
              <a:solidFill>
                <a:srgbClr val="FF0000"/>
              </a:solidFill>
            </a:endParaRPr>
          </a:p>
        </p:txBody>
      </p:sp>
      <p:sp>
        <p:nvSpPr>
          <p:cNvPr id="2639" name="Google Shape;2639;p181"/>
          <p:cNvSpPr/>
          <p:nvPr/>
        </p:nvSpPr>
        <p:spPr>
          <a:xfrm>
            <a:off x="5973425" y="1831125"/>
            <a:ext cx="1578300" cy="1276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0" name="Google Shape;2640;p181"/>
          <p:cNvSpPr txBox="1"/>
          <p:nvPr/>
        </p:nvSpPr>
        <p:spPr>
          <a:xfrm rot="-1351694">
            <a:off x="5632235" y="1571993"/>
            <a:ext cx="909070" cy="35990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Choice</a:t>
            </a:r>
            <a:endParaRPr sz="180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p29"/>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85" name="Google Shape;285;p29"/>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86" name="Google Shape;286;p29"/>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a:t>
            </a:r>
            <a:r>
              <a:rPr b="1" lang="fr" sz="1800">
                <a:solidFill>
                  <a:srgbClr val="FF0000"/>
                </a:solidFill>
              </a:rPr>
              <a:t>holistic discipline</a:t>
            </a:r>
            <a:r>
              <a:rPr lang="fr" sz="1800">
                <a:solidFill>
                  <a:schemeClr val="dk1"/>
                </a:solidFill>
              </a:rPr>
              <a:t> encompasses all the fields related to business processes, such as:</a:t>
            </a:r>
            <a:endParaRPr sz="1800"/>
          </a:p>
        </p:txBody>
      </p:sp>
      <p:grpSp>
        <p:nvGrpSpPr>
          <p:cNvPr id="287" name="Google Shape;287;p29"/>
          <p:cNvGrpSpPr/>
          <p:nvPr/>
        </p:nvGrpSpPr>
        <p:grpSpPr>
          <a:xfrm>
            <a:off x="1574109" y="2166809"/>
            <a:ext cx="1552350" cy="1165830"/>
            <a:chOff x="3357928" y="2764975"/>
            <a:chExt cx="1845180" cy="1385748"/>
          </a:xfrm>
        </p:grpSpPr>
        <p:sp>
          <p:nvSpPr>
            <p:cNvPr id="288" name="Google Shape;288;p29"/>
            <p:cNvSpPr/>
            <p:nvPr/>
          </p:nvSpPr>
          <p:spPr>
            <a:xfrm>
              <a:off x="3357928" y="2764975"/>
              <a:ext cx="1845180" cy="1385748"/>
            </a:xfrm>
            <a:prstGeom prst="cloud">
              <a:avLst/>
            </a:prstGeom>
            <a:noFill/>
            <a:ln cap="flat" cmpd="sng" w="8025">
              <a:solidFill>
                <a:srgbClr val="999999"/>
              </a:solidFill>
              <a:prstDash val="dash"/>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89" name="Google Shape;289;p29"/>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rgbClr val="999999"/>
                  </a:solidFill>
                </a:rPr>
                <a:t>Process</a:t>
              </a:r>
              <a:endParaRPr sz="1814">
                <a:solidFill>
                  <a:srgbClr val="999999"/>
                </a:solidFill>
              </a:endParaRPr>
            </a:p>
            <a:p>
              <a:pPr indent="0" lvl="0" marL="0" rtl="0" algn="ctr">
                <a:spcBef>
                  <a:spcPts val="0"/>
                </a:spcBef>
                <a:spcAft>
                  <a:spcPts val="0"/>
                </a:spcAft>
                <a:buNone/>
              </a:pPr>
              <a:r>
                <a:rPr lang="fr" sz="1814">
                  <a:solidFill>
                    <a:srgbClr val="999999"/>
                  </a:solidFill>
                </a:rPr>
                <a:t>discovery</a:t>
              </a:r>
              <a:endParaRPr sz="1814">
                <a:solidFill>
                  <a:srgbClr val="999999"/>
                </a:solidFill>
              </a:endParaRPr>
            </a:p>
          </p:txBody>
        </p:sp>
      </p:grpSp>
      <p:grpSp>
        <p:nvGrpSpPr>
          <p:cNvPr id="290" name="Google Shape;290;p29"/>
          <p:cNvGrpSpPr/>
          <p:nvPr/>
        </p:nvGrpSpPr>
        <p:grpSpPr>
          <a:xfrm>
            <a:off x="679600" y="3476650"/>
            <a:ext cx="1845180" cy="1165860"/>
            <a:chOff x="3357925" y="2984875"/>
            <a:chExt cx="1845180" cy="1165860"/>
          </a:xfrm>
        </p:grpSpPr>
        <p:sp>
          <p:nvSpPr>
            <p:cNvPr id="291" name="Google Shape;291;p29"/>
            <p:cNvSpPr/>
            <p:nvPr/>
          </p:nvSpPr>
          <p:spPr>
            <a:xfrm>
              <a:off x="3357925" y="2984875"/>
              <a:ext cx="1845180" cy="1165860"/>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92" name="Google Shape;292;p29"/>
            <p:cNvSpPr txBox="1"/>
            <p:nvPr/>
          </p:nvSpPr>
          <p:spPr>
            <a:xfrm>
              <a:off x="3460302" y="3165025"/>
              <a:ext cx="1640400" cy="74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1814">
                  <a:solidFill>
                    <a:srgbClr val="999999"/>
                  </a:solidFill>
                </a:rPr>
                <a:t>Process</a:t>
              </a:r>
              <a:endParaRPr sz="1814">
                <a:solidFill>
                  <a:srgbClr val="999999"/>
                </a:solidFill>
              </a:endParaRPr>
            </a:p>
            <a:p>
              <a:pPr indent="0" lvl="0" marL="0" rtl="0" algn="ctr">
                <a:spcBef>
                  <a:spcPts val="0"/>
                </a:spcBef>
                <a:spcAft>
                  <a:spcPts val="0"/>
                </a:spcAft>
                <a:buNone/>
              </a:pPr>
              <a:r>
                <a:rPr lang="fr" sz="1814">
                  <a:solidFill>
                    <a:srgbClr val="999999"/>
                  </a:solidFill>
                </a:rPr>
                <a:t>measurement</a:t>
              </a:r>
              <a:endParaRPr sz="1800">
                <a:solidFill>
                  <a:schemeClr val="dk1"/>
                </a:solidFill>
              </a:endParaRPr>
            </a:p>
          </p:txBody>
        </p:sp>
      </p:grpSp>
      <p:grpSp>
        <p:nvGrpSpPr>
          <p:cNvPr id="293" name="Google Shape;293;p29"/>
          <p:cNvGrpSpPr/>
          <p:nvPr/>
        </p:nvGrpSpPr>
        <p:grpSpPr>
          <a:xfrm>
            <a:off x="2910213" y="3515374"/>
            <a:ext cx="1552392" cy="1015848"/>
            <a:chOff x="3357925" y="3134924"/>
            <a:chExt cx="1552392" cy="1015848"/>
          </a:xfrm>
        </p:grpSpPr>
        <p:sp>
          <p:nvSpPr>
            <p:cNvPr id="294" name="Google Shape;294;p29"/>
            <p:cNvSpPr/>
            <p:nvPr/>
          </p:nvSpPr>
          <p:spPr>
            <a:xfrm>
              <a:off x="3357925" y="3134924"/>
              <a:ext cx="1552392" cy="1015848"/>
            </a:xfrm>
            <a:prstGeom prst="cloud">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95" name="Google Shape;295;p29"/>
            <p:cNvSpPr txBox="1"/>
            <p:nvPr/>
          </p:nvSpPr>
          <p:spPr>
            <a:xfrm>
              <a:off x="3416213" y="3273388"/>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1800">
                  <a:solidFill>
                    <a:srgbClr val="FF0000"/>
                  </a:solidFill>
                </a:rPr>
                <a:t>Process</a:t>
              </a:r>
              <a:endParaRPr sz="1800">
                <a:solidFill>
                  <a:srgbClr val="FF0000"/>
                </a:solidFill>
              </a:endParaRPr>
            </a:p>
            <a:p>
              <a:pPr indent="0" lvl="0" marL="0" rtl="0" algn="ctr">
                <a:spcBef>
                  <a:spcPts val="0"/>
                </a:spcBef>
                <a:spcAft>
                  <a:spcPts val="0"/>
                </a:spcAft>
                <a:buNone/>
              </a:pPr>
              <a:r>
                <a:rPr lang="fr" sz="1800">
                  <a:solidFill>
                    <a:srgbClr val="FF0000"/>
                  </a:solidFill>
                </a:rPr>
                <a:t>modelling</a:t>
              </a:r>
              <a:endParaRPr sz="1800">
                <a:solidFill>
                  <a:schemeClr val="dk1"/>
                </a:solidFill>
              </a:endParaRPr>
            </a:p>
          </p:txBody>
        </p:sp>
      </p:grpSp>
      <p:grpSp>
        <p:nvGrpSpPr>
          <p:cNvPr id="296" name="Google Shape;296;p29"/>
          <p:cNvGrpSpPr/>
          <p:nvPr/>
        </p:nvGrpSpPr>
        <p:grpSpPr>
          <a:xfrm>
            <a:off x="3776998" y="2205103"/>
            <a:ext cx="1510704" cy="954072"/>
            <a:chOff x="3357936" y="3196616"/>
            <a:chExt cx="1510704" cy="954072"/>
          </a:xfrm>
        </p:grpSpPr>
        <p:sp>
          <p:nvSpPr>
            <p:cNvPr id="297" name="Google Shape;297;p29"/>
            <p:cNvSpPr/>
            <p:nvPr/>
          </p:nvSpPr>
          <p:spPr>
            <a:xfrm>
              <a:off x="3357936" y="3196616"/>
              <a:ext cx="1510704" cy="954072"/>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98" name="Google Shape;298;p29"/>
            <p:cNvSpPr txBox="1"/>
            <p:nvPr/>
          </p:nvSpPr>
          <p:spPr>
            <a:xfrm>
              <a:off x="3395375" y="3270063"/>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rgbClr val="999999"/>
                  </a:solidFill>
                </a:rPr>
                <a:t>Process</a:t>
              </a:r>
              <a:endParaRPr sz="1800">
                <a:solidFill>
                  <a:srgbClr val="999999"/>
                </a:solidFill>
              </a:endParaRPr>
            </a:p>
            <a:p>
              <a:pPr indent="0" lvl="0" marL="0" rtl="0" algn="ctr">
                <a:spcBef>
                  <a:spcPts val="0"/>
                </a:spcBef>
                <a:spcAft>
                  <a:spcPts val="0"/>
                </a:spcAft>
                <a:buNone/>
              </a:pPr>
              <a:r>
                <a:rPr lang="fr" sz="1800">
                  <a:solidFill>
                    <a:srgbClr val="999999"/>
                  </a:solidFill>
                </a:rPr>
                <a:t>analysis</a:t>
              </a:r>
              <a:endParaRPr sz="1800">
                <a:solidFill>
                  <a:srgbClr val="999999"/>
                </a:solidFill>
              </a:endParaRPr>
            </a:p>
          </p:txBody>
        </p:sp>
      </p:grpSp>
      <p:grpSp>
        <p:nvGrpSpPr>
          <p:cNvPr id="299" name="Google Shape;299;p29"/>
          <p:cNvGrpSpPr/>
          <p:nvPr/>
        </p:nvGrpSpPr>
        <p:grpSpPr>
          <a:xfrm>
            <a:off x="5938238" y="2097698"/>
            <a:ext cx="1845300" cy="1165860"/>
            <a:chOff x="3374425" y="2764985"/>
            <a:chExt cx="1845300" cy="1165860"/>
          </a:xfrm>
        </p:grpSpPr>
        <p:sp>
          <p:nvSpPr>
            <p:cNvPr id="300" name="Google Shape;300;p29"/>
            <p:cNvSpPr/>
            <p:nvPr/>
          </p:nvSpPr>
          <p:spPr>
            <a:xfrm>
              <a:off x="3391012" y="2764985"/>
              <a:ext cx="1812132" cy="1165860"/>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01" name="Google Shape;301;p29"/>
            <p:cNvSpPr txBox="1"/>
            <p:nvPr/>
          </p:nvSpPr>
          <p:spPr>
            <a:xfrm>
              <a:off x="3374425" y="2915025"/>
              <a:ext cx="1845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rgbClr val="999999"/>
                  </a:solidFill>
                </a:rPr>
                <a:t>Process</a:t>
              </a:r>
              <a:endParaRPr sz="1800">
                <a:solidFill>
                  <a:srgbClr val="999999"/>
                </a:solidFill>
              </a:endParaRPr>
            </a:p>
            <a:p>
              <a:pPr indent="0" lvl="0" marL="0" rtl="0" algn="ctr">
                <a:spcBef>
                  <a:spcPts val="0"/>
                </a:spcBef>
                <a:spcAft>
                  <a:spcPts val="0"/>
                </a:spcAft>
                <a:buNone/>
              </a:pPr>
              <a:r>
                <a:rPr lang="fr" sz="1800">
                  <a:solidFill>
                    <a:srgbClr val="999999"/>
                  </a:solidFill>
                </a:rPr>
                <a:t>improvement</a:t>
              </a:r>
              <a:endParaRPr sz="1800">
                <a:solidFill>
                  <a:srgbClr val="999999"/>
                </a:solidFill>
              </a:endParaRPr>
            </a:p>
          </p:txBody>
        </p:sp>
      </p:grpSp>
      <p:grpSp>
        <p:nvGrpSpPr>
          <p:cNvPr id="302" name="Google Shape;302;p29"/>
          <p:cNvGrpSpPr/>
          <p:nvPr/>
        </p:nvGrpSpPr>
        <p:grpSpPr>
          <a:xfrm>
            <a:off x="4848050" y="3428575"/>
            <a:ext cx="1767852" cy="1015848"/>
            <a:chOff x="3357938" y="3134975"/>
            <a:chExt cx="1767852" cy="1015848"/>
          </a:xfrm>
        </p:grpSpPr>
        <p:sp>
          <p:nvSpPr>
            <p:cNvPr id="303" name="Google Shape;303;p29"/>
            <p:cNvSpPr/>
            <p:nvPr/>
          </p:nvSpPr>
          <p:spPr>
            <a:xfrm>
              <a:off x="3357938" y="3134975"/>
              <a:ext cx="1767852" cy="1015848"/>
            </a:xfrm>
            <a:prstGeom prst="cloud">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04" name="Google Shape;304;p29"/>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rgbClr val="FF0000"/>
                  </a:solidFill>
                </a:rPr>
                <a:t>Process</a:t>
              </a:r>
              <a:endParaRPr sz="1800">
                <a:solidFill>
                  <a:srgbClr val="FF0000"/>
                </a:solidFill>
              </a:endParaRPr>
            </a:p>
            <a:p>
              <a:pPr indent="0" lvl="0" marL="0" rtl="0" algn="l">
                <a:spcBef>
                  <a:spcPts val="0"/>
                </a:spcBef>
                <a:spcAft>
                  <a:spcPts val="0"/>
                </a:spcAft>
                <a:buNone/>
              </a:pPr>
              <a:r>
                <a:rPr lang="fr" sz="1800">
                  <a:solidFill>
                    <a:srgbClr val="FF0000"/>
                  </a:solidFill>
                </a:rPr>
                <a:t>optimisation</a:t>
              </a:r>
              <a:endParaRPr sz="1800">
                <a:solidFill>
                  <a:srgbClr val="FF0000"/>
                </a:solidFill>
              </a:endParaRPr>
            </a:p>
          </p:txBody>
        </p:sp>
      </p:grpSp>
      <p:grpSp>
        <p:nvGrpSpPr>
          <p:cNvPr id="305" name="Google Shape;305;p29"/>
          <p:cNvGrpSpPr/>
          <p:nvPr/>
        </p:nvGrpSpPr>
        <p:grpSpPr>
          <a:xfrm>
            <a:off x="7037248" y="3395500"/>
            <a:ext cx="1510704" cy="1048926"/>
            <a:chOff x="3357936" y="3101788"/>
            <a:chExt cx="1510704" cy="1048926"/>
          </a:xfrm>
        </p:grpSpPr>
        <p:sp>
          <p:nvSpPr>
            <p:cNvPr id="306" name="Google Shape;306;p29"/>
            <p:cNvSpPr/>
            <p:nvPr/>
          </p:nvSpPr>
          <p:spPr>
            <a:xfrm>
              <a:off x="3357936" y="3134865"/>
              <a:ext cx="1510704" cy="1015848"/>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07" name="Google Shape;307;p29"/>
            <p:cNvSpPr txBox="1"/>
            <p:nvPr/>
          </p:nvSpPr>
          <p:spPr>
            <a:xfrm>
              <a:off x="3395375" y="3101788"/>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1800">
                  <a:solidFill>
                    <a:srgbClr val="999999"/>
                  </a:solidFill>
                </a:rPr>
                <a:t>Process</a:t>
              </a:r>
              <a:endParaRPr sz="1800">
                <a:solidFill>
                  <a:srgbClr val="999999"/>
                </a:solidFill>
              </a:endParaRPr>
            </a:p>
            <a:p>
              <a:pPr indent="0" lvl="0" marL="0" rtl="0" algn="ctr">
                <a:spcBef>
                  <a:spcPts val="0"/>
                </a:spcBef>
                <a:spcAft>
                  <a:spcPts val="0"/>
                </a:spcAft>
                <a:buNone/>
              </a:pPr>
              <a:r>
                <a:rPr lang="fr" sz="1800">
                  <a:solidFill>
                    <a:srgbClr val="999999"/>
                  </a:solidFill>
                </a:rPr>
                <a:t>automation</a:t>
              </a:r>
              <a:endParaRPr sz="1800">
                <a:solidFill>
                  <a:schemeClr val="dk1"/>
                </a:solidFill>
              </a:endParaRPr>
            </a:p>
          </p:txBody>
        </p:sp>
      </p:grpSp>
      <p:sp>
        <p:nvSpPr>
          <p:cNvPr id="308" name="Google Shape;308;p29"/>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4" name="Shape 2644"/>
        <p:cNvGrpSpPr/>
        <p:nvPr/>
      </p:nvGrpSpPr>
      <p:grpSpPr>
        <a:xfrm>
          <a:off x="0" y="0"/>
          <a:ext cx="0" cy="0"/>
          <a:chOff x="0" y="0"/>
          <a:chExt cx="0" cy="0"/>
        </a:xfrm>
      </p:grpSpPr>
      <p:pic>
        <p:nvPicPr>
          <p:cNvPr id="2645" name="Google Shape;2645;p182" title="running_example_seq_graph.png"/>
          <p:cNvPicPr preferRelativeResize="0"/>
          <p:nvPr/>
        </p:nvPicPr>
        <p:blipFill>
          <a:blip r:embed="rId4">
            <a:alphaModFix/>
          </a:blip>
          <a:stretch>
            <a:fillRect/>
          </a:stretch>
        </p:blipFill>
        <p:spPr>
          <a:xfrm>
            <a:off x="943338" y="2390300"/>
            <a:ext cx="7257276" cy="2154450"/>
          </a:xfrm>
          <a:prstGeom prst="rect">
            <a:avLst/>
          </a:prstGeom>
          <a:noFill/>
          <a:ln>
            <a:noFill/>
          </a:ln>
        </p:spPr>
      </p:pic>
      <p:pic>
        <p:nvPicPr>
          <p:cNvPr id="2646" name="Google Shape;2646;p182" title="process.png"/>
          <p:cNvPicPr preferRelativeResize="0"/>
          <p:nvPr/>
        </p:nvPicPr>
        <p:blipFill>
          <a:blip r:embed="rId5">
            <a:alphaModFix/>
          </a:blip>
          <a:stretch>
            <a:fillRect/>
          </a:stretch>
        </p:blipFill>
        <p:spPr>
          <a:xfrm>
            <a:off x="396025" y="549300"/>
            <a:ext cx="8351927" cy="1641500"/>
          </a:xfrm>
          <a:prstGeom prst="rect">
            <a:avLst/>
          </a:prstGeom>
          <a:noFill/>
          <a:ln>
            <a:noFill/>
          </a:ln>
        </p:spPr>
      </p:pic>
      <p:sp>
        <p:nvSpPr>
          <p:cNvPr id="2647" name="Google Shape;2647;p182"/>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BPMN to Sequence Graph</a:t>
            </a:r>
            <a:endParaRPr sz="2020"/>
          </a:p>
        </p:txBody>
      </p:sp>
      <p:sp>
        <p:nvSpPr>
          <p:cNvPr id="2648" name="Google Shape;2648;p18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2" name="Shape 2652"/>
        <p:cNvGrpSpPr/>
        <p:nvPr/>
      </p:nvGrpSpPr>
      <p:grpSpPr>
        <a:xfrm>
          <a:off x="0" y="0"/>
          <a:ext cx="0" cy="0"/>
          <a:chOff x="0" y="0"/>
          <a:chExt cx="0" cy="0"/>
        </a:xfrm>
      </p:grpSpPr>
      <p:pic>
        <p:nvPicPr>
          <p:cNvPr id="2653" name="Google Shape;2653;p183" title="running_example_seq_graph.png"/>
          <p:cNvPicPr preferRelativeResize="0"/>
          <p:nvPr/>
        </p:nvPicPr>
        <p:blipFill>
          <a:blip r:embed="rId4">
            <a:alphaModFix/>
          </a:blip>
          <a:stretch>
            <a:fillRect/>
          </a:stretch>
        </p:blipFill>
        <p:spPr>
          <a:xfrm>
            <a:off x="943338" y="2390300"/>
            <a:ext cx="7257276" cy="2154450"/>
          </a:xfrm>
          <a:prstGeom prst="rect">
            <a:avLst/>
          </a:prstGeom>
          <a:noFill/>
          <a:ln>
            <a:noFill/>
          </a:ln>
        </p:spPr>
      </p:pic>
      <p:pic>
        <p:nvPicPr>
          <p:cNvPr id="2654" name="Google Shape;2654;p183" title="process.png"/>
          <p:cNvPicPr preferRelativeResize="0"/>
          <p:nvPr/>
        </p:nvPicPr>
        <p:blipFill>
          <a:blip r:embed="rId5">
            <a:alphaModFix/>
          </a:blip>
          <a:stretch>
            <a:fillRect/>
          </a:stretch>
        </p:blipFill>
        <p:spPr>
          <a:xfrm>
            <a:off x="396025" y="549300"/>
            <a:ext cx="8351927" cy="1641500"/>
          </a:xfrm>
          <a:prstGeom prst="rect">
            <a:avLst/>
          </a:prstGeom>
          <a:noFill/>
          <a:ln>
            <a:noFill/>
          </a:ln>
        </p:spPr>
      </p:pic>
      <p:sp>
        <p:nvSpPr>
          <p:cNvPr id="2655" name="Google Shape;2655;p183"/>
          <p:cNvSpPr/>
          <p:nvPr/>
        </p:nvSpPr>
        <p:spPr>
          <a:xfrm>
            <a:off x="2287400" y="451925"/>
            <a:ext cx="3003600" cy="9525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6" name="Google Shape;2656;p183"/>
          <p:cNvSpPr/>
          <p:nvPr/>
        </p:nvSpPr>
        <p:spPr>
          <a:xfrm>
            <a:off x="722363" y="2789282"/>
            <a:ext cx="4093250" cy="1893475"/>
          </a:xfrm>
          <a:custGeom>
            <a:rect b="b" l="l" r="r" t="t"/>
            <a:pathLst>
              <a:path extrusionOk="0" h="75739" w="163730">
                <a:moveTo>
                  <a:pt x="10874" y="73645"/>
                </a:moveTo>
                <a:cubicBezTo>
                  <a:pt x="6552" y="68783"/>
                  <a:pt x="1226" y="63677"/>
                  <a:pt x="306" y="57237"/>
                </a:cubicBezTo>
                <a:cubicBezTo>
                  <a:pt x="-797" y="49514"/>
                  <a:pt x="2022" y="39800"/>
                  <a:pt x="8371" y="35267"/>
                </a:cubicBezTo>
                <a:cubicBezTo>
                  <a:pt x="16371" y="29555"/>
                  <a:pt x="27021" y="28696"/>
                  <a:pt x="36737" y="27202"/>
                </a:cubicBezTo>
                <a:cubicBezTo>
                  <a:pt x="54800" y="24424"/>
                  <a:pt x="73395" y="24158"/>
                  <a:pt x="90967" y="19137"/>
                </a:cubicBezTo>
                <a:cubicBezTo>
                  <a:pt x="104602" y="15241"/>
                  <a:pt x="115588" y="4220"/>
                  <a:pt x="129345" y="782"/>
                </a:cubicBezTo>
                <a:cubicBezTo>
                  <a:pt x="137339" y="-1216"/>
                  <a:pt x="149738" y="439"/>
                  <a:pt x="152984" y="8013"/>
                </a:cubicBezTo>
                <a:cubicBezTo>
                  <a:pt x="157129" y="17684"/>
                  <a:pt x="158220" y="28396"/>
                  <a:pt x="160771" y="38604"/>
                </a:cubicBezTo>
                <a:cubicBezTo>
                  <a:pt x="163226" y="48427"/>
                  <a:pt x="166728" y="62588"/>
                  <a:pt x="158824" y="68917"/>
                </a:cubicBezTo>
                <a:cubicBezTo>
                  <a:pt x="144581" y="80321"/>
                  <a:pt x="122562" y="73923"/>
                  <a:pt x="104316" y="73923"/>
                </a:cubicBezTo>
                <a:cubicBezTo>
                  <a:pt x="73169" y="73923"/>
                  <a:pt x="42021" y="73923"/>
                  <a:pt x="10874" y="73923"/>
                </a:cubicBezTo>
              </a:path>
            </a:pathLst>
          </a:custGeom>
          <a:noFill/>
          <a:ln cap="flat" cmpd="sng" w="19050">
            <a:solidFill>
              <a:srgbClr val="FF0000"/>
            </a:solidFill>
            <a:prstDash val="dash"/>
            <a:round/>
            <a:headEnd len="med" w="med" type="none"/>
            <a:tailEnd len="med" w="med" type="none"/>
          </a:ln>
        </p:spPr>
      </p:sp>
      <p:sp>
        <p:nvSpPr>
          <p:cNvPr id="2657" name="Google Shape;2657;p183"/>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BPMN to Sequence Graph</a:t>
            </a:r>
            <a:endParaRPr sz="2020"/>
          </a:p>
        </p:txBody>
      </p:sp>
      <p:sp>
        <p:nvSpPr>
          <p:cNvPr id="2658" name="Google Shape;2658;p18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2" name="Shape 2662"/>
        <p:cNvGrpSpPr/>
        <p:nvPr/>
      </p:nvGrpSpPr>
      <p:grpSpPr>
        <a:xfrm>
          <a:off x="0" y="0"/>
          <a:ext cx="0" cy="0"/>
          <a:chOff x="0" y="0"/>
          <a:chExt cx="0" cy="0"/>
        </a:xfrm>
      </p:grpSpPr>
      <p:sp>
        <p:nvSpPr>
          <p:cNvPr id="2663" name="Google Shape;2663;p184"/>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BPMN to Sequence Graph</a:t>
            </a:r>
            <a:endParaRPr sz="2020"/>
          </a:p>
        </p:txBody>
      </p:sp>
      <p:pic>
        <p:nvPicPr>
          <p:cNvPr id="2664" name="Google Shape;2664;p184" title="running_example_seq_graph.png"/>
          <p:cNvPicPr preferRelativeResize="0"/>
          <p:nvPr/>
        </p:nvPicPr>
        <p:blipFill>
          <a:blip r:embed="rId4">
            <a:alphaModFix/>
          </a:blip>
          <a:stretch>
            <a:fillRect/>
          </a:stretch>
        </p:blipFill>
        <p:spPr>
          <a:xfrm>
            <a:off x="943338" y="2390300"/>
            <a:ext cx="7257276" cy="2154450"/>
          </a:xfrm>
          <a:prstGeom prst="rect">
            <a:avLst/>
          </a:prstGeom>
          <a:noFill/>
          <a:ln>
            <a:noFill/>
          </a:ln>
        </p:spPr>
      </p:pic>
      <p:pic>
        <p:nvPicPr>
          <p:cNvPr id="2665" name="Google Shape;2665;p184" title="process.png"/>
          <p:cNvPicPr preferRelativeResize="0"/>
          <p:nvPr/>
        </p:nvPicPr>
        <p:blipFill>
          <a:blip r:embed="rId5">
            <a:alphaModFix/>
          </a:blip>
          <a:stretch>
            <a:fillRect/>
          </a:stretch>
        </p:blipFill>
        <p:spPr>
          <a:xfrm>
            <a:off x="396025" y="549300"/>
            <a:ext cx="8351927" cy="1641500"/>
          </a:xfrm>
          <a:prstGeom prst="rect">
            <a:avLst/>
          </a:prstGeom>
          <a:noFill/>
          <a:ln>
            <a:noFill/>
          </a:ln>
        </p:spPr>
      </p:pic>
      <p:sp>
        <p:nvSpPr>
          <p:cNvPr id="2666" name="Google Shape;2666;p184"/>
          <p:cNvSpPr/>
          <p:nvPr/>
        </p:nvSpPr>
        <p:spPr>
          <a:xfrm>
            <a:off x="2287400" y="451925"/>
            <a:ext cx="3003600" cy="9525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7" name="Google Shape;2667;p184"/>
          <p:cNvSpPr/>
          <p:nvPr/>
        </p:nvSpPr>
        <p:spPr>
          <a:xfrm>
            <a:off x="722363" y="2789282"/>
            <a:ext cx="4093250" cy="1893475"/>
          </a:xfrm>
          <a:custGeom>
            <a:rect b="b" l="l" r="r" t="t"/>
            <a:pathLst>
              <a:path extrusionOk="0" h="75739" w="163730">
                <a:moveTo>
                  <a:pt x="10874" y="73645"/>
                </a:moveTo>
                <a:cubicBezTo>
                  <a:pt x="6552" y="68783"/>
                  <a:pt x="1226" y="63677"/>
                  <a:pt x="306" y="57237"/>
                </a:cubicBezTo>
                <a:cubicBezTo>
                  <a:pt x="-797" y="49514"/>
                  <a:pt x="2022" y="39800"/>
                  <a:pt x="8371" y="35267"/>
                </a:cubicBezTo>
                <a:cubicBezTo>
                  <a:pt x="16371" y="29555"/>
                  <a:pt x="27021" y="28696"/>
                  <a:pt x="36737" y="27202"/>
                </a:cubicBezTo>
                <a:cubicBezTo>
                  <a:pt x="54800" y="24424"/>
                  <a:pt x="73395" y="24158"/>
                  <a:pt x="90967" y="19137"/>
                </a:cubicBezTo>
                <a:cubicBezTo>
                  <a:pt x="104602" y="15241"/>
                  <a:pt x="115588" y="4220"/>
                  <a:pt x="129345" y="782"/>
                </a:cubicBezTo>
                <a:cubicBezTo>
                  <a:pt x="137339" y="-1216"/>
                  <a:pt x="149738" y="439"/>
                  <a:pt x="152984" y="8013"/>
                </a:cubicBezTo>
                <a:cubicBezTo>
                  <a:pt x="157129" y="17684"/>
                  <a:pt x="158220" y="28396"/>
                  <a:pt x="160771" y="38604"/>
                </a:cubicBezTo>
                <a:cubicBezTo>
                  <a:pt x="163226" y="48427"/>
                  <a:pt x="166728" y="62588"/>
                  <a:pt x="158824" y="68917"/>
                </a:cubicBezTo>
                <a:cubicBezTo>
                  <a:pt x="144581" y="80321"/>
                  <a:pt x="122562" y="73923"/>
                  <a:pt x="104316" y="73923"/>
                </a:cubicBezTo>
                <a:cubicBezTo>
                  <a:pt x="73169" y="73923"/>
                  <a:pt x="42021" y="73923"/>
                  <a:pt x="10874" y="73923"/>
                </a:cubicBezTo>
              </a:path>
            </a:pathLst>
          </a:custGeom>
          <a:noFill/>
          <a:ln cap="flat" cmpd="sng" w="19050">
            <a:solidFill>
              <a:srgbClr val="B7B7B7"/>
            </a:solidFill>
            <a:prstDash val="dash"/>
            <a:round/>
            <a:headEnd len="med" w="med" type="none"/>
            <a:tailEnd len="med" w="med" type="none"/>
          </a:ln>
        </p:spPr>
      </p:sp>
      <p:sp>
        <p:nvSpPr>
          <p:cNvPr id="2668" name="Google Shape;2668;p184"/>
          <p:cNvSpPr/>
          <p:nvPr/>
        </p:nvSpPr>
        <p:spPr>
          <a:xfrm>
            <a:off x="5950850" y="423550"/>
            <a:ext cx="1822200" cy="17673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9" name="Google Shape;2669;p184"/>
          <p:cNvSpPr/>
          <p:nvPr/>
        </p:nvSpPr>
        <p:spPr>
          <a:xfrm>
            <a:off x="5230439" y="2486638"/>
            <a:ext cx="3037725" cy="2161325"/>
          </a:xfrm>
          <a:custGeom>
            <a:rect b="b" l="l" r="r" t="t"/>
            <a:pathLst>
              <a:path extrusionOk="0" h="86453" w="121509">
                <a:moveTo>
                  <a:pt x="10761" y="81871"/>
                </a:moveTo>
                <a:cubicBezTo>
                  <a:pt x="5642" y="76325"/>
                  <a:pt x="1130" y="69336"/>
                  <a:pt x="194" y="61847"/>
                </a:cubicBezTo>
                <a:cubicBezTo>
                  <a:pt x="-976" y="52480"/>
                  <a:pt x="4133" y="43069"/>
                  <a:pt x="8815" y="34872"/>
                </a:cubicBezTo>
                <a:cubicBezTo>
                  <a:pt x="14903" y="24213"/>
                  <a:pt x="31138" y="24435"/>
                  <a:pt x="41353" y="17629"/>
                </a:cubicBezTo>
                <a:cubicBezTo>
                  <a:pt x="47805" y="13331"/>
                  <a:pt x="48974" y="1205"/>
                  <a:pt x="56648" y="109"/>
                </a:cubicBezTo>
                <a:cubicBezTo>
                  <a:pt x="67100" y="-1383"/>
                  <a:pt x="69892" y="16858"/>
                  <a:pt x="78340" y="23191"/>
                </a:cubicBezTo>
                <a:cubicBezTo>
                  <a:pt x="84749" y="27996"/>
                  <a:pt x="93145" y="29344"/>
                  <a:pt x="100310" y="32925"/>
                </a:cubicBezTo>
                <a:cubicBezTo>
                  <a:pt x="109547" y="37542"/>
                  <a:pt x="118095" y="46483"/>
                  <a:pt x="120334" y="56564"/>
                </a:cubicBezTo>
                <a:cubicBezTo>
                  <a:pt x="121562" y="62091"/>
                  <a:pt x="122500" y="68727"/>
                  <a:pt x="119499" y="73528"/>
                </a:cubicBezTo>
                <a:cubicBezTo>
                  <a:pt x="116157" y="78874"/>
                  <a:pt x="110185" y="82659"/>
                  <a:pt x="104204" y="84652"/>
                </a:cubicBezTo>
                <a:cubicBezTo>
                  <a:pt x="90921" y="89078"/>
                  <a:pt x="76211" y="83818"/>
                  <a:pt x="62210" y="83818"/>
                </a:cubicBezTo>
                <a:cubicBezTo>
                  <a:pt x="44665" y="83818"/>
                  <a:pt x="26293" y="86585"/>
                  <a:pt x="9649" y="81037"/>
                </a:cubicBezTo>
              </a:path>
            </a:pathLst>
          </a:custGeom>
          <a:noFill/>
          <a:ln cap="flat" cmpd="sng" w="19050">
            <a:solidFill>
              <a:srgbClr val="FF0000"/>
            </a:solidFill>
            <a:prstDash val="dash"/>
            <a:round/>
            <a:headEnd len="med" w="med" type="none"/>
            <a:tailEnd len="med" w="med" type="none"/>
          </a:ln>
        </p:spPr>
      </p:sp>
      <p:sp>
        <p:nvSpPr>
          <p:cNvPr id="2670" name="Google Shape;2670;p18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4" name="Shape 2674"/>
        <p:cNvGrpSpPr/>
        <p:nvPr/>
      </p:nvGrpSpPr>
      <p:grpSpPr>
        <a:xfrm>
          <a:off x="0" y="0"/>
          <a:ext cx="0" cy="0"/>
          <a:chOff x="0" y="0"/>
          <a:chExt cx="0" cy="0"/>
        </a:xfrm>
      </p:grpSpPr>
      <p:sp>
        <p:nvSpPr>
          <p:cNvPr id="2675" name="Google Shape;2675;p185"/>
          <p:cNvSpPr txBox="1"/>
          <p:nvPr>
            <p:ph type="title"/>
          </p:nvPr>
        </p:nvSpPr>
        <p:spPr>
          <a:xfrm>
            <a:off x="32100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a:t>
            </a:r>
            <a:endParaRPr sz="2020"/>
          </a:p>
        </p:txBody>
      </p:sp>
      <p:sp>
        <p:nvSpPr>
          <p:cNvPr id="2676" name="Google Shape;2676;p185"/>
          <p:cNvSpPr txBox="1"/>
          <p:nvPr/>
        </p:nvSpPr>
        <p:spPr>
          <a:xfrm>
            <a:off x="588600" y="349788"/>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selected task is </a:t>
            </a:r>
            <a:r>
              <a:rPr b="1" lang="fr" sz="1800">
                <a:solidFill>
                  <a:srgbClr val="FF0000"/>
                </a:solidFill>
                <a:latin typeface="Lato"/>
                <a:ea typeface="Lato"/>
                <a:cs typeface="Lato"/>
                <a:sym typeface="Lato"/>
              </a:rPr>
              <a:t>moved</a:t>
            </a:r>
            <a:r>
              <a:rPr lang="fr" sz="1800">
                <a:solidFill>
                  <a:srgbClr val="1A1A1A"/>
                </a:solidFill>
                <a:latin typeface="Lato"/>
                <a:ea typeface="Lato"/>
                <a:cs typeface="Lato"/>
                <a:sym typeface="Lato"/>
              </a:rPr>
              <a:t> thanks to </a:t>
            </a:r>
            <a:r>
              <a:rPr b="1" lang="fr" sz="1800">
                <a:solidFill>
                  <a:srgbClr val="FF0000"/>
                </a:solidFill>
                <a:latin typeface="Lato"/>
                <a:ea typeface="Lato"/>
                <a:cs typeface="Lato"/>
                <a:sym typeface="Lato"/>
              </a:rPr>
              <a:t>4 refactoring patterns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677" name="Google Shape;2677;p18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49</a:t>
            </a:r>
            <a:endParaRPr>
              <a:solidFill>
                <a:srgbClr val="666666"/>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1" name="Shape 2681"/>
        <p:cNvGrpSpPr/>
        <p:nvPr/>
      </p:nvGrpSpPr>
      <p:grpSpPr>
        <a:xfrm>
          <a:off x="0" y="0"/>
          <a:ext cx="0" cy="0"/>
          <a:chOff x="0" y="0"/>
          <a:chExt cx="0" cy="0"/>
        </a:xfrm>
      </p:grpSpPr>
      <p:pic>
        <p:nvPicPr>
          <p:cNvPr id="2682" name="Google Shape;2682;p186"/>
          <p:cNvPicPr preferRelativeResize="0"/>
          <p:nvPr/>
        </p:nvPicPr>
        <p:blipFill>
          <a:blip r:embed="rId4">
            <a:alphaModFix/>
          </a:blip>
          <a:stretch>
            <a:fillRect/>
          </a:stretch>
        </p:blipFill>
        <p:spPr>
          <a:xfrm>
            <a:off x="5086925" y="3404418"/>
            <a:ext cx="3167401" cy="992919"/>
          </a:xfrm>
          <a:prstGeom prst="rect">
            <a:avLst/>
          </a:prstGeom>
          <a:noFill/>
          <a:ln>
            <a:noFill/>
          </a:ln>
        </p:spPr>
      </p:pic>
      <p:pic>
        <p:nvPicPr>
          <p:cNvPr id="2683" name="Google Shape;2683;p186"/>
          <p:cNvPicPr preferRelativeResize="0"/>
          <p:nvPr/>
        </p:nvPicPr>
        <p:blipFill>
          <a:blip r:embed="rId5">
            <a:alphaModFix/>
          </a:blip>
          <a:stretch>
            <a:fillRect/>
          </a:stretch>
        </p:blipFill>
        <p:spPr>
          <a:xfrm>
            <a:off x="902900" y="1551549"/>
            <a:ext cx="3167401" cy="884648"/>
          </a:xfrm>
          <a:prstGeom prst="rect">
            <a:avLst/>
          </a:prstGeom>
          <a:noFill/>
          <a:ln>
            <a:noFill/>
          </a:ln>
        </p:spPr>
      </p:pic>
      <p:pic>
        <p:nvPicPr>
          <p:cNvPr id="2684" name="Google Shape;2684;p186"/>
          <p:cNvPicPr preferRelativeResize="0"/>
          <p:nvPr/>
        </p:nvPicPr>
        <p:blipFill>
          <a:blip r:embed="rId6">
            <a:alphaModFix/>
          </a:blip>
          <a:stretch>
            <a:fillRect/>
          </a:stretch>
        </p:blipFill>
        <p:spPr>
          <a:xfrm>
            <a:off x="916150" y="3391266"/>
            <a:ext cx="3167401" cy="1019204"/>
          </a:xfrm>
          <a:prstGeom prst="rect">
            <a:avLst/>
          </a:prstGeom>
          <a:noFill/>
          <a:ln>
            <a:noFill/>
          </a:ln>
        </p:spPr>
      </p:pic>
      <p:sp>
        <p:nvSpPr>
          <p:cNvPr id="2685" name="Google Shape;2685;p186"/>
          <p:cNvSpPr/>
          <p:nvPr/>
        </p:nvSpPr>
        <p:spPr>
          <a:xfrm>
            <a:off x="4688513" y="3128075"/>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6" name="Google Shape;2686;p186"/>
          <p:cNvSpPr/>
          <p:nvPr/>
        </p:nvSpPr>
        <p:spPr>
          <a:xfrm>
            <a:off x="504500" y="1221063"/>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7" name="Google Shape;2687;p186"/>
          <p:cNvSpPr/>
          <p:nvPr/>
        </p:nvSpPr>
        <p:spPr>
          <a:xfrm>
            <a:off x="517738" y="3128075"/>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8" name="Google Shape;2688;p186"/>
          <p:cNvSpPr txBox="1"/>
          <p:nvPr>
            <p:ph type="title"/>
          </p:nvPr>
        </p:nvSpPr>
        <p:spPr>
          <a:xfrm>
            <a:off x="32100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a:t>
            </a:r>
            <a:endParaRPr sz="2020"/>
          </a:p>
        </p:txBody>
      </p:sp>
      <p:sp>
        <p:nvSpPr>
          <p:cNvPr id="2689" name="Google Shape;2689;p186"/>
          <p:cNvSpPr txBox="1"/>
          <p:nvPr/>
        </p:nvSpPr>
        <p:spPr>
          <a:xfrm>
            <a:off x="588600" y="349788"/>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selected task is </a:t>
            </a:r>
            <a:r>
              <a:rPr b="1" lang="fr" sz="1800">
                <a:solidFill>
                  <a:srgbClr val="FF0000"/>
                </a:solidFill>
                <a:latin typeface="Lato"/>
                <a:ea typeface="Lato"/>
                <a:cs typeface="Lato"/>
                <a:sym typeface="Lato"/>
              </a:rPr>
              <a:t>moved</a:t>
            </a:r>
            <a:r>
              <a:rPr lang="fr" sz="1800">
                <a:solidFill>
                  <a:srgbClr val="1A1A1A"/>
                </a:solidFill>
                <a:latin typeface="Lato"/>
                <a:ea typeface="Lato"/>
                <a:cs typeface="Lato"/>
                <a:sym typeface="Lato"/>
              </a:rPr>
              <a:t> thanks to </a:t>
            </a:r>
            <a:r>
              <a:rPr b="1" lang="fr" sz="1800">
                <a:solidFill>
                  <a:srgbClr val="FF0000"/>
                </a:solidFill>
                <a:latin typeface="Lato"/>
                <a:ea typeface="Lato"/>
                <a:cs typeface="Lato"/>
                <a:sym typeface="Lato"/>
              </a:rPr>
              <a:t>4 refactoring patterns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690" name="Google Shape;2690;p18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49</a:t>
            </a:r>
            <a:endParaRPr>
              <a:solidFill>
                <a:srgbClr val="666666"/>
              </a:solidFill>
            </a:endParaRPr>
          </a:p>
        </p:txBody>
      </p:sp>
      <p:sp>
        <p:nvSpPr>
          <p:cNvPr id="2691" name="Google Shape;2691;p186"/>
          <p:cNvSpPr txBox="1"/>
          <p:nvPr/>
        </p:nvSpPr>
        <p:spPr>
          <a:xfrm rot="881">
            <a:off x="1316458" y="842138"/>
            <a:ext cx="2340300" cy="4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Task Between Nodes</a:t>
            </a:r>
            <a:endParaRPr sz="1800">
              <a:solidFill>
                <a:schemeClr val="dk1"/>
              </a:solidFill>
            </a:endParaRPr>
          </a:p>
        </p:txBody>
      </p:sp>
      <p:sp>
        <p:nvSpPr>
          <p:cNvPr id="2692" name="Google Shape;2692;p186"/>
          <p:cNvSpPr txBox="1"/>
          <p:nvPr/>
        </p:nvSpPr>
        <p:spPr>
          <a:xfrm rot="468">
            <a:off x="295152" y="2783075"/>
            <a:ext cx="4409400" cy="3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Task Before/After Elements of a Node</a:t>
            </a:r>
            <a:endParaRPr sz="1800">
              <a:solidFill>
                <a:schemeClr val="dk1"/>
              </a:solidFill>
            </a:endParaRPr>
          </a:p>
        </p:txBody>
      </p:sp>
      <p:sp>
        <p:nvSpPr>
          <p:cNvPr id="2693" name="Google Shape;2693;p186"/>
          <p:cNvSpPr txBox="1"/>
          <p:nvPr/>
        </p:nvSpPr>
        <p:spPr>
          <a:xfrm rot="-1086">
            <a:off x="4757491" y="828201"/>
            <a:ext cx="3799800" cy="43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Task in Parallel of Sub-Sequences</a:t>
            </a:r>
            <a:endParaRPr sz="1800">
              <a:solidFill>
                <a:schemeClr val="dk1"/>
              </a:solidFill>
            </a:endParaRPr>
          </a:p>
        </p:txBody>
      </p:sp>
      <p:sp>
        <p:nvSpPr>
          <p:cNvPr id="2694" name="Google Shape;2694;p186"/>
          <p:cNvSpPr txBox="1"/>
          <p:nvPr/>
        </p:nvSpPr>
        <p:spPr>
          <a:xfrm rot="2267">
            <a:off x="5519925" y="2754413"/>
            <a:ext cx="2274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Task Inside Choices</a:t>
            </a:r>
            <a:endParaRPr sz="1800">
              <a:solidFill>
                <a:schemeClr val="dk1"/>
              </a:solidFill>
            </a:endParaRPr>
          </a:p>
        </p:txBody>
      </p:sp>
      <p:pic>
        <p:nvPicPr>
          <p:cNvPr id="2695" name="Google Shape;2695;p186"/>
          <p:cNvPicPr preferRelativeResize="0"/>
          <p:nvPr/>
        </p:nvPicPr>
        <p:blipFill>
          <a:blip r:embed="rId7">
            <a:alphaModFix/>
          </a:blip>
          <a:stretch>
            <a:fillRect/>
          </a:stretch>
        </p:blipFill>
        <p:spPr>
          <a:xfrm>
            <a:off x="5086925" y="1434963"/>
            <a:ext cx="3167398" cy="1069638"/>
          </a:xfrm>
          <a:prstGeom prst="rect">
            <a:avLst/>
          </a:prstGeom>
          <a:noFill/>
          <a:ln>
            <a:noFill/>
          </a:ln>
        </p:spPr>
      </p:pic>
      <p:sp>
        <p:nvSpPr>
          <p:cNvPr id="2696" name="Google Shape;2696;p186"/>
          <p:cNvSpPr/>
          <p:nvPr/>
        </p:nvSpPr>
        <p:spPr>
          <a:xfrm>
            <a:off x="4675275" y="1221063"/>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0" name="Shape 2700"/>
        <p:cNvGrpSpPr/>
        <p:nvPr/>
      </p:nvGrpSpPr>
      <p:grpSpPr>
        <a:xfrm>
          <a:off x="0" y="0"/>
          <a:ext cx="0" cy="0"/>
          <a:chOff x="0" y="0"/>
          <a:chExt cx="0" cy="0"/>
        </a:xfrm>
      </p:grpSpPr>
      <p:sp>
        <p:nvSpPr>
          <p:cNvPr id="2701" name="Google Shape;2701;p187"/>
          <p:cNvSpPr/>
          <p:nvPr/>
        </p:nvSpPr>
        <p:spPr>
          <a:xfrm>
            <a:off x="4688513" y="3128075"/>
            <a:ext cx="3964200" cy="1545600"/>
          </a:xfrm>
          <a:prstGeom prst="ellipse">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2" name="Google Shape;2702;p187"/>
          <p:cNvSpPr/>
          <p:nvPr/>
        </p:nvSpPr>
        <p:spPr>
          <a:xfrm>
            <a:off x="504500" y="1221063"/>
            <a:ext cx="3964200" cy="1545600"/>
          </a:xfrm>
          <a:prstGeom prst="ellipse">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3" name="Google Shape;2703;p187"/>
          <p:cNvSpPr/>
          <p:nvPr/>
        </p:nvSpPr>
        <p:spPr>
          <a:xfrm>
            <a:off x="517738" y="3128075"/>
            <a:ext cx="3964200" cy="1545600"/>
          </a:xfrm>
          <a:prstGeom prst="ellipse">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04" name="Google Shape;2704;p187"/>
          <p:cNvPicPr preferRelativeResize="0"/>
          <p:nvPr/>
        </p:nvPicPr>
        <p:blipFill>
          <a:blip r:embed="rId4">
            <a:alphaModFix amt="28000"/>
          </a:blip>
          <a:stretch>
            <a:fillRect/>
          </a:stretch>
        </p:blipFill>
        <p:spPr>
          <a:xfrm>
            <a:off x="5086925" y="3404418"/>
            <a:ext cx="3167401" cy="992919"/>
          </a:xfrm>
          <a:prstGeom prst="rect">
            <a:avLst/>
          </a:prstGeom>
          <a:noFill/>
          <a:ln>
            <a:noFill/>
          </a:ln>
        </p:spPr>
      </p:pic>
      <p:pic>
        <p:nvPicPr>
          <p:cNvPr id="2705" name="Google Shape;2705;p187"/>
          <p:cNvPicPr preferRelativeResize="0"/>
          <p:nvPr/>
        </p:nvPicPr>
        <p:blipFill>
          <a:blip r:embed="rId5">
            <a:alphaModFix amt="28000"/>
          </a:blip>
          <a:stretch>
            <a:fillRect/>
          </a:stretch>
        </p:blipFill>
        <p:spPr>
          <a:xfrm>
            <a:off x="902900" y="1551549"/>
            <a:ext cx="3167401" cy="884648"/>
          </a:xfrm>
          <a:prstGeom prst="rect">
            <a:avLst/>
          </a:prstGeom>
          <a:noFill/>
          <a:ln>
            <a:noFill/>
          </a:ln>
        </p:spPr>
      </p:pic>
      <p:pic>
        <p:nvPicPr>
          <p:cNvPr id="2706" name="Google Shape;2706;p187"/>
          <p:cNvPicPr preferRelativeResize="0"/>
          <p:nvPr/>
        </p:nvPicPr>
        <p:blipFill>
          <a:blip r:embed="rId6">
            <a:alphaModFix amt="28000"/>
          </a:blip>
          <a:stretch>
            <a:fillRect/>
          </a:stretch>
        </p:blipFill>
        <p:spPr>
          <a:xfrm>
            <a:off x="916150" y="3391266"/>
            <a:ext cx="3167401" cy="1019204"/>
          </a:xfrm>
          <a:prstGeom prst="rect">
            <a:avLst/>
          </a:prstGeom>
          <a:noFill/>
          <a:ln>
            <a:noFill/>
          </a:ln>
        </p:spPr>
      </p:pic>
      <p:sp>
        <p:nvSpPr>
          <p:cNvPr id="2707" name="Google Shape;2707;p187"/>
          <p:cNvSpPr txBox="1"/>
          <p:nvPr>
            <p:ph type="title"/>
          </p:nvPr>
        </p:nvSpPr>
        <p:spPr>
          <a:xfrm>
            <a:off x="32100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a:t>
            </a:r>
            <a:endParaRPr sz="2020"/>
          </a:p>
        </p:txBody>
      </p:sp>
      <p:sp>
        <p:nvSpPr>
          <p:cNvPr id="2708" name="Google Shape;2708;p187"/>
          <p:cNvSpPr txBox="1"/>
          <p:nvPr/>
        </p:nvSpPr>
        <p:spPr>
          <a:xfrm>
            <a:off x="588600" y="349788"/>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selected task is </a:t>
            </a:r>
            <a:r>
              <a:rPr b="1" lang="fr" sz="1800">
                <a:solidFill>
                  <a:srgbClr val="FF0000"/>
                </a:solidFill>
                <a:latin typeface="Lato"/>
                <a:ea typeface="Lato"/>
                <a:cs typeface="Lato"/>
                <a:sym typeface="Lato"/>
              </a:rPr>
              <a:t>moved</a:t>
            </a:r>
            <a:r>
              <a:rPr lang="fr" sz="1800">
                <a:solidFill>
                  <a:srgbClr val="1A1A1A"/>
                </a:solidFill>
                <a:latin typeface="Lato"/>
                <a:ea typeface="Lato"/>
                <a:cs typeface="Lato"/>
                <a:sym typeface="Lato"/>
              </a:rPr>
              <a:t> thanks to </a:t>
            </a:r>
            <a:r>
              <a:rPr b="1" lang="fr" sz="1800">
                <a:solidFill>
                  <a:srgbClr val="FF0000"/>
                </a:solidFill>
                <a:latin typeface="Lato"/>
                <a:ea typeface="Lato"/>
                <a:cs typeface="Lato"/>
                <a:sym typeface="Lato"/>
              </a:rPr>
              <a:t>4 refactoring patterns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709" name="Google Shape;2709;p18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49</a:t>
            </a:r>
            <a:endParaRPr>
              <a:solidFill>
                <a:srgbClr val="666666"/>
              </a:solidFill>
            </a:endParaRPr>
          </a:p>
        </p:txBody>
      </p:sp>
      <p:sp>
        <p:nvSpPr>
          <p:cNvPr id="2710" name="Google Shape;2710;p187"/>
          <p:cNvSpPr txBox="1"/>
          <p:nvPr/>
        </p:nvSpPr>
        <p:spPr>
          <a:xfrm rot="881">
            <a:off x="1316458" y="842138"/>
            <a:ext cx="2340300" cy="4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Task Between Nodes</a:t>
            </a:r>
            <a:endParaRPr sz="1800">
              <a:solidFill>
                <a:srgbClr val="B7B7B7"/>
              </a:solidFill>
            </a:endParaRPr>
          </a:p>
        </p:txBody>
      </p:sp>
      <p:sp>
        <p:nvSpPr>
          <p:cNvPr id="2711" name="Google Shape;2711;p187"/>
          <p:cNvSpPr txBox="1"/>
          <p:nvPr/>
        </p:nvSpPr>
        <p:spPr>
          <a:xfrm rot="468">
            <a:off x="295152" y="2783075"/>
            <a:ext cx="4409400" cy="3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Task Before/After Elements of a Node</a:t>
            </a:r>
            <a:endParaRPr sz="1800">
              <a:solidFill>
                <a:srgbClr val="B7B7B7"/>
              </a:solidFill>
            </a:endParaRPr>
          </a:p>
        </p:txBody>
      </p:sp>
      <p:sp>
        <p:nvSpPr>
          <p:cNvPr id="2712" name="Google Shape;2712;p187"/>
          <p:cNvSpPr txBox="1"/>
          <p:nvPr/>
        </p:nvSpPr>
        <p:spPr>
          <a:xfrm rot="-1086">
            <a:off x="4757491" y="828201"/>
            <a:ext cx="3799800" cy="43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Task in Parallel of Sub-Sequences</a:t>
            </a:r>
            <a:endParaRPr sz="1800">
              <a:solidFill>
                <a:schemeClr val="dk1"/>
              </a:solidFill>
            </a:endParaRPr>
          </a:p>
        </p:txBody>
      </p:sp>
      <p:sp>
        <p:nvSpPr>
          <p:cNvPr id="2713" name="Google Shape;2713;p187"/>
          <p:cNvSpPr txBox="1"/>
          <p:nvPr/>
        </p:nvSpPr>
        <p:spPr>
          <a:xfrm rot="2267">
            <a:off x="5519925" y="2754413"/>
            <a:ext cx="2274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Task Inside Choices</a:t>
            </a:r>
            <a:endParaRPr sz="1800">
              <a:solidFill>
                <a:srgbClr val="B7B7B7"/>
              </a:solidFill>
            </a:endParaRPr>
          </a:p>
        </p:txBody>
      </p:sp>
      <p:pic>
        <p:nvPicPr>
          <p:cNvPr id="2714" name="Google Shape;2714;p187"/>
          <p:cNvPicPr preferRelativeResize="0"/>
          <p:nvPr/>
        </p:nvPicPr>
        <p:blipFill>
          <a:blip r:embed="rId7">
            <a:alphaModFix/>
          </a:blip>
          <a:stretch>
            <a:fillRect/>
          </a:stretch>
        </p:blipFill>
        <p:spPr>
          <a:xfrm>
            <a:off x="5086925" y="1434963"/>
            <a:ext cx="3167398" cy="1069638"/>
          </a:xfrm>
          <a:prstGeom prst="rect">
            <a:avLst/>
          </a:prstGeom>
          <a:noFill/>
          <a:ln>
            <a:noFill/>
          </a:ln>
        </p:spPr>
      </p:pic>
      <p:sp>
        <p:nvSpPr>
          <p:cNvPr id="2715" name="Google Shape;2715;p187"/>
          <p:cNvSpPr/>
          <p:nvPr/>
        </p:nvSpPr>
        <p:spPr>
          <a:xfrm>
            <a:off x="4675275" y="1221063"/>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6" name="Google Shape;2716;p187"/>
          <p:cNvSpPr/>
          <p:nvPr/>
        </p:nvSpPr>
        <p:spPr>
          <a:xfrm rot="855257">
            <a:off x="7306286" y="786920"/>
            <a:ext cx="1431661" cy="816219"/>
          </a:xfrm>
          <a:prstGeom prst="irregularSeal1">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7" name="Google Shape;2717;p187"/>
          <p:cNvSpPr txBox="1"/>
          <p:nvPr/>
        </p:nvSpPr>
        <p:spPr>
          <a:xfrm rot="886385">
            <a:off x="7399742" y="1026126"/>
            <a:ext cx="1244747" cy="33777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Focus</a:t>
            </a:r>
            <a:endParaRPr b="1" sz="1800">
              <a:solidFill>
                <a:srgbClr val="FF0000"/>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1" name="Shape 2721"/>
        <p:cNvGrpSpPr/>
        <p:nvPr/>
      </p:nvGrpSpPr>
      <p:grpSpPr>
        <a:xfrm>
          <a:off x="0" y="0"/>
          <a:ext cx="0" cy="0"/>
          <a:chOff x="0" y="0"/>
          <a:chExt cx="0" cy="0"/>
        </a:xfrm>
      </p:grpSpPr>
      <p:sp>
        <p:nvSpPr>
          <p:cNvPr id="2722" name="Google Shape;2722;p188"/>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2723" name="Google Shape;2723;p188"/>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2724" name="Google Shape;2724;p18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50</a:t>
            </a:r>
            <a:endParaRPr>
              <a:solidFill>
                <a:srgbClr val="666666"/>
              </a:solidFill>
            </a:endParaRPr>
          </a:p>
        </p:txBody>
      </p:sp>
      <p:sp>
        <p:nvSpPr>
          <p:cNvPr id="2725" name="Google Shape;2725;p188"/>
          <p:cNvSpPr/>
          <p:nvPr/>
        </p:nvSpPr>
        <p:spPr>
          <a:xfrm>
            <a:off x="5517075" y="1187075"/>
            <a:ext cx="681600" cy="322500"/>
          </a:xfrm>
          <a:prstGeom prst="roundRect">
            <a:avLst>
              <a:gd fmla="val 16667" name="adj"/>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900">
                <a:solidFill>
                  <a:srgbClr val="6AA84F"/>
                </a:solidFill>
              </a:rPr>
              <a:t>Validate</a:t>
            </a:r>
            <a:endParaRPr sz="900">
              <a:solidFill>
                <a:srgbClr val="6AA84F"/>
              </a:solidFill>
            </a:endParaRPr>
          </a:p>
          <a:p>
            <a:pPr indent="0" lvl="0" marL="0" rtl="0" algn="ctr">
              <a:spcBef>
                <a:spcPts val="0"/>
              </a:spcBef>
              <a:spcAft>
                <a:spcPts val="0"/>
              </a:spcAft>
              <a:buNone/>
            </a:pPr>
            <a:r>
              <a:rPr lang="fr" sz="900">
                <a:solidFill>
                  <a:srgbClr val="6AA84F"/>
                </a:solidFill>
              </a:rPr>
              <a:t>payment</a:t>
            </a:r>
            <a:endParaRPr sz="900">
              <a:solidFill>
                <a:srgbClr val="6AA84F"/>
              </a:solidFill>
            </a:endParaRPr>
          </a:p>
        </p:txBody>
      </p:sp>
      <p:pic>
        <p:nvPicPr>
          <p:cNvPr id="2726" name="Google Shape;2726;p188"/>
          <p:cNvPicPr preferRelativeResize="0"/>
          <p:nvPr/>
        </p:nvPicPr>
        <p:blipFill>
          <a:blip r:embed="rId4">
            <a:alphaModFix/>
          </a:blip>
          <a:stretch>
            <a:fillRect/>
          </a:stretch>
        </p:blipFill>
        <p:spPr>
          <a:xfrm>
            <a:off x="514800" y="1778350"/>
            <a:ext cx="8114401" cy="268200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0" name="Shape 2730"/>
        <p:cNvGrpSpPr/>
        <p:nvPr/>
      </p:nvGrpSpPr>
      <p:grpSpPr>
        <a:xfrm>
          <a:off x="0" y="0"/>
          <a:ext cx="0" cy="0"/>
          <a:chOff x="0" y="0"/>
          <a:chExt cx="0" cy="0"/>
        </a:xfrm>
      </p:grpSpPr>
      <p:pic>
        <p:nvPicPr>
          <p:cNvPr id="2731" name="Google Shape;2731;p189"/>
          <p:cNvPicPr preferRelativeResize="0"/>
          <p:nvPr/>
        </p:nvPicPr>
        <p:blipFill>
          <a:blip r:embed="rId4">
            <a:alphaModFix/>
          </a:blip>
          <a:stretch>
            <a:fillRect/>
          </a:stretch>
        </p:blipFill>
        <p:spPr>
          <a:xfrm>
            <a:off x="514800" y="1778350"/>
            <a:ext cx="8114401" cy="2682000"/>
          </a:xfrm>
          <a:prstGeom prst="rect">
            <a:avLst/>
          </a:prstGeom>
          <a:noFill/>
          <a:ln>
            <a:noFill/>
          </a:ln>
        </p:spPr>
      </p:pic>
      <p:sp>
        <p:nvSpPr>
          <p:cNvPr id="2732" name="Google Shape;2732;p189"/>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2733" name="Google Shape;2733;p189"/>
          <p:cNvSpPr txBox="1"/>
          <p:nvPr/>
        </p:nvSpPr>
        <p:spPr>
          <a:xfrm>
            <a:off x="5644425" y="982350"/>
            <a:ext cx="702000" cy="6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rgbClr val="6AA84F"/>
                </a:solidFill>
              </a:rPr>
              <a:t>New node</a:t>
            </a:r>
            <a:endParaRPr sz="1800">
              <a:solidFill>
                <a:srgbClr val="6AA84F"/>
              </a:solidFill>
            </a:endParaRPr>
          </a:p>
        </p:txBody>
      </p:sp>
      <p:sp>
        <p:nvSpPr>
          <p:cNvPr id="2734" name="Google Shape;2734;p189"/>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2735" name="Google Shape;2735;p18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50</a:t>
            </a:r>
            <a:endParaRPr>
              <a:solidFill>
                <a:srgbClr val="666666"/>
              </a:solidFill>
            </a:endParaRPr>
          </a:p>
        </p:txBody>
      </p:sp>
      <p:sp>
        <p:nvSpPr>
          <p:cNvPr id="2736" name="Google Shape;2736;p189"/>
          <p:cNvSpPr/>
          <p:nvPr/>
        </p:nvSpPr>
        <p:spPr>
          <a:xfrm>
            <a:off x="1896125" y="1339175"/>
            <a:ext cx="4287900" cy="16659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7" name="Google Shape;2737;p189"/>
          <p:cNvSpPr/>
          <p:nvPr/>
        </p:nvSpPr>
        <p:spPr>
          <a:xfrm>
            <a:off x="3309700" y="1507675"/>
            <a:ext cx="681600" cy="322500"/>
          </a:xfrm>
          <a:prstGeom prst="roundRect">
            <a:avLst>
              <a:gd fmla="val 16667" name="adj"/>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900">
                <a:solidFill>
                  <a:srgbClr val="6AA84F"/>
                </a:solidFill>
              </a:rPr>
              <a:t>Validate</a:t>
            </a:r>
            <a:endParaRPr sz="900">
              <a:solidFill>
                <a:srgbClr val="6AA84F"/>
              </a:solidFill>
            </a:endParaRPr>
          </a:p>
          <a:p>
            <a:pPr indent="0" lvl="0" marL="0" rtl="0" algn="ctr">
              <a:spcBef>
                <a:spcPts val="0"/>
              </a:spcBef>
              <a:spcAft>
                <a:spcPts val="0"/>
              </a:spcAft>
              <a:buNone/>
            </a:pPr>
            <a:r>
              <a:rPr lang="fr" sz="900">
                <a:solidFill>
                  <a:srgbClr val="6AA84F"/>
                </a:solidFill>
              </a:rPr>
              <a:t>payment</a:t>
            </a:r>
            <a:endParaRPr sz="900">
              <a:solidFill>
                <a:srgbClr val="6AA84F"/>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1" name="Shape 2741"/>
        <p:cNvGrpSpPr/>
        <p:nvPr/>
      </p:nvGrpSpPr>
      <p:grpSpPr>
        <a:xfrm>
          <a:off x="0" y="0"/>
          <a:ext cx="0" cy="0"/>
          <a:chOff x="0" y="0"/>
          <a:chExt cx="0" cy="0"/>
        </a:xfrm>
      </p:grpSpPr>
      <p:pic>
        <p:nvPicPr>
          <p:cNvPr id="2742" name="Google Shape;2742;p190"/>
          <p:cNvPicPr preferRelativeResize="0"/>
          <p:nvPr/>
        </p:nvPicPr>
        <p:blipFill>
          <a:blip r:embed="rId4">
            <a:alphaModFix/>
          </a:blip>
          <a:stretch>
            <a:fillRect/>
          </a:stretch>
        </p:blipFill>
        <p:spPr>
          <a:xfrm>
            <a:off x="514800" y="1778350"/>
            <a:ext cx="8114401" cy="2682000"/>
          </a:xfrm>
          <a:prstGeom prst="rect">
            <a:avLst/>
          </a:prstGeom>
          <a:noFill/>
          <a:ln>
            <a:noFill/>
          </a:ln>
        </p:spPr>
      </p:pic>
      <p:sp>
        <p:nvSpPr>
          <p:cNvPr id="2743" name="Google Shape;2743;p190"/>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2744" name="Google Shape;2744;p190"/>
          <p:cNvSpPr txBox="1"/>
          <p:nvPr/>
        </p:nvSpPr>
        <p:spPr>
          <a:xfrm>
            <a:off x="7985575" y="959300"/>
            <a:ext cx="908700" cy="6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rgbClr val="6AA84F"/>
                </a:solidFill>
              </a:rPr>
              <a:t>New node</a:t>
            </a:r>
            <a:endParaRPr sz="1800">
              <a:solidFill>
                <a:srgbClr val="6AA84F"/>
              </a:solidFill>
            </a:endParaRPr>
          </a:p>
        </p:txBody>
      </p:sp>
      <p:sp>
        <p:nvSpPr>
          <p:cNvPr id="2745" name="Google Shape;2745;p190"/>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2746" name="Google Shape;2746;p19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50</a:t>
            </a:r>
            <a:endParaRPr>
              <a:solidFill>
                <a:srgbClr val="666666"/>
              </a:solidFill>
            </a:endParaRPr>
          </a:p>
        </p:txBody>
      </p:sp>
      <p:sp>
        <p:nvSpPr>
          <p:cNvPr id="2747" name="Google Shape;2747;p190"/>
          <p:cNvSpPr/>
          <p:nvPr/>
        </p:nvSpPr>
        <p:spPr>
          <a:xfrm>
            <a:off x="3508625" y="1352500"/>
            <a:ext cx="5259300" cy="18306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8" name="Google Shape;2748;p190"/>
          <p:cNvSpPr/>
          <p:nvPr/>
        </p:nvSpPr>
        <p:spPr>
          <a:xfrm>
            <a:off x="6618325" y="1531250"/>
            <a:ext cx="681600" cy="322500"/>
          </a:xfrm>
          <a:prstGeom prst="roundRect">
            <a:avLst>
              <a:gd fmla="val 16667" name="adj"/>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900">
                <a:solidFill>
                  <a:srgbClr val="6AA84F"/>
                </a:solidFill>
              </a:rPr>
              <a:t>Validate</a:t>
            </a:r>
            <a:endParaRPr sz="900">
              <a:solidFill>
                <a:srgbClr val="6AA84F"/>
              </a:solidFill>
            </a:endParaRPr>
          </a:p>
          <a:p>
            <a:pPr indent="0" lvl="0" marL="0" rtl="0" algn="ctr">
              <a:spcBef>
                <a:spcPts val="0"/>
              </a:spcBef>
              <a:spcAft>
                <a:spcPts val="0"/>
              </a:spcAft>
              <a:buNone/>
            </a:pPr>
            <a:r>
              <a:rPr lang="fr" sz="900">
                <a:solidFill>
                  <a:srgbClr val="6AA84F"/>
                </a:solidFill>
              </a:rPr>
              <a:t>payment</a:t>
            </a:r>
            <a:endParaRPr sz="900">
              <a:solidFill>
                <a:srgbClr val="6AA84F"/>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2" name="Shape 2752"/>
        <p:cNvGrpSpPr/>
        <p:nvPr/>
      </p:nvGrpSpPr>
      <p:grpSpPr>
        <a:xfrm>
          <a:off x="0" y="0"/>
          <a:ext cx="0" cy="0"/>
          <a:chOff x="0" y="0"/>
          <a:chExt cx="0" cy="0"/>
        </a:xfrm>
      </p:grpSpPr>
      <p:pic>
        <p:nvPicPr>
          <p:cNvPr id="2753" name="Google Shape;2753;p191"/>
          <p:cNvPicPr preferRelativeResize="0"/>
          <p:nvPr/>
        </p:nvPicPr>
        <p:blipFill>
          <a:blip r:embed="rId4">
            <a:alphaModFix/>
          </a:blip>
          <a:stretch>
            <a:fillRect/>
          </a:stretch>
        </p:blipFill>
        <p:spPr>
          <a:xfrm>
            <a:off x="514800" y="1778350"/>
            <a:ext cx="8114401" cy="2682000"/>
          </a:xfrm>
          <a:prstGeom prst="rect">
            <a:avLst/>
          </a:prstGeom>
          <a:noFill/>
          <a:ln>
            <a:noFill/>
          </a:ln>
        </p:spPr>
      </p:pic>
      <p:sp>
        <p:nvSpPr>
          <p:cNvPr id="2754" name="Google Shape;2754;p191"/>
          <p:cNvSpPr/>
          <p:nvPr/>
        </p:nvSpPr>
        <p:spPr>
          <a:xfrm>
            <a:off x="373100" y="3138075"/>
            <a:ext cx="3245100" cy="1485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5" name="Google Shape;2755;p191"/>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2756" name="Google Shape;2756;p191"/>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2757" name="Google Shape;2757;p19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50</a:t>
            </a:r>
            <a:endParaRPr>
              <a:solidFill>
                <a:srgbClr val="666666"/>
              </a:solidFill>
            </a:endParaRPr>
          </a:p>
        </p:txBody>
      </p:sp>
      <p:sp>
        <p:nvSpPr>
          <p:cNvPr id="2758" name="Google Shape;2758;p191"/>
          <p:cNvSpPr/>
          <p:nvPr/>
        </p:nvSpPr>
        <p:spPr>
          <a:xfrm>
            <a:off x="1674350" y="3359400"/>
            <a:ext cx="642600" cy="286800"/>
          </a:xfrm>
          <a:prstGeom prst="roundRect">
            <a:avLst>
              <a:gd fmla="val 16667" name="adj"/>
            </a:avLst>
          </a:prstGeom>
          <a:solidFill>
            <a:srgbClr val="FFFFFF"/>
          </a:solidFill>
          <a:ln cap="flat" cmpd="sng" w="16950">
            <a:solidFill>
              <a:srgbClr val="FF0000"/>
            </a:solidFill>
            <a:prstDash val="solid"/>
            <a:round/>
            <a:headEnd len="sm" w="sm" type="none"/>
            <a:tailEnd len="sm" w="sm" type="none"/>
          </a:ln>
        </p:spPr>
        <p:txBody>
          <a:bodyPr anchorCtr="0" anchor="ctr" bIns="81300" lIns="81300" spcFirstLastPara="1" rIns="81300" wrap="square" tIns="81300">
            <a:noAutofit/>
          </a:bodyPr>
          <a:lstStyle/>
          <a:p>
            <a:pPr indent="0" lvl="0" marL="0" rtl="0" algn="ctr">
              <a:spcBef>
                <a:spcPts val="0"/>
              </a:spcBef>
              <a:spcAft>
                <a:spcPts val="0"/>
              </a:spcAft>
              <a:buClr>
                <a:schemeClr val="dk1"/>
              </a:buClr>
              <a:buSzPts val="1100"/>
              <a:buFont typeface="Arial"/>
              <a:buNone/>
            </a:pPr>
            <a:r>
              <a:rPr lang="fr" sz="900">
                <a:solidFill>
                  <a:srgbClr val="FF0000"/>
                </a:solidFill>
              </a:rPr>
              <a:t>Validate</a:t>
            </a:r>
            <a:endParaRPr sz="900">
              <a:solidFill>
                <a:srgbClr val="FF0000"/>
              </a:solidFill>
            </a:endParaRPr>
          </a:p>
          <a:p>
            <a:pPr indent="0" lvl="0" marL="0" rtl="0" algn="ctr">
              <a:spcBef>
                <a:spcPts val="0"/>
              </a:spcBef>
              <a:spcAft>
                <a:spcPts val="0"/>
              </a:spcAft>
              <a:buNone/>
            </a:pPr>
            <a:r>
              <a:rPr lang="fr" sz="900">
                <a:solidFill>
                  <a:srgbClr val="FF0000"/>
                </a:solidFill>
              </a:rPr>
              <a:t>payment</a:t>
            </a:r>
            <a:endParaRPr sz="800">
              <a:solidFill>
                <a:srgbClr val="FF0000"/>
              </a:solidFill>
            </a:endParaRPr>
          </a:p>
        </p:txBody>
      </p:sp>
      <p:sp>
        <p:nvSpPr>
          <p:cNvPr id="2759" name="Google Shape;2759;p191"/>
          <p:cNvSpPr txBox="1"/>
          <p:nvPr/>
        </p:nvSpPr>
        <p:spPr>
          <a:xfrm>
            <a:off x="319425" y="2602625"/>
            <a:ext cx="908700" cy="68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New node</a:t>
            </a:r>
            <a:endParaRPr sz="180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sp>
        <p:nvSpPr>
          <p:cNvPr id="313" name="Google Shape;313;p30"/>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term </a:t>
            </a:r>
            <a:r>
              <a:rPr b="1" lang="fr" sz="1800">
                <a:solidFill>
                  <a:srgbClr val="FF0000"/>
                </a:solidFill>
              </a:rPr>
              <a:t>business process modelling</a:t>
            </a:r>
            <a:r>
              <a:rPr lang="fr" sz="1800">
                <a:solidFill>
                  <a:schemeClr val="dk1"/>
                </a:solidFill>
              </a:rPr>
              <a:t> was coined in the 1960s by Stanley Williams, but people were </a:t>
            </a:r>
            <a:r>
              <a:rPr b="1" lang="fr" sz="1800">
                <a:solidFill>
                  <a:srgbClr val="FF0000"/>
                </a:solidFill>
              </a:rPr>
              <a:t>interested in modelling</a:t>
            </a:r>
            <a:r>
              <a:rPr lang="fr" sz="1800">
                <a:solidFill>
                  <a:schemeClr val="dk1"/>
                </a:solidFill>
              </a:rPr>
              <a:t> processes </a:t>
            </a:r>
            <a:r>
              <a:rPr b="1" lang="fr" sz="1800">
                <a:solidFill>
                  <a:srgbClr val="FF0000"/>
                </a:solidFill>
              </a:rPr>
              <a:t>years before</a:t>
            </a:r>
            <a:r>
              <a:rPr lang="fr" sz="1800">
                <a:solidFill>
                  <a:schemeClr val="dk1"/>
                </a:solidFill>
              </a:rPr>
              <a:t>.</a:t>
            </a:r>
            <a:endParaRPr sz="1800"/>
          </a:p>
        </p:txBody>
      </p:sp>
      <p:sp>
        <p:nvSpPr>
          <p:cNvPr id="314" name="Google Shape;314;p30"/>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15" name="Google Shape;315;p30"/>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63" name="Shape 2763"/>
        <p:cNvGrpSpPr/>
        <p:nvPr/>
      </p:nvGrpSpPr>
      <p:grpSpPr>
        <a:xfrm>
          <a:off x="0" y="0"/>
          <a:ext cx="0" cy="0"/>
          <a:chOff x="0" y="0"/>
          <a:chExt cx="0" cy="0"/>
        </a:xfrm>
      </p:grpSpPr>
      <p:sp>
        <p:nvSpPr>
          <p:cNvPr id="2764" name="Google Shape;2764;p192"/>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Structural Semantics Preservation</a:t>
            </a:r>
            <a:endParaRPr sz="2020"/>
          </a:p>
        </p:txBody>
      </p:sp>
      <p:sp>
        <p:nvSpPr>
          <p:cNvPr id="2765" name="Google Shape;2765;p192"/>
          <p:cNvSpPr txBox="1"/>
          <p:nvPr/>
        </p:nvSpPr>
        <p:spPr>
          <a:xfrm>
            <a:off x="588600" y="6171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a:t>
            </a:r>
            <a:r>
              <a:rPr b="1" lang="fr" sz="1800">
                <a:solidFill>
                  <a:srgbClr val="FF0000"/>
                </a:solidFill>
                <a:latin typeface="Lato"/>
                <a:ea typeface="Lato"/>
                <a:cs typeface="Lato"/>
                <a:sym typeface="Lato"/>
              </a:rPr>
              <a:t>showed </a:t>
            </a:r>
            <a:r>
              <a:rPr lang="fr" sz="1800">
                <a:solidFill>
                  <a:srgbClr val="1A1A1A"/>
                </a:solidFill>
                <a:latin typeface="Lato"/>
                <a:ea typeface="Lato"/>
                <a:cs typeface="Lato"/>
                <a:sym typeface="Lato"/>
              </a:rPr>
              <a:t>in the manuscript that </a:t>
            </a:r>
            <a:r>
              <a:rPr b="1" lang="fr" sz="1800">
                <a:solidFill>
                  <a:srgbClr val="FF0000"/>
                </a:solidFill>
                <a:latin typeface="Lato"/>
                <a:ea typeface="Lato"/>
                <a:cs typeface="Lato"/>
                <a:sym typeface="Lato"/>
              </a:rPr>
              <a:t>the refactoring patterns preserve the structural 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2766" name="Google Shape;2766;p19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51</a:t>
            </a:r>
            <a:endParaRPr>
              <a:solidFill>
                <a:srgbClr val="666666"/>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0" name="Shape 2770"/>
        <p:cNvGrpSpPr/>
        <p:nvPr/>
      </p:nvGrpSpPr>
      <p:grpSpPr>
        <a:xfrm>
          <a:off x="0" y="0"/>
          <a:ext cx="0" cy="0"/>
          <a:chOff x="0" y="0"/>
          <a:chExt cx="0" cy="0"/>
        </a:xfrm>
      </p:grpSpPr>
      <p:sp>
        <p:nvSpPr>
          <p:cNvPr id="2771" name="Google Shape;2771;p193"/>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Structural Semantics Preservation</a:t>
            </a:r>
            <a:endParaRPr sz="2020"/>
          </a:p>
        </p:txBody>
      </p:sp>
      <p:sp>
        <p:nvSpPr>
          <p:cNvPr id="2772" name="Google Shape;2772;p193"/>
          <p:cNvSpPr txBox="1"/>
          <p:nvPr/>
        </p:nvSpPr>
        <p:spPr>
          <a:xfrm>
            <a:off x="588600" y="6171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a:t>
            </a:r>
            <a:r>
              <a:rPr b="1" lang="fr" sz="1800">
                <a:solidFill>
                  <a:srgbClr val="FF0000"/>
                </a:solidFill>
                <a:latin typeface="Lato"/>
                <a:ea typeface="Lato"/>
                <a:cs typeface="Lato"/>
                <a:sym typeface="Lato"/>
              </a:rPr>
              <a:t>showed </a:t>
            </a:r>
            <a:r>
              <a:rPr lang="fr" sz="1800">
                <a:solidFill>
                  <a:srgbClr val="1A1A1A"/>
                </a:solidFill>
                <a:latin typeface="Lato"/>
                <a:ea typeface="Lato"/>
                <a:cs typeface="Lato"/>
                <a:sym typeface="Lato"/>
              </a:rPr>
              <a:t>in the manuscript that </a:t>
            </a:r>
            <a:r>
              <a:rPr b="1" lang="fr" sz="1800">
                <a:solidFill>
                  <a:srgbClr val="FF0000"/>
                </a:solidFill>
                <a:latin typeface="Lato"/>
                <a:ea typeface="Lato"/>
                <a:cs typeface="Lato"/>
                <a:sym typeface="Lato"/>
              </a:rPr>
              <a:t>the refactoring patterns preserve the structural 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2773" name="Google Shape;2773;p19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51</a:t>
            </a:r>
            <a:endParaRPr>
              <a:solidFill>
                <a:srgbClr val="666666"/>
              </a:solidFill>
            </a:endParaRPr>
          </a:p>
        </p:txBody>
      </p:sp>
      <p:pic>
        <p:nvPicPr>
          <p:cNvPr id="2774" name="Google Shape;2774;p193"/>
          <p:cNvPicPr preferRelativeResize="0"/>
          <p:nvPr/>
        </p:nvPicPr>
        <p:blipFill>
          <a:blip r:embed="rId4">
            <a:alphaModFix/>
          </a:blip>
          <a:stretch>
            <a:fillRect/>
          </a:stretch>
        </p:blipFill>
        <p:spPr>
          <a:xfrm>
            <a:off x="604175" y="2128800"/>
            <a:ext cx="7935652" cy="1728175"/>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8" name="Shape 2778"/>
        <p:cNvGrpSpPr/>
        <p:nvPr/>
      </p:nvGrpSpPr>
      <p:grpSpPr>
        <a:xfrm>
          <a:off x="0" y="0"/>
          <a:ext cx="0" cy="0"/>
          <a:chOff x="0" y="0"/>
          <a:chExt cx="0" cy="0"/>
        </a:xfrm>
      </p:grpSpPr>
      <p:sp>
        <p:nvSpPr>
          <p:cNvPr id="2779" name="Google Shape;2779;p194"/>
          <p:cNvSpPr txBox="1"/>
          <p:nvPr>
            <p:ph type="title"/>
          </p:nvPr>
        </p:nvSpPr>
        <p:spPr>
          <a:xfrm>
            <a:off x="3209975" y="0"/>
            <a:ext cx="54963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of the generated processes</a:t>
            </a:r>
            <a:endParaRPr sz="2020"/>
          </a:p>
        </p:txBody>
      </p:sp>
      <p:sp>
        <p:nvSpPr>
          <p:cNvPr id="2780" name="Google Shape;2780;p19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
        <p:nvSpPr>
          <p:cNvPr id="2781" name="Google Shape;2781;p194"/>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generated processes are </a:t>
            </a:r>
            <a:r>
              <a:rPr b="1" lang="fr" sz="1800">
                <a:solidFill>
                  <a:srgbClr val="FF0000"/>
                </a:solidFill>
                <a:latin typeface="Lato"/>
                <a:ea typeface="Lato"/>
                <a:cs typeface="Lato"/>
                <a:sym typeface="Lato"/>
              </a:rPr>
              <a:t>compared </a:t>
            </a:r>
            <a:r>
              <a:rPr lang="fr" sz="1800">
                <a:solidFill>
                  <a:srgbClr val="1A1A1A"/>
                </a:solidFill>
                <a:latin typeface="Lato"/>
                <a:ea typeface="Lato"/>
                <a:cs typeface="Lato"/>
                <a:sym typeface="Lato"/>
              </a:rPr>
              <a:t>based on their </a:t>
            </a:r>
            <a:r>
              <a:rPr b="1" lang="fr" sz="1800">
                <a:solidFill>
                  <a:srgbClr val="FF0000"/>
                </a:solidFill>
                <a:latin typeface="Lato"/>
                <a:ea typeface="Lato"/>
                <a:cs typeface="Lato"/>
                <a:sym typeface="Lato"/>
              </a:rPr>
              <a:t>average execution time</a:t>
            </a:r>
            <a:r>
              <a:rPr lang="fr" sz="1800">
                <a:solidFill>
                  <a:srgbClr val="1A1A1A"/>
                </a:solidFill>
                <a:latin typeface="Lato"/>
                <a:ea typeface="Lato"/>
                <a:cs typeface="Lato"/>
                <a:sym typeface="Lato"/>
              </a:rPr>
              <a:t> (AET), a metric obtained by </a:t>
            </a:r>
            <a:r>
              <a:rPr b="1" lang="fr" sz="1800">
                <a:solidFill>
                  <a:srgbClr val="FF0000"/>
                </a:solidFill>
                <a:latin typeface="Lato"/>
                <a:ea typeface="Lato"/>
                <a:cs typeface="Lato"/>
                <a:sym typeface="Lato"/>
              </a:rPr>
              <a:t>simulating </a:t>
            </a:r>
            <a:r>
              <a:rPr lang="fr" sz="1800">
                <a:solidFill>
                  <a:srgbClr val="1A1A1A"/>
                </a:solidFill>
                <a:latin typeface="Lato"/>
                <a:ea typeface="Lato"/>
                <a:cs typeface="Lato"/>
                <a:sym typeface="Lato"/>
              </a:rPr>
              <a:t>them in their </a:t>
            </a:r>
            <a:r>
              <a:rPr b="1" lang="fr" sz="1800">
                <a:solidFill>
                  <a:srgbClr val="FF0000"/>
                </a:solidFill>
                <a:latin typeface="Lato"/>
                <a:ea typeface="Lato"/>
                <a:cs typeface="Lato"/>
                <a:sym typeface="Lato"/>
              </a:rPr>
              <a:t>real conditions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5" name="Shape 2785"/>
        <p:cNvGrpSpPr/>
        <p:nvPr/>
      </p:nvGrpSpPr>
      <p:grpSpPr>
        <a:xfrm>
          <a:off x="0" y="0"/>
          <a:ext cx="0" cy="0"/>
          <a:chOff x="0" y="0"/>
          <a:chExt cx="0" cy="0"/>
        </a:xfrm>
      </p:grpSpPr>
      <p:sp>
        <p:nvSpPr>
          <p:cNvPr id="2786" name="Google Shape;2786;p19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
        <p:nvSpPr>
          <p:cNvPr id="2787" name="Google Shape;2787;p195"/>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generated processes are </a:t>
            </a:r>
            <a:r>
              <a:rPr b="1" lang="fr" sz="1800">
                <a:solidFill>
                  <a:srgbClr val="FF0000"/>
                </a:solidFill>
                <a:latin typeface="Lato"/>
                <a:ea typeface="Lato"/>
                <a:cs typeface="Lato"/>
                <a:sym typeface="Lato"/>
              </a:rPr>
              <a:t>compared </a:t>
            </a:r>
            <a:r>
              <a:rPr lang="fr" sz="1800">
                <a:solidFill>
                  <a:srgbClr val="1A1A1A"/>
                </a:solidFill>
                <a:latin typeface="Lato"/>
                <a:ea typeface="Lato"/>
                <a:cs typeface="Lato"/>
                <a:sym typeface="Lato"/>
              </a:rPr>
              <a:t>based on their </a:t>
            </a:r>
            <a:r>
              <a:rPr b="1" lang="fr" sz="1800">
                <a:solidFill>
                  <a:srgbClr val="FF0000"/>
                </a:solidFill>
                <a:latin typeface="Lato"/>
                <a:ea typeface="Lato"/>
                <a:cs typeface="Lato"/>
                <a:sym typeface="Lato"/>
              </a:rPr>
              <a:t>average execution time</a:t>
            </a:r>
            <a:r>
              <a:rPr lang="fr" sz="1800">
                <a:solidFill>
                  <a:srgbClr val="1A1A1A"/>
                </a:solidFill>
                <a:latin typeface="Lato"/>
                <a:ea typeface="Lato"/>
                <a:cs typeface="Lato"/>
                <a:sym typeface="Lato"/>
              </a:rPr>
              <a:t> (AET), a metric obtained by </a:t>
            </a:r>
            <a:r>
              <a:rPr b="1" lang="fr" sz="1800">
                <a:solidFill>
                  <a:srgbClr val="FF0000"/>
                </a:solidFill>
                <a:latin typeface="Lato"/>
                <a:ea typeface="Lato"/>
                <a:cs typeface="Lato"/>
                <a:sym typeface="Lato"/>
              </a:rPr>
              <a:t>simulating </a:t>
            </a:r>
            <a:r>
              <a:rPr lang="fr" sz="1800">
                <a:solidFill>
                  <a:srgbClr val="1A1A1A"/>
                </a:solidFill>
                <a:latin typeface="Lato"/>
                <a:ea typeface="Lato"/>
                <a:cs typeface="Lato"/>
                <a:sym typeface="Lato"/>
              </a:rPr>
              <a:t>them in their </a:t>
            </a:r>
            <a:r>
              <a:rPr b="1" lang="fr" sz="1800">
                <a:solidFill>
                  <a:srgbClr val="FF0000"/>
                </a:solidFill>
                <a:latin typeface="Lato"/>
                <a:ea typeface="Lato"/>
                <a:cs typeface="Lato"/>
                <a:sym typeface="Lato"/>
              </a:rPr>
              <a:t>real conditions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788" name="Google Shape;2788;p195"/>
          <p:cNvSpPr txBox="1"/>
          <p:nvPr/>
        </p:nvSpPr>
        <p:spPr>
          <a:xfrm>
            <a:off x="1613650" y="2551750"/>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AET = 532 UT</a:t>
            </a:r>
            <a:endParaRPr sz="1800">
              <a:solidFill>
                <a:schemeClr val="dk1"/>
              </a:solidFill>
            </a:endParaRPr>
          </a:p>
        </p:txBody>
      </p:sp>
      <p:sp>
        <p:nvSpPr>
          <p:cNvPr id="2789" name="Google Shape;2789;p195"/>
          <p:cNvSpPr txBox="1"/>
          <p:nvPr/>
        </p:nvSpPr>
        <p:spPr>
          <a:xfrm>
            <a:off x="5741325" y="2551750"/>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AET = 512 UT</a:t>
            </a:r>
            <a:endParaRPr sz="1800">
              <a:solidFill>
                <a:schemeClr val="dk1"/>
              </a:solidFill>
            </a:endParaRPr>
          </a:p>
        </p:txBody>
      </p:sp>
      <p:sp>
        <p:nvSpPr>
          <p:cNvPr id="2790" name="Google Shape;2790;p195"/>
          <p:cNvSpPr txBox="1"/>
          <p:nvPr/>
        </p:nvSpPr>
        <p:spPr>
          <a:xfrm>
            <a:off x="1621950" y="4240775"/>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AET = 589 UT</a:t>
            </a:r>
            <a:endParaRPr sz="1800">
              <a:solidFill>
                <a:schemeClr val="dk1"/>
              </a:solidFill>
            </a:endParaRPr>
          </a:p>
        </p:txBody>
      </p:sp>
      <p:sp>
        <p:nvSpPr>
          <p:cNvPr id="2791" name="Google Shape;2791;p195"/>
          <p:cNvSpPr txBox="1"/>
          <p:nvPr/>
        </p:nvSpPr>
        <p:spPr>
          <a:xfrm>
            <a:off x="5749625" y="4240775"/>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AET = 685 UT</a:t>
            </a:r>
            <a:endParaRPr sz="1800">
              <a:solidFill>
                <a:schemeClr val="dk1"/>
              </a:solidFill>
            </a:endParaRPr>
          </a:p>
        </p:txBody>
      </p:sp>
      <p:pic>
        <p:nvPicPr>
          <p:cNvPr id="2792" name="Google Shape;2792;p195"/>
          <p:cNvPicPr preferRelativeResize="0"/>
          <p:nvPr/>
        </p:nvPicPr>
        <p:blipFill>
          <a:blip r:embed="rId4">
            <a:alphaModFix/>
          </a:blip>
          <a:stretch>
            <a:fillRect/>
          </a:stretch>
        </p:blipFill>
        <p:spPr>
          <a:xfrm>
            <a:off x="4744725" y="1268163"/>
            <a:ext cx="3765601" cy="1221263"/>
          </a:xfrm>
          <a:prstGeom prst="rect">
            <a:avLst/>
          </a:prstGeom>
          <a:noFill/>
          <a:ln>
            <a:noFill/>
          </a:ln>
        </p:spPr>
      </p:pic>
      <p:pic>
        <p:nvPicPr>
          <p:cNvPr id="2793" name="Google Shape;2793;p195"/>
          <p:cNvPicPr preferRelativeResize="0"/>
          <p:nvPr/>
        </p:nvPicPr>
        <p:blipFill>
          <a:blip r:embed="rId5">
            <a:alphaModFix/>
          </a:blip>
          <a:stretch>
            <a:fillRect/>
          </a:stretch>
        </p:blipFill>
        <p:spPr>
          <a:xfrm>
            <a:off x="4753025" y="3182387"/>
            <a:ext cx="3765601" cy="1058400"/>
          </a:xfrm>
          <a:prstGeom prst="rect">
            <a:avLst/>
          </a:prstGeom>
          <a:noFill/>
          <a:ln>
            <a:noFill/>
          </a:ln>
        </p:spPr>
      </p:pic>
      <p:pic>
        <p:nvPicPr>
          <p:cNvPr id="2794" name="Google Shape;2794;p195"/>
          <p:cNvPicPr preferRelativeResize="0"/>
          <p:nvPr/>
        </p:nvPicPr>
        <p:blipFill>
          <a:blip r:embed="rId6">
            <a:alphaModFix/>
          </a:blip>
          <a:stretch>
            <a:fillRect/>
          </a:stretch>
        </p:blipFill>
        <p:spPr>
          <a:xfrm>
            <a:off x="617050" y="1431024"/>
            <a:ext cx="3765601" cy="1058400"/>
          </a:xfrm>
          <a:prstGeom prst="rect">
            <a:avLst/>
          </a:prstGeom>
          <a:noFill/>
          <a:ln>
            <a:noFill/>
          </a:ln>
        </p:spPr>
      </p:pic>
      <p:pic>
        <p:nvPicPr>
          <p:cNvPr id="2795" name="Google Shape;2795;p195"/>
          <p:cNvPicPr preferRelativeResize="0"/>
          <p:nvPr/>
        </p:nvPicPr>
        <p:blipFill>
          <a:blip r:embed="rId7">
            <a:alphaModFix/>
          </a:blip>
          <a:stretch>
            <a:fillRect/>
          </a:stretch>
        </p:blipFill>
        <p:spPr>
          <a:xfrm>
            <a:off x="625350" y="3043201"/>
            <a:ext cx="3765601" cy="1165975"/>
          </a:xfrm>
          <a:prstGeom prst="rect">
            <a:avLst/>
          </a:prstGeom>
          <a:noFill/>
          <a:ln>
            <a:noFill/>
          </a:ln>
        </p:spPr>
      </p:pic>
      <p:sp>
        <p:nvSpPr>
          <p:cNvPr id="2796" name="Google Shape;2796;p195"/>
          <p:cNvSpPr txBox="1"/>
          <p:nvPr>
            <p:ph type="title"/>
          </p:nvPr>
        </p:nvSpPr>
        <p:spPr>
          <a:xfrm>
            <a:off x="3209975" y="0"/>
            <a:ext cx="54963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of the generated processes</a:t>
            </a:r>
            <a:endParaRPr sz="2020"/>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0" name="Shape 2800"/>
        <p:cNvGrpSpPr/>
        <p:nvPr/>
      </p:nvGrpSpPr>
      <p:grpSpPr>
        <a:xfrm>
          <a:off x="0" y="0"/>
          <a:ext cx="0" cy="0"/>
          <a:chOff x="0" y="0"/>
          <a:chExt cx="0" cy="0"/>
        </a:xfrm>
      </p:grpSpPr>
      <p:sp>
        <p:nvSpPr>
          <p:cNvPr id="2801" name="Google Shape;2801;p19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
        <p:nvSpPr>
          <p:cNvPr id="2802" name="Google Shape;2802;p196"/>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generated processes are </a:t>
            </a:r>
            <a:r>
              <a:rPr b="1" lang="fr" sz="1800">
                <a:solidFill>
                  <a:srgbClr val="FF0000"/>
                </a:solidFill>
                <a:latin typeface="Lato"/>
                <a:ea typeface="Lato"/>
                <a:cs typeface="Lato"/>
                <a:sym typeface="Lato"/>
              </a:rPr>
              <a:t>compared </a:t>
            </a:r>
            <a:r>
              <a:rPr lang="fr" sz="1800">
                <a:solidFill>
                  <a:srgbClr val="1A1A1A"/>
                </a:solidFill>
                <a:latin typeface="Lato"/>
                <a:ea typeface="Lato"/>
                <a:cs typeface="Lato"/>
                <a:sym typeface="Lato"/>
              </a:rPr>
              <a:t>based on their </a:t>
            </a:r>
            <a:r>
              <a:rPr b="1" lang="fr" sz="1800">
                <a:solidFill>
                  <a:srgbClr val="FF0000"/>
                </a:solidFill>
                <a:latin typeface="Lato"/>
                <a:ea typeface="Lato"/>
                <a:cs typeface="Lato"/>
                <a:sym typeface="Lato"/>
              </a:rPr>
              <a:t>average execution time</a:t>
            </a:r>
            <a:r>
              <a:rPr lang="fr" sz="1800">
                <a:solidFill>
                  <a:srgbClr val="1A1A1A"/>
                </a:solidFill>
                <a:latin typeface="Lato"/>
                <a:ea typeface="Lato"/>
                <a:cs typeface="Lato"/>
                <a:sym typeface="Lato"/>
              </a:rPr>
              <a:t> (AET), a metric obtained by </a:t>
            </a:r>
            <a:r>
              <a:rPr b="1" lang="fr" sz="1800">
                <a:solidFill>
                  <a:srgbClr val="FF0000"/>
                </a:solidFill>
                <a:latin typeface="Lato"/>
                <a:ea typeface="Lato"/>
                <a:cs typeface="Lato"/>
                <a:sym typeface="Lato"/>
              </a:rPr>
              <a:t>simulating </a:t>
            </a:r>
            <a:r>
              <a:rPr lang="fr" sz="1800">
                <a:solidFill>
                  <a:srgbClr val="1A1A1A"/>
                </a:solidFill>
                <a:latin typeface="Lato"/>
                <a:ea typeface="Lato"/>
                <a:cs typeface="Lato"/>
                <a:sym typeface="Lato"/>
              </a:rPr>
              <a:t>them in their </a:t>
            </a:r>
            <a:r>
              <a:rPr b="1" lang="fr" sz="1800">
                <a:solidFill>
                  <a:srgbClr val="FF0000"/>
                </a:solidFill>
                <a:latin typeface="Lato"/>
                <a:ea typeface="Lato"/>
                <a:cs typeface="Lato"/>
                <a:sym typeface="Lato"/>
              </a:rPr>
              <a:t>real conditions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803" name="Google Shape;2803;p196"/>
          <p:cNvSpPr txBox="1"/>
          <p:nvPr/>
        </p:nvSpPr>
        <p:spPr>
          <a:xfrm>
            <a:off x="1613650" y="2551750"/>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AET = 532 UT</a:t>
            </a:r>
            <a:endParaRPr sz="1800">
              <a:solidFill>
                <a:srgbClr val="CCCCCC"/>
              </a:solidFill>
            </a:endParaRPr>
          </a:p>
        </p:txBody>
      </p:sp>
      <p:sp>
        <p:nvSpPr>
          <p:cNvPr id="2804" name="Google Shape;2804;p196"/>
          <p:cNvSpPr txBox="1"/>
          <p:nvPr/>
        </p:nvSpPr>
        <p:spPr>
          <a:xfrm>
            <a:off x="5741325" y="2551750"/>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AET = 512 UT</a:t>
            </a:r>
            <a:endParaRPr sz="1800">
              <a:solidFill>
                <a:srgbClr val="6AA84F"/>
              </a:solidFill>
            </a:endParaRPr>
          </a:p>
        </p:txBody>
      </p:sp>
      <p:sp>
        <p:nvSpPr>
          <p:cNvPr id="2805" name="Google Shape;2805;p196"/>
          <p:cNvSpPr txBox="1"/>
          <p:nvPr/>
        </p:nvSpPr>
        <p:spPr>
          <a:xfrm>
            <a:off x="1621950" y="4240775"/>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AET = 589 UT</a:t>
            </a:r>
            <a:endParaRPr sz="1800">
              <a:solidFill>
                <a:srgbClr val="CCCCCC"/>
              </a:solidFill>
            </a:endParaRPr>
          </a:p>
        </p:txBody>
      </p:sp>
      <p:sp>
        <p:nvSpPr>
          <p:cNvPr id="2806" name="Google Shape;2806;p196"/>
          <p:cNvSpPr txBox="1"/>
          <p:nvPr/>
        </p:nvSpPr>
        <p:spPr>
          <a:xfrm>
            <a:off x="5749625" y="4240775"/>
            <a:ext cx="1772400" cy="3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AET = 685 UT</a:t>
            </a:r>
            <a:endParaRPr sz="1800">
              <a:solidFill>
                <a:srgbClr val="CCCCCC"/>
              </a:solidFill>
            </a:endParaRPr>
          </a:p>
        </p:txBody>
      </p:sp>
      <p:pic>
        <p:nvPicPr>
          <p:cNvPr id="2807" name="Google Shape;2807;p196"/>
          <p:cNvPicPr preferRelativeResize="0"/>
          <p:nvPr/>
        </p:nvPicPr>
        <p:blipFill>
          <a:blip r:embed="rId4">
            <a:alphaModFix/>
          </a:blip>
          <a:stretch>
            <a:fillRect/>
          </a:stretch>
        </p:blipFill>
        <p:spPr>
          <a:xfrm>
            <a:off x="4744725" y="1268163"/>
            <a:ext cx="3765601" cy="1221263"/>
          </a:xfrm>
          <a:prstGeom prst="rect">
            <a:avLst/>
          </a:prstGeom>
          <a:noFill/>
          <a:ln>
            <a:noFill/>
          </a:ln>
        </p:spPr>
      </p:pic>
      <p:pic>
        <p:nvPicPr>
          <p:cNvPr id="2808" name="Google Shape;2808;p196"/>
          <p:cNvPicPr preferRelativeResize="0"/>
          <p:nvPr/>
        </p:nvPicPr>
        <p:blipFill>
          <a:blip r:embed="rId5">
            <a:alphaModFix amt="28000"/>
          </a:blip>
          <a:stretch>
            <a:fillRect/>
          </a:stretch>
        </p:blipFill>
        <p:spPr>
          <a:xfrm>
            <a:off x="4753025" y="3182387"/>
            <a:ext cx="3765601" cy="1058400"/>
          </a:xfrm>
          <a:prstGeom prst="rect">
            <a:avLst/>
          </a:prstGeom>
          <a:noFill/>
          <a:ln>
            <a:noFill/>
          </a:ln>
        </p:spPr>
      </p:pic>
      <p:pic>
        <p:nvPicPr>
          <p:cNvPr id="2809" name="Google Shape;2809;p196"/>
          <p:cNvPicPr preferRelativeResize="0"/>
          <p:nvPr/>
        </p:nvPicPr>
        <p:blipFill>
          <a:blip r:embed="rId6">
            <a:alphaModFix amt="28000"/>
          </a:blip>
          <a:stretch>
            <a:fillRect/>
          </a:stretch>
        </p:blipFill>
        <p:spPr>
          <a:xfrm>
            <a:off x="617050" y="1431024"/>
            <a:ext cx="3765601" cy="1058400"/>
          </a:xfrm>
          <a:prstGeom prst="rect">
            <a:avLst/>
          </a:prstGeom>
          <a:noFill/>
          <a:ln>
            <a:noFill/>
          </a:ln>
        </p:spPr>
      </p:pic>
      <p:pic>
        <p:nvPicPr>
          <p:cNvPr id="2810" name="Google Shape;2810;p196"/>
          <p:cNvPicPr preferRelativeResize="0"/>
          <p:nvPr/>
        </p:nvPicPr>
        <p:blipFill>
          <a:blip r:embed="rId7">
            <a:alphaModFix amt="28000"/>
          </a:blip>
          <a:stretch>
            <a:fillRect/>
          </a:stretch>
        </p:blipFill>
        <p:spPr>
          <a:xfrm>
            <a:off x="625350" y="3043201"/>
            <a:ext cx="3765601" cy="1165975"/>
          </a:xfrm>
          <a:prstGeom prst="rect">
            <a:avLst/>
          </a:prstGeom>
          <a:noFill/>
          <a:ln>
            <a:noFill/>
          </a:ln>
        </p:spPr>
      </p:pic>
      <p:sp>
        <p:nvSpPr>
          <p:cNvPr id="2811" name="Google Shape;2811;p196"/>
          <p:cNvSpPr txBox="1"/>
          <p:nvPr>
            <p:ph type="title"/>
          </p:nvPr>
        </p:nvSpPr>
        <p:spPr>
          <a:xfrm>
            <a:off x="3209975" y="0"/>
            <a:ext cx="54963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of the generated processes</a:t>
            </a:r>
            <a:endParaRPr sz="2020"/>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5" name="Shape 2815"/>
        <p:cNvGrpSpPr/>
        <p:nvPr/>
      </p:nvGrpSpPr>
      <p:grpSpPr>
        <a:xfrm>
          <a:off x="0" y="0"/>
          <a:ext cx="0" cy="0"/>
          <a:chOff x="0" y="0"/>
          <a:chExt cx="0" cy="0"/>
        </a:xfrm>
      </p:grpSpPr>
      <p:sp>
        <p:nvSpPr>
          <p:cNvPr id="2816" name="Google Shape;2816;p19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2817" name="Google Shape;2817;p197"/>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818" name="Google Shape;2818;p197"/>
          <p:cNvSpPr txBox="1"/>
          <p:nvPr>
            <p:ph type="title"/>
          </p:nvPr>
        </p:nvSpPr>
        <p:spPr>
          <a:xfrm>
            <a:off x="3209975" y="0"/>
            <a:ext cx="54963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2" name="Shape 2822"/>
        <p:cNvGrpSpPr/>
        <p:nvPr/>
      </p:nvGrpSpPr>
      <p:grpSpPr>
        <a:xfrm>
          <a:off x="0" y="0"/>
          <a:ext cx="0" cy="0"/>
          <a:chOff x="0" y="0"/>
          <a:chExt cx="0" cy="0"/>
        </a:xfrm>
      </p:grpSpPr>
      <p:sp>
        <p:nvSpPr>
          <p:cNvPr id="2823" name="Google Shape;2823;p198"/>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2824" name="Google Shape;2824;p19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2825" name="Google Shape;2825;p198"/>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826" name="Google Shape;2826;p198"/>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7" name="Google Shape;2827;p198"/>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2828" name="Google Shape;2828;p198"/>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2" name="Shape 2832"/>
        <p:cNvGrpSpPr/>
        <p:nvPr/>
      </p:nvGrpSpPr>
      <p:grpSpPr>
        <a:xfrm>
          <a:off x="0" y="0"/>
          <a:ext cx="0" cy="0"/>
          <a:chOff x="0" y="0"/>
          <a:chExt cx="0" cy="0"/>
        </a:xfrm>
      </p:grpSpPr>
      <p:sp>
        <p:nvSpPr>
          <p:cNvPr id="2833" name="Google Shape;2833;p199"/>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2834" name="Google Shape;2834;p19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2835" name="Google Shape;2835;p199"/>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836" name="Google Shape;2836;p199"/>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7" name="Google Shape;2837;p199"/>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2838" name="Google Shape;2838;p199"/>
          <p:cNvSpPr/>
          <p:nvPr/>
        </p:nvSpPr>
        <p:spPr>
          <a:xfrm>
            <a:off x="1906200" y="1961863"/>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9" name="Google Shape;2839;p199"/>
          <p:cNvSpPr txBox="1"/>
          <p:nvPr/>
        </p:nvSpPr>
        <p:spPr>
          <a:xfrm>
            <a:off x="1885650" y="19618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2840" name="Google Shape;2840;p199"/>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2841" name="Google Shape;2841;p199"/>
          <p:cNvCxnSpPr>
            <a:endCxn id="2839" idx="3"/>
          </p:cNvCxnSpPr>
          <p:nvPr/>
        </p:nvCxnSpPr>
        <p:spPr>
          <a:xfrm flipH="1">
            <a:off x="2358750" y="1565563"/>
            <a:ext cx="1922700" cy="576300"/>
          </a:xfrm>
          <a:prstGeom prst="straightConnector1">
            <a:avLst/>
          </a:prstGeom>
          <a:noFill/>
          <a:ln cap="flat" cmpd="sng" w="19050">
            <a:solidFill>
              <a:schemeClr val="dk1"/>
            </a:solidFill>
            <a:prstDash val="solid"/>
            <a:round/>
            <a:headEnd len="med" w="med" type="none"/>
            <a:tailEnd len="med" w="med" type="triangle"/>
          </a:ln>
        </p:spPr>
      </p:cxnSp>
      <p:sp>
        <p:nvSpPr>
          <p:cNvPr id="2842" name="Google Shape;2842;p199"/>
          <p:cNvSpPr/>
          <p:nvPr/>
        </p:nvSpPr>
        <p:spPr>
          <a:xfrm>
            <a:off x="3449125" y="2175975"/>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3" name="Google Shape;2843;p199"/>
          <p:cNvSpPr txBox="1"/>
          <p:nvPr/>
        </p:nvSpPr>
        <p:spPr>
          <a:xfrm>
            <a:off x="3428575"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2844" name="Google Shape;2844;p199"/>
          <p:cNvCxnSpPr>
            <a:stCxn id="2836" idx="3"/>
          </p:cNvCxnSpPr>
          <p:nvPr/>
        </p:nvCxnSpPr>
        <p:spPr>
          <a:xfrm flipH="1">
            <a:off x="3815215" y="1613035"/>
            <a:ext cx="508200" cy="592200"/>
          </a:xfrm>
          <a:prstGeom prst="straightConnector1">
            <a:avLst/>
          </a:prstGeom>
          <a:noFill/>
          <a:ln cap="flat" cmpd="sng" w="19050">
            <a:solidFill>
              <a:schemeClr val="dk1"/>
            </a:solidFill>
            <a:prstDash val="solid"/>
            <a:round/>
            <a:headEnd len="med" w="med" type="none"/>
            <a:tailEnd len="med" w="med" type="triangle"/>
          </a:ln>
        </p:spPr>
      </p:cxnSp>
      <p:sp>
        <p:nvSpPr>
          <p:cNvPr id="2845" name="Google Shape;2845;p199"/>
          <p:cNvSpPr/>
          <p:nvPr/>
        </p:nvSpPr>
        <p:spPr>
          <a:xfrm>
            <a:off x="4930300" y="2175975"/>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6" name="Google Shape;2846;p199"/>
          <p:cNvSpPr txBox="1"/>
          <p:nvPr/>
        </p:nvSpPr>
        <p:spPr>
          <a:xfrm>
            <a:off x="4909750"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2847" name="Google Shape;2847;p199"/>
          <p:cNvSpPr/>
          <p:nvPr/>
        </p:nvSpPr>
        <p:spPr>
          <a:xfrm>
            <a:off x="6432025" y="1914338"/>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8" name="Google Shape;2848;p199"/>
          <p:cNvSpPr txBox="1"/>
          <p:nvPr/>
        </p:nvSpPr>
        <p:spPr>
          <a:xfrm>
            <a:off x="6411475" y="19143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2849" name="Google Shape;2849;p199"/>
          <p:cNvCxnSpPr/>
          <p:nvPr/>
        </p:nvCxnSpPr>
        <p:spPr>
          <a:xfrm>
            <a:off x="4641225" y="1619000"/>
            <a:ext cx="346500" cy="586200"/>
          </a:xfrm>
          <a:prstGeom prst="straightConnector1">
            <a:avLst/>
          </a:prstGeom>
          <a:noFill/>
          <a:ln cap="flat" cmpd="sng" w="19050">
            <a:solidFill>
              <a:schemeClr val="dk1"/>
            </a:solidFill>
            <a:prstDash val="solid"/>
            <a:round/>
            <a:headEnd len="med" w="med" type="none"/>
            <a:tailEnd len="med" w="med" type="triangle"/>
          </a:ln>
        </p:spPr>
      </p:cxnSp>
      <p:cxnSp>
        <p:nvCxnSpPr>
          <p:cNvPr id="2850" name="Google Shape;2850;p199"/>
          <p:cNvCxnSpPr>
            <a:endCxn id="2848" idx="1"/>
          </p:cNvCxnSpPr>
          <p:nvPr/>
        </p:nvCxnSpPr>
        <p:spPr>
          <a:xfrm>
            <a:off x="4681375" y="1578938"/>
            <a:ext cx="1730100" cy="515400"/>
          </a:xfrm>
          <a:prstGeom prst="straightConnector1">
            <a:avLst/>
          </a:prstGeom>
          <a:noFill/>
          <a:ln cap="flat" cmpd="sng" w="19050">
            <a:solidFill>
              <a:schemeClr val="dk1"/>
            </a:solidFill>
            <a:prstDash val="solid"/>
            <a:round/>
            <a:headEnd len="med" w="med" type="none"/>
            <a:tailEnd len="med" w="med" type="triangle"/>
          </a:ln>
        </p:spPr>
      </p:cxnSp>
      <p:sp>
        <p:nvSpPr>
          <p:cNvPr id="2851" name="Google Shape;2851;p199"/>
          <p:cNvSpPr txBox="1"/>
          <p:nvPr/>
        </p:nvSpPr>
        <p:spPr>
          <a:xfrm>
            <a:off x="936750" y="17681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2852" name="Google Shape;2852;p199"/>
          <p:cNvSpPr txBox="1"/>
          <p:nvPr/>
        </p:nvSpPr>
        <p:spPr>
          <a:xfrm>
            <a:off x="4997000"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2853" name="Google Shape;2853;p199"/>
          <p:cNvSpPr txBox="1"/>
          <p:nvPr/>
        </p:nvSpPr>
        <p:spPr>
          <a:xfrm>
            <a:off x="2859475"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2854" name="Google Shape;2854;p199"/>
          <p:cNvSpPr txBox="1"/>
          <p:nvPr/>
        </p:nvSpPr>
        <p:spPr>
          <a:xfrm>
            <a:off x="6754750" y="17815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2855" name="Google Shape;2855;p199"/>
          <p:cNvCxnSpPr/>
          <p:nvPr/>
        </p:nvCxnSpPr>
        <p:spPr>
          <a:xfrm flipH="1" rot="10800000">
            <a:off x="471897" y="1785574"/>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2856" name="Google Shape;2856;p199"/>
          <p:cNvSpPr txBox="1"/>
          <p:nvPr/>
        </p:nvSpPr>
        <p:spPr>
          <a:xfrm>
            <a:off x="7459500" y="14082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0" name="Shape 2860"/>
        <p:cNvGrpSpPr/>
        <p:nvPr/>
      </p:nvGrpSpPr>
      <p:grpSpPr>
        <a:xfrm>
          <a:off x="0" y="0"/>
          <a:ext cx="0" cy="0"/>
          <a:chOff x="0" y="0"/>
          <a:chExt cx="0" cy="0"/>
        </a:xfrm>
      </p:grpSpPr>
      <p:sp>
        <p:nvSpPr>
          <p:cNvPr id="2861" name="Google Shape;2861;p200"/>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2862" name="Google Shape;2862;p20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2863" name="Google Shape;2863;p200"/>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864" name="Google Shape;2864;p200"/>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5" name="Google Shape;2865;p200"/>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2866" name="Google Shape;2866;p200"/>
          <p:cNvSpPr/>
          <p:nvPr/>
        </p:nvSpPr>
        <p:spPr>
          <a:xfrm>
            <a:off x="1906200" y="1961863"/>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7" name="Google Shape;2867;p200"/>
          <p:cNvSpPr txBox="1"/>
          <p:nvPr/>
        </p:nvSpPr>
        <p:spPr>
          <a:xfrm>
            <a:off x="1885650" y="19618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1</a:t>
            </a:r>
            <a:endParaRPr baseline="-25000" sz="1800">
              <a:solidFill>
                <a:srgbClr val="B7B7B7"/>
              </a:solidFill>
            </a:endParaRPr>
          </a:p>
        </p:txBody>
      </p:sp>
      <p:sp>
        <p:nvSpPr>
          <p:cNvPr id="2868" name="Google Shape;2868;p200"/>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2869" name="Google Shape;2869;p200"/>
          <p:cNvCxnSpPr>
            <a:endCxn id="2867" idx="3"/>
          </p:cNvCxnSpPr>
          <p:nvPr/>
        </p:nvCxnSpPr>
        <p:spPr>
          <a:xfrm flipH="1">
            <a:off x="2358750" y="1565563"/>
            <a:ext cx="1922700" cy="576300"/>
          </a:xfrm>
          <a:prstGeom prst="straightConnector1">
            <a:avLst/>
          </a:prstGeom>
          <a:noFill/>
          <a:ln cap="flat" cmpd="sng" w="19050">
            <a:solidFill>
              <a:srgbClr val="CCCCCC"/>
            </a:solidFill>
            <a:prstDash val="solid"/>
            <a:round/>
            <a:headEnd len="med" w="med" type="none"/>
            <a:tailEnd len="med" w="med" type="triangle"/>
          </a:ln>
        </p:spPr>
      </p:cxnSp>
      <p:sp>
        <p:nvSpPr>
          <p:cNvPr id="2870" name="Google Shape;2870;p200"/>
          <p:cNvSpPr/>
          <p:nvPr/>
        </p:nvSpPr>
        <p:spPr>
          <a:xfrm>
            <a:off x="3449125" y="2175975"/>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1" name="Google Shape;2871;p200"/>
          <p:cNvSpPr txBox="1"/>
          <p:nvPr/>
        </p:nvSpPr>
        <p:spPr>
          <a:xfrm>
            <a:off x="3428575"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a:t>
            </a:r>
            <a:endParaRPr baseline="-25000" sz="1800">
              <a:solidFill>
                <a:srgbClr val="6AA84F"/>
              </a:solidFill>
            </a:endParaRPr>
          </a:p>
        </p:txBody>
      </p:sp>
      <p:cxnSp>
        <p:nvCxnSpPr>
          <p:cNvPr id="2872" name="Google Shape;2872;p200"/>
          <p:cNvCxnSpPr>
            <a:stCxn id="2864" idx="3"/>
          </p:cNvCxnSpPr>
          <p:nvPr/>
        </p:nvCxnSpPr>
        <p:spPr>
          <a:xfrm flipH="1">
            <a:off x="3815215" y="1613035"/>
            <a:ext cx="508200" cy="592200"/>
          </a:xfrm>
          <a:prstGeom prst="straightConnector1">
            <a:avLst/>
          </a:prstGeom>
          <a:noFill/>
          <a:ln cap="flat" cmpd="sng" w="19050">
            <a:solidFill>
              <a:srgbClr val="6AA84F"/>
            </a:solidFill>
            <a:prstDash val="solid"/>
            <a:round/>
            <a:headEnd len="med" w="med" type="none"/>
            <a:tailEnd len="med" w="med" type="triangle"/>
          </a:ln>
        </p:spPr>
      </p:cxnSp>
      <p:sp>
        <p:nvSpPr>
          <p:cNvPr id="2873" name="Google Shape;2873;p200"/>
          <p:cNvSpPr/>
          <p:nvPr/>
        </p:nvSpPr>
        <p:spPr>
          <a:xfrm>
            <a:off x="4930300" y="21759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4" name="Google Shape;2874;p200"/>
          <p:cNvSpPr txBox="1"/>
          <p:nvPr/>
        </p:nvSpPr>
        <p:spPr>
          <a:xfrm>
            <a:off x="4909750"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3</a:t>
            </a:r>
            <a:endParaRPr baseline="-25000" sz="1800">
              <a:solidFill>
                <a:srgbClr val="B7B7B7"/>
              </a:solidFill>
            </a:endParaRPr>
          </a:p>
        </p:txBody>
      </p:sp>
      <p:sp>
        <p:nvSpPr>
          <p:cNvPr id="2875" name="Google Shape;2875;p200"/>
          <p:cNvSpPr/>
          <p:nvPr/>
        </p:nvSpPr>
        <p:spPr>
          <a:xfrm>
            <a:off x="6432025" y="1914338"/>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6" name="Google Shape;2876;p200"/>
          <p:cNvSpPr txBox="1"/>
          <p:nvPr/>
        </p:nvSpPr>
        <p:spPr>
          <a:xfrm>
            <a:off x="6411475" y="19143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a:t>
            </a:r>
            <a:endParaRPr baseline="-25000" sz="1800">
              <a:solidFill>
                <a:srgbClr val="B7B7B7"/>
              </a:solidFill>
            </a:endParaRPr>
          </a:p>
        </p:txBody>
      </p:sp>
      <p:cxnSp>
        <p:nvCxnSpPr>
          <p:cNvPr id="2877" name="Google Shape;2877;p200"/>
          <p:cNvCxnSpPr/>
          <p:nvPr/>
        </p:nvCxnSpPr>
        <p:spPr>
          <a:xfrm>
            <a:off x="4641225" y="1619000"/>
            <a:ext cx="346500" cy="586200"/>
          </a:xfrm>
          <a:prstGeom prst="straightConnector1">
            <a:avLst/>
          </a:prstGeom>
          <a:noFill/>
          <a:ln cap="flat" cmpd="sng" w="19050">
            <a:solidFill>
              <a:srgbClr val="CCCCCC"/>
            </a:solidFill>
            <a:prstDash val="solid"/>
            <a:round/>
            <a:headEnd len="med" w="med" type="none"/>
            <a:tailEnd len="med" w="med" type="triangle"/>
          </a:ln>
        </p:spPr>
      </p:cxnSp>
      <p:cxnSp>
        <p:nvCxnSpPr>
          <p:cNvPr id="2878" name="Google Shape;2878;p200"/>
          <p:cNvCxnSpPr>
            <a:endCxn id="2876" idx="1"/>
          </p:cNvCxnSpPr>
          <p:nvPr/>
        </p:nvCxnSpPr>
        <p:spPr>
          <a:xfrm>
            <a:off x="4681375" y="1578938"/>
            <a:ext cx="1730100" cy="515400"/>
          </a:xfrm>
          <a:prstGeom prst="straightConnector1">
            <a:avLst/>
          </a:prstGeom>
          <a:noFill/>
          <a:ln cap="flat" cmpd="sng" w="19050">
            <a:solidFill>
              <a:srgbClr val="CCCCCC"/>
            </a:solidFill>
            <a:prstDash val="solid"/>
            <a:round/>
            <a:headEnd len="med" w="med" type="none"/>
            <a:tailEnd len="med" w="med" type="triangle"/>
          </a:ln>
        </p:spPr>
      </p:cxnSp>
      <p:sp>
        <p:nvSpPr>
          <p:cNvPr id="2879" name="Google Shape;2879;p200"/>
          <p:cNvSpPr txBox="1"/>
          <p:nvPr/>
        </p:nvSpPr>
        <p:spPr>
          <a:xfrm>
            <a:off x="936750" y="17681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532 UT</a:t>
            </a:r>
            <a:endParaRPr baseline="-25000" sz="1800">
              <a:solidFill>
                <a:srgbClr val="B7B7B7"/>
              </a:solidFill>
            </a:endParaRPr>
          </a:p>
        </p:txBody>
      </p:sp>
      <p:sp>
        <p:nvSpPr>
          <p:cNvPr id="2880" name="Google Shape;2880;p200"/>
          <p:cNvSpPr txBox="1"/>
          <p:nvPr/>
        </p:nvSpPr>
        <p:spPr>
          <a:xfrm>
            <a:off x="4997000"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589 UT</a:t>
            </a:r>
            <a:endParaRPr baseline="-25000" sz="1800">
              <a:solidFill>
                <a:srgbClr val="B7B7B7"/>
              </a:solidFill>
            </a:endParaRPr>
          </a:p>
        </p:txBody>
      </p:sp>
      <p:sp>
        <p:nvSpPr>
          <p:cNvPr id="2881" name="Google Shape;2881;p200"/>
          <p:cNvSpPr txBox="1"/>
          <p:nvPr/>
        </p:nvSpPr>
        <p:spPr>
          <a:xfrm>
            <a:off x="2859475"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512 UT</a:t>
            </a:r>
            <a:endParaRPr baseline="-25000" sz="1800">
              <a:solidFill>
                <a:srgbClr val="6AA84F"/>
              </a:solidFill>
            </a:endParaRPr>
          </a:p>
        </p:txBody>
      </p:sp>
      <p:sp>
        <p:nvSpPr>
          <p:cNvPr id="2882" name="Google Shape;2882;p200"/>
          <p:cNvSpPr txBox="1"/>
          <p:nvPr/>
        </p:nvSpPr>
        <p:spPr>
          <a:xfrm>
            <a:off x="6754750" y="17815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685 UT</a:t>
            </a:r>
            <a:endParaRPr baseline="-25000" sz="1800">
              <a:solidFill>
                <a:srgbClr val="B7B7B7"/>
              </a:solidFill>
            </a:endParaRPr>
          </a:p>
        </p:txBody>
      </p:sp>
      <p:cxnSp>
        <p:nvCxnSpPr>
          <p:cNvPr id="2883" name="Google Shape;2883;p200"/>
          <p:cNvCxnSpPr/>
          <p:nvPr/>
        </p:nvCxnSpPr>
        <p:spPr>
          <a:xfrm flipH="1" rot="10800000">
            <a:off x="471897" y="1785574"/>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2884" name="Google Shape;2884;p200"/>
          <p:cNvSpPr txBox="1"/>
          <p:nvPr/>
        </p:nvSpPr>
        <p:spPr>
          <a:xfrm>
            <a:off x="7459500" y="14082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8" name="Shape 2888"/>
        <p:cNvGrpSpPr/>
        <p:nvPr/>
      </p:nvGrpSpPr>
      <p:grpSpPr>
        <a:xfrm>
          <a:off x="0" y="0"/>
          <a:ext cx="0" cy="0"/>
          <a:chOff x="0" y="0"/>
          <a:chExt cx="0" cy="0"/>
        </a:xfrm>
      </p:grpSpPr>
      <p:sp>
        <p:nvSpPr>
          <p:cNvPr id="2889" name="Google Shape;2889;p201"/>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2890" name="Google Shape;2890;p20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2891" name="Google Shape;2891;p201"/>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892" name="Google Shape;2892;p201"/>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3" name="Google Shape;2893;p201"/>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2894" name="Google Shape;2894;p201"/>
          <p:cNvSpPr/>
          <p:nvPr/>
        </p:nvSpPr>
        <p:spPr>
          <a:xfrm>
            <a:off x="1906200" y="1961863"/>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5" name="Google Shape;2895;p201"/>
          <p:cNvSpPr txBox="1"/>
          <p:nvPr/>
        </p:nvSpPr>
        <p:spPr>
          <a:xfrm>
            <a:off x="1885650" y="19618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1</a:t>
            </a:r>
            <a:endParaRPr baseline="-25000" sz="1800">
              <a:solidFill>
                <a:srgbClr val="B7B7B7"/>
              </a:solidFill>
            </a:endParaRPr>
          </a:p>
        </p:txBody>
      </p:sp>
      <p:sp>
        <p:nvSpPr>
          <p:cNvPr id="2896" name="Google Shape;2896;p201"/>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2897" name="Google Shape;2897;p201"/>
          <p:cNvCxnSpPr>
            <a:endCxn id="2895" idx="3"/>
          </p:cNvCxnSpPr>
          <p:nvPr/>
        </p:nvCxnSpPr>
        <p:spPr>
          <a:xfrm flipH="1">
            <a:off x="2358750" y="1565563"/>
            <a:ext cx="1922700" cy="576300"/>
          </a:xfrm>
          <a:prstGeom prst="straightConnector1">
            <a:avLst/>
          </a:prstGeom>
          <a:noFill/>
          <a:ln cap="flat" cmpd="sng" w="19050">
            <a:solidFill>
              <a:srgbClr val="CCCCCC"/>
            </a:solidFill>
            <a:prstDash val="solid"/>
            <a:round/>
            <a:headEnd len="med" w="med" type="none"/>
            <a:tailEnd len="med" w="med" type="triangle"/>
          </a:ln>
        </p:spPr>
      </p:cxnSp>
      <p:sp>
        <p:nvSpPr>
          <p:cNvPr id="2898" name="Google Shape;2898;p201"/>
          <p:cNvSpPr/>
          <p:nvPr/>
        </p:nvSpPr>
        <p:spPr>
          <a:xfrm>
            <a:off x="3449125" y="2175975"/>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9" name="Google Shape;2899;p201"/>
          <p:cNvSpPr txBox="1"/>
          <p:nvPr/>
        </p:nvSpPr>
        <p:spPr>
          <a:xfrm>
            <a:off x="3428575"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a:t>
            </a:r>
            <a:endParaRPr baseline="-25000" sz="1800">
              <a:solidFill>
                <a:srgbClr val="6AA84F"/>
              </a:solidFill>
            </a:endParaRPr>
          </a:p>
        </p:txBody>
      </p:sp>
      <p:cxnSp>
        <p:nvCxnSpPr>
          <p:cNvPr id="2900" name="Google Shape;2900;p201"/>
          <p:cNvCxnSpPr>
            <a:stCxn id="2892" idx="3"/>
          </p:cNvCxnSpPr>
          <p:nvPr/>
        </p:nvCxnSpPr>
        <p:spPr>
          <a:xfrm flipH="1">
            <a:off x="3815215" y="1613035"/>
            <a:ext cx="508200" cy="592200"/>
          </a:xfrm>
          <a:prstGeom prst="straightConnector1">
            <a:avLst/>
          </a:prstGeom>
          <a:noFill/>
          <a:ln cap="flat" cmpd="sng" w="19050">
            <a:solidFill>
              <a:srgbClr val="6AA84F"/>
            </a:solidFill>
            <a:prstDash val="solid"/>
            <a:round/>
            <a:headEnd len="med" w="med" type="none"/>
            <a:tailEnd len="med" w="med" type="triangle"/>
          </a:ln>
        </p:spPr>
      </p:cxnSp>
      <p:sp>
        <p:nvSpPr>
          <p:cNvPr id="2901" name="Google Shape;2901;p201"/>
          <p:cNvSpPr/>
          <p:nvPr/>
        </p:nvSpPr>
        <p:spPr>
          <a:xfrm>
            <a:off x="4930300" y="21759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2" name="Google Shape;2902;p201"/>
          <p:cNvSpPr txBox="1"/>
          <p:nvPr/>
        </p:nvSpPr>
        <p:spPr>
          <a:xfrm>
            <a:off x="4909750"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3</a:t>
            </a:r>
            <a:endParaRPr baseline="-25000" sz="1800">
              <a:solidFill>
                <a:srgbClr val="B7B7B7"/>
              </a:solidFill>
            </a:endParaRPr>
          </a:p>
        </p:txBody>
      </p:sp>
      <p:sp>
        <p:nvSpPr>
          <p:cNvPr id="2903" name="Google Shape;2903;p201"/>
          <p:cNvSpPr/>
          <p:nvPr/>
        </p:nvSpPr>
        <p:spPr>
          <a:xfrm>
            <a:off x="6432025" y="1914338"/>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4" name="Google Shape;2904;p201"/>
          <p:cNvSpPr txBox="1"/>
          <p:nvPr/>
        </p:nvSpPr>
        <p:spPr>
          <a:xfrm>
            <a:off x="6411475" y="19143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a:t>
            </a:r>
            <a:endParaRPr baseline="-25000" sz="1800">
              <a:solidFill>
                <a:srgbClr val="B7B7B7"/>
              </a:solidFill>
            </a:endParaRPr>
          </a:p>
        </p:txBody>
      </p:sp>
      <p:cxnSp>
        <p:nvCxnSpPr>
          <p:cNvPr id="2905" name="Google Shape;2905;p201"/>
          <p:cNvCxnSpPr/>
          <p:nvPr/>
        </p:nvCxnSpPr>
        <p:spPr>
          <a:xfrm>
            <a:off x="4641225" y="1619000"/>
            <a:ext cx="346500" cy="586200"/>
          </a:xfrm>
          <a:prstGeom prst="straightConnector1">
            <a:avLst/>
          </a:prstGeom>
          <a:noFill/>
          <a:ln cap="flat" cmpd="sng" w="19050">
            <a:solidFill>
              <a:srgbClr val="CCCCCC"/>
            </a:solidFill>
            <a:prstDash val="solid"/>
            <a:round/>
            <a:headEnd len="med" w="med" type="none"/>
            <a:tailEnd len="med" w="med" type="triangle"/>
          </a:ln>
        </p:spPr>
      </p:cxnSp>
      <p:cxnSp>
        <p:nvCxnSpPr>
          <p:cNvPr id="2906" name="Google Shape;2906;p201"/>
          <p:cNvCxnSpPr>
            <a:endCxn id="2904" idx="1"/>
          </p:cNvCxnSpPr>
          <p:nvPr/>
        </p:nvCxnSpPr>
        <p:spPr>
          <a:xfrm>
            <a:off x="4681375" y="1578938"/>
            <a:ext cx="1730100" cy="515400"/>
          </a:xfrm>
          <a:prstGeom prst="straightConnector1">
            <a:avLst/>
          </a:prstGeom>
          <a:noFill/>
          <a:ln cap="flat" cmpd="sng" w="19050">
            <a:solidFill>
              <a:srgbClr val="CCCCCC"/>
            </a:solidFill>
            <a:prstDash val="solid"/>
            <a:round/>
            <a:headEnd len="med" w="med" type="none"/>
            <a:tailEnd len="med" w="med" type="triangle"/>
          </a:ln>
        </p:spPr>
      </p:cxnSp>
      <p:sp>
        <p:nvSpPr>
          <p:cNvPr id="2907" name="Google Shape;2907;p201"/>
          <p:cNvSpPr txBox="1"/>
          <p:nvPr/>
        </p:nvSpPr>
        <p:spPr>
          <a:xfrm>
            <a:off x="936750" y="17681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532 UT</a:t>
            </a:r>
            <a:endParaRPr baseline="-25000" sz="1800">
              <a:solidFill>
                <a:srgbClr val="B7B7B7"/>
              </a:solidFill>
            </a:endParaRPr>
          </a:p>
        </p:txBody>
      </p:sp>
      <p:sp>
        <p:nvSpPr>
          <p:cNvPr id="2908" name="Google Shape;2908;p201"/>
          <p:cNvSpPr txBox="1"/>
          <p:nvPr/>
        </p:nvSpPr>
        <p:spPr>
          <a:xfrm>
            <a:off x="4997000"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589 UT</a:t>
            </a:r>
            <a:endParaRPr baseline="-25000" sz="1800">
              <a:solidFill>
                <a:srgbClr val="B7B7B7"/>
              </a:solidFill>
            </a:endParaRPr>
          </a:p>
        </p:txBody>
      </p:sp>
      <p:sp>
        <p:nvSpPr>
          <p:cNvPr id="2909" name="Google Shape;2909;p201"/>
          <p:cNvSpPr txBox="1"/>
          <p:nvPr/>
        </p:nvSpPr>
        <p:spPr>
          <a:xfrm>
            <a:off x="2859475"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512 UT</a:t>
            </a:r>
            <a:endParaRPr baseline="-25000" sz="1800">
              <a:solidFill>
                <a:srgbClr val="6AA84F"/>
              </a:solidFill>
            </a:endParaRPr>
          </a:p>
        </p:txBody>
      </p:sp>
      <p:sp>
        <p:nvSpPr>
          <p:cNvPr id="2910" name="Google Shape;2910;p201"/>
          <p:cNvSpPr txBox="1"/>
          <p:nvPr/>
        </p:nvSpPr>
        <p:spPr>
          <a:xfrm>
            <a:off x="6754750" y="17815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685 UT</a:t>
            </a:r>
            <a:endParaRPr baseline="-25000" sz="1800">
              <a:solidFill>
                <a:srgbClr val="B7B7B7"/>
              </a:solidFill>
            </a:endParaRPr>
          </a:p>
        </p:txBody>
      </p:sp>
      <p:cxnSp>
        <p:nvCxnSpPr>
          <p:cNvPr id="2911" name="Google Shape;2911;p201"/>
          <p:cNvCxnSpPr/>
          <p:nvPr/>
        </p:nvCxnSpPr>
        <p:spPr>
          <a:xfrm flipH="1" rot="10800000">
            <a:off x="471897" y="1785574"/>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2912" name="Google Shape;2912;p201"/>
          <p:cNvSpPr txBox="1"/>
          <p:nvPr/>
        </p:nvSpPr>
        <p:spPr>
          <a:xfrm>
            <a:off x="7459500" y="14082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2913" name="Google Shape;2913;p201"/>
          <p:cNvCxnSpPr/>
          <p:nvPr/>
        </p:nvCxnSpPr>
        <p:spPr>
          <a:xfrm flipH="1" rot="10800000">
            <a:off x="471897" y="2771499"/>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2914" name="Google Shape;2914;p201"/>
          <p:cNvSpPr txBox="1"/>
          <p:nvPr/>
        </p:nvSpPr>
        <p:spPr>
          <a:xfrm>
            <a:off x="7459500" y="2383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2915" name="Google Shape;2915;p201"/>
          <p:cNvSpPr/>
          <p:nvPr/>
        </p:nvSpPr>
        <p:spPr>
          <a:xfrm>
            <a:off x="2689575" y="32138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16" name="Google Shape;2916;p201"/>
          <p:cNvSpPr txBox="1"/>
          <p:nvPr/>
        </p:nvSpPr>
        <p:spPr>
          <a:xfrm>
            <a:off x="2609025" y="32138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2,1</a:t>
            </a:r>
            <a:endParaRPr baseline="-25000" sz="1700"/>
          </a:p>
        </p:txBody>
      </p:sp>
      <p:cxnSp>
        <p:nvCxnSpPr>
          <p:cNvPr id="2917" name="Google Shape;2917;p201"/>
          <p:cNvCxnSpPr/>
          <p:nvPr/>
        </p:nvCxnSpPr>
        <p:spPr>
          <a:xfrm flipH="1">
            <a:off x="3048875" y="2558400"/>
            <a:ext cx="446400" cy="687300"/>
          </a:xfrm>
          <a:prstGeom prst="straightConnector1">
            <a:avLst/>
          </a:prstGeom>
          <a:noFill/>
          <a:ln cap="flat" cmpd="sng" w="19050">
            <a:solidFill>
              <a:srgbClr val="1A1A1A"/>
            </a:solidFill>
            <a:prstDash val="solid"/>
            <a:round/>
            <a:headEnd len="med" w="med" type="none"/>
            <a:tailEnd len="med" w="med" type="triangle"/>
          </a:ln>
        </p:spPr>
      </p:cxnSp>
      <p:sp>
        <p:nvSpPr>
          <p:cNvPr id="2918" name="Google Shape;2918;p201"/>
          <p:cNvSpPr txBox="1"/>
          <p:nvPr/>
        </p:nvSpPr>
        <p:spPr>
          <a:xfrm>
            <a:off x="20793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497 </a:t>
            </a:r>
            <a:r>
              <a:rPr lang="fr" sz="1800"/>
              <a:t>UT</a:t>
            </a:r>
            <a:endParaRPr baseline="-25000" sz="1700"/>
          </a:p>
        </p:txBody>
      </p:sp>
      <p:sp>
        <p:nvSpPr>
          <p:cNvPr id="2919" name="Google Shape;2919;p201"/>
          <p:cNvSpPr/>
          <p:nvPr/>
        </p:nvSpPr>
        <p:spPr>
          <a:xfrm>
            <a:off x="3812325" y="32254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0" name="Google Shape;2920;p201"/>
          <p:cNvSpPr txBox="1"/>
          <p:nvPr/>
        </p:nvSpPr>
        <p:spPr>
          <a:xfrm>
            <a:off x="37317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2,2</a:t>
            </a:r>
            <a:endParaRPr baseline="-25000" sz="1700"/>
          </a:p>
        </p:txBody>
      </p:sp>
      <p:cxnSp>
        <p:nvCxnSpPr>
          <p:cNvPr id="2921" name="Google Shape;2921;p201"/>
          <p:cNvCxnSpPr>
            <a:endCxn id="2920" idx="0"/>
          </p:cNvCxnSpPr>
          <p:nvPr/>
        </p:nvCxnSpPr>
        <p:spPr>
          <a:xfrm>
            <a:off x="3810825" y="2571775"/>
            <a:ext cx="217500" cy="653700"/>
          </a:xfrm>
          <a:prstGeom prst="straightConnector1">
            <a:avLst/>
          </a:prstGeom>
          <a:noFill/>
          <a:ln cap="flat" cmpd="sng" w="19050">
            <a:solidFill>
              <a:srgbClr val="1A1A1A"/>
            </a:solidFill>
            <a:prstDash val="solid"/>
            <a:round/>
            <a:headEnd len="med" w="med" type="none"/>
            <a:tailEnd len="med" w="med" type="triangle"/>
          </a:ln>
        </p:spPr>
      </p:cxnSp>
      <p:sp>
        <p:nvSpPr>
          <p:cNvPr id="2922" name="Google Shape;2922;p201"/>
          <p:cNvSpPr txBox="1"/>
          <p:nvPr/>
        </p:nvSpPr>
        <p:spPr>
          <a:xfrm>
            <a:off x="399557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509 </a:t>
            </a:r>
            <a:r>
              <a:rPr lang="fr" sz="1800"/>
              <a:t>UT</a:t>
            </a:r>
            <a:endParaRPr baseline="-25000" sz="1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 name="Shape 319"/>
        <p:cNvGrpSpPr/>
        <p:nvPr/>
      </p:nvGrpSpPr>
      <p:grpSpPr>
        <a:xfrm>
          <a:off x="0" y="0"/>
          <a:ext cx="0" cy="0"/>
          <a:chOff x="0" y="0"/>
          <a:chExt cx="0" cy="0"/>
        </a:xfrm>
      </p:grpSpPr>
      <p:sp>
        <p:nvSpPr>
          <p:cNvPr id="320" name="Google Shape;320;p31"/>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a:t>
            </a:r>
            <a:r>
              <a:rPr b="1" lang="fr" sz="1800">
                <a:solidFill>
                  <a:srgbClr val="FF0000"/>
                </a:solidFill>
              </a:rPr>
              <a:t>interested in modelling</a:t>
            </a:r>
            <a:r>
              <a:rPr lang="fr" sz="1800"/>
              <a:t> processes </a:t>
            </a:r>
            <a:r>
              <a:rPr b="1" lang="fr" sz="1800">
                <a:solidFill>
                  <a:srgbClr val="FF0000"/>
                </a:solidFill>
              </a:rPr>
              <a:t>years before</a:t>
            </a:r>
            <a:r>
              <a:rPr lang="fr" sz="1800"/>
              <a:t>.</a:t>
            </a:r>
            <a:endParaRPr sz="1800"/>
          </a:p>
        </p:txBody>
      </p:sp>
      <p:pic>
        <p:nvPicPr>
          <p:cNvPr id="321" name="Google Shape;321;p31"/>
          <p:cNvPicPr preferRelativeResize="0"/>
          <p:nvPr/>
        </p:nvPicPr>
        <p:blipFill>
          <a:blip r:embed="rId4">
            <a:alphaModFix/>
          </a:blip>
          <a:stretch>
            <a:fillRect/>
          </a:stretch>
        </p:blipFill>
        <p:spPr>
          <a:xfrm>
            <a:off x="587835" y="1198400"/>
            <a:ext cx="1662370" cy="1106524"/>
          </a:xfrm>
          <a:prstGeom prst="rect">
            <a:avLst/>
          </a:prstGeom>
          <a:noFill/>
          <a:ln>
            <a:noFill/>
          </a:ln>
        </p:spPr>
      </p:pic>
      <p:sp>
        <p:nvSpPr>
          <p:cNvPr id="322" name="Google Shape;322;p31"/>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323" name="Google Shape;323;p31"/>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24" name="Google Shape;324;p31"/>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6" name="Shape 2926"/>
        <p:cNvGrpSpPr/>
        <p:nvPr/>
      </p:nvGrpSpPr>
      <p:grpSpPr>
        <a:xfrm>
          <a:off x="0" y="0"/>
          <a:ext cx="0" cy="0"/>
          <a:chOff x="0" y="0"/>
          <a:chExt cx="0" cy="0"/>
        </a:xfrm>
      </p:grpSpPr>
      <p:sp>
        <p:nvSpPr>
          <p:cNvPr id="2927" name="Google Shape;2927;p202"/>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2928" name="Google Shape;2928;p20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2929" name="Google Shape;2929;p202"/>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930" name="Google Shape;2930;p202"/>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1" name="Google Shape;2931;p202"/>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2932" name="Google Shape;2932;p202"/>
          <p:cNvSpPr/>
          <p:nvPr/>
        </p:nvSpPr>
        <p:spPr>
          <a:xfrm>
            <a:off x="1906200" y="1961863"/>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3" name="Google Shape;2933;p202"/>
          <p:cNvSpPr txBox="1"/>
          <p:nvPr/>
        </p:nvSpPr>
        <p:spPr>
          <a:xfrm>
            <a:off x="1885650" y="19618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1</a:t>
            </a:r>
            <a:endParaRPr baseline="-25000" sz="1800">
              <a:solidFill>
                <a:srgbClr val="B7B7B7"/>
              </a:solidFill>
            </a:endParaRPr>
          </a:p>
        </p:txBody>
      </p:sp>
      <p:sp>
        <p:nvSpPr>
          <p:cNvPr id="2934" name="Google Shape;2934;p202"/>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2935" name="Google Shape;2935;p202"/>
          <p:cNvCxnSpPr>
            <a:endCxn id="2933" idx="3"/>
          </p:cNvCxnSpPr>
          <p:nvPr/>
        </p:nvCxnSpPr>
        <p:spPr>
          <a:xfrm flipH="1">
            <a:off x="2358750" y="1565563"/>
            <a:ext cx="1922700" cy="576300"/>
          </a:xfrm>
          <a:prstGeom prst="straightConnector1">
            <a:avLst/>
          </a:prstGeom>
          <a:noFill/>
          <a:ln cap="flat" cmpd="sng" w="19050">
            <a:solidFill>
              <a:srgbClr val="CCCCCC"/>
            </a:solidFill>
            <a:prstDash val="solid"/>
            <a:round/>
            <a:headEnd len="med" w="med" type="none"/>
            <a:tailEnd len="med" w="med" type="triangle"/>
          </a:ln>
        </p:spPr>
      </p:cxnSp>
      <p:sp>
        <p:nvSpPr>
          <p:cNvPr id="2936" name="Google Shape;2936;p202"/>
          <p:cNvSpPr/>
          <p:nvPr/>
        </p:nvSpPr>
        <p:spPr>
          <a:xfrm>
            <a:off x="3449125" y="2175975"/>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7" name="Google Shape;2937;p202"/>
          <p:cNvSpPr txBox="1"/>
          <p:nvPr/>
        </p:nvSpPr>
        <p:spPr>
          <a:xfrm>
            <a:off x="3428575"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a:t>
            </a:r>
            <a:endParaRPr baseline="-25000" sz="1800">
              <a:solidFill>
                <a:srgbClr val="6AA84F"/>
              </a:solidFill>
            </a:endParaRPr>
          </a:p>
        </p:txBody>
      </p:sp>
      <p:cxnSp>
        <p:nvCxnSpPr>
          <p:cNvPr id="2938" name="Google Shape;2938;p202"/>
          <p:cNvCxnSpPr>
            <a:stCxn id="2930" idx="3"/>
          </p:cNvCxnSpPr>
          <p:nvPr/>
        </p:nvCxnSpPr>
        <p:spPr>
          <a:xfrm flipH="1">
            <a:off x="3815215" y="1613035"/>
            <a:ext cx="508200" cy="592200"/>
          </a:xfrm>
          <a:prstGeom prst="straightConnector1">
            <a:avLst/>
          </a:prstGeom>
          <a:noFill/>
          <a:ln cap="flat" cmpd="sng" w="19050">
            <a:solidFill>
              <a:srgbClr val="6AA84F"/>
            </a:solidFill>
            <a:prstDash val="solid"/>
            <a:round/>
            <a:headEnd len="med" w="med" type="none"/>
            <a:tailEnd len="med" w="med" type="triangle"/>
          </a:ln>
        </p:spPr>
      </p:cxnSp>
      <p:sp>
        <p:nvSpPr>
          <p:cNvPr id="2939" name="Google Shape;2939;p202"/>
          <p:cNvSpPr/>
          <p:nvPr/>
        </p:nvSpPr>
        <p:spPr>
          <a:xfrm>
            <a:off x="4930300" y="21759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0" name="Google Shape;2940;p202"/>
          <p:cNvSpPr txBox="1"/>
          <p:nvPr/>
        </p:nvSpPr>
        <p:spPr>
          <a:xfrm>
            <a:off x="4909750"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3</a:t>
            </a:r>
            <a:endParaRPr baseline="-25000" sz="1800">
              <a:solidFill>
                <a:srgbClr val="B7B7B7"/>
              </a:solidFill>
            </a:endParaRPr>
          </a:p>
        </p:txBody>
      </p:sp>
      <p:sp>
        <p:nvSpPr>
          <p:cNvPr id="2941" name="Google Shape;2941;p202"/>
          <p:cNvSpPr/>
          <p:nvPr/>
        </p:nvSpPr>
        <p:spPr>
          <a:xfrm>
            <a:off x="6432025" y="1914338"/>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2" name="Google Shape;2942;p202"/>
          <p:cNvSpPr txBox="1"/>
          <p:nvPr/>
        </p:nvSpPr>
        <p:spPr>
          <a:xfrm>
            <a:off x="6411475" y="19143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a:t>
            </a:r>
            <a:endParaRPr baseline="-25000" sz="1800">
              <a:solidFill>
                <a:srgbClr val="B7B7B7"/>
              </a:solidFill>
            </a:endParaRPr>
          </a:p>
        </p:txBody>
      </p:sp>
      <p:cxnSp>
        <p:nvCxnSpPr>
          <p:cNvPr id="2943" name="Google Shape;2943;p202"/>
          <p:cNvCxnSpPr/>
          <p:nvPr/>
        </p:nvCxnSpPr>
        <p:spPr>
          <a:xfrm>
            <a:off x="4641225" y="1619000"/>
            <a:ext cx="346500" cy="586200"/>
          </a:xfrm>
          <a:prstGeom prst="straightConnector1">
            <a:avLst/>
          </a:prstGeom>
          <a:noFill/>
          <a:ln cap="flat" cmpd="sng" w="19050">
            <a:solidFill>
              <a:srgbClr val="CCCCCC"/>
            </a:solidFill>
            <a:prstDash val="solid"/>
            <a:round/>
            <a:headEnd len="med" w="med" type="none"/>
            <a:tailEnd len="med" w="med" type="triangle"/>
          </a:ln>
        </p:spPr>
      </p:cxnSp>
      <p:cxnSp>
        <p:nvCxnSpPr>
          <p:cNvPr id="2944" name="Google Shape;2944;p202"/>
          <p:cNvCxnSpPr>
            <a:endCxn id="2942" idx="1"/>
          </p:cNvCxnSpPr>
          <p:nvPr/>
        </p:nvCxnSpPr>
        <p:spPr>
          <a:xfrm>
            <a:off x="4681375" y="1578938"/>
            <a:ext cx="1730100" cy="515400"/>
          </a:xfrm>
          <a:prstGeom prst="straightConnector1">
            <a:avLst/>
          </a:prstGeom>
          <a:noFill/>
          <a:ln cap="flat" cmpd="sng" w="19050">
            <a:solidFill>
              <a:srgbClr val="CCCCCC"/>
            </a:solidFill>
            <a:prstDash val="solid"/>
            <a:round/>
            <a:headEnd len="med" w="med" type="none"/>
            <a:tailEnd len="med" w="med" type="triangle"/>
          </a:ln>
        </p:spPr>
      </p:cxnSp>
      <p:sp>
        <p:nvSpPr>
          <p:cNvPr id="2945" name="Google Shape;2945;p202"/>
          <p:cNvSpPr txBox="1"/>
          <p:nvPr/>
        </p:nvSpPr>
        <p:spPr>
          <a:xfrm>
            <a:off x="936750" y="17681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532 UT</a:t>
            </a:r>
            <a:endParaRPr baseline="-25000" sz="1800">
              <a:solidFill>
                <a:srgbClr val="B7B7B7"/>
              </a:solidFill>
            </a:endParaRPr>
          </a:p>
        </p:txBody>
      </p:sp>
      <p:sp>
        <p:nvSpPr>
          <p:cNvPr id="2946" name="Google Shape;2946;p202"/>
          <p:cNvSpPr txBox="1"/>
          <p:nvPr/>
        </p:nvSpPr>
        <p:spPr>
          <a:xfrm>
            <a:off x="4997000"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589 UT</a:t>
            </a:r>
            <a:endParaRPr baseline="-25000" sz="1800">
              <a:solidFill>
                <a:srgbClr val="B7B7B7"/>
              </a:solidFill>
            </a:endParaRPr>
          </a:p>
        </p:txBody>
      </p:sp>
      <p:sp>
        <p:nvSpPr>
          <p:cNvPr id="2947" name="Google Shape;2947;p202"/>
          <p:cNvSpPr txBox="1"/>
          <p:nvPr/>
        </p:nvSpPr>
        <p:spPr>
          <a:xfrm>
            <a:off x="2859475"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512 UT</a:t>
            </a:r>
            <a:endParaRPr baseline="-25000" sz="1800">
              <a:solidFill>
                <a:srgbClr val="6AA84F"/>
              </a:solidFill>
            </a:endParaRPr>
          </a:p>
        </p:txBody>
      </p:sp>
      <p:sp>
        <p:nvSpPr>
          <p:cNvPr id="2948" name="Google Shape;2948;p202"/>
          <p:cNvSpPr txBox="1"/>
          <p:nvPr/>
        </p:nvSpPr>
        <p:spPr>
          <a:xfrm>
            <a:off x="6754750" y="17815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685 UT</a:t>
            </a:r>
            <a:endParaRPr baseline="-25000" sz="1800">
              <a:solidFill>
                <a:srgbClr val="B7B7B7"/>
              </a:solidFill>
            </a:endParaRPr>
          </a:p>
        </p:txBody>
      </p:sp>
      <p:cxnSp>
        <p:nvCxnSpPr>
          <p:cNvPr id="2949" name="Google Shape;2949;p202"/>
          <p:cNvCxnSpPr/>
          <p:nvPr/>
        </p:nvCxnSpPr>
        <p:spPr>
          <a:xfrm flipH="1" rot="10800000">
            <a:off x="471897" y="1785574"/>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2950" name="Google Shape;2950;p202"/>
          <p:cNvSpPr txBox="1"/>
          <p:nvPr/>
        </p:nvSpPr>
        <p:spPr>
          <a:xfrm>
            <a:off x="7459500" y="14082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2951" name="Google Shape;2951;p202"/>
          <p:cNvCxnSpPr/>
          <p:nvPr/>
        </p:nvCxnSpPr>
        <p:spPr>
          <a:xfrm flipH="1" rot="10800000">
            <a:off x="471897" y="2771499"/>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2952" name="Google Shape;2952;p202"/>
          <p:cNvSpPr txBox="1"/>
          <p:nvPr/>
        </p:nvSpPr>
        <p:spPr>
          <a:xfrm>
            <a:off x="7459500" y="2383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2953" name="Google Shape;2953;p202"/>
          <p:cNvSpPr/>
          <p:nvPr/>
        </p:nvSpPr>
        <p:spPr>
          <a:xfrm>
            <a:off x="2689575" y="3213800"/>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4" name="Google Shape;2954;p202"/>
          <p:cNvSpPr txBox="1"/>
          <p:nvPr/>
        </p:nvSpPr>
        <p:spPr>
          <a:xfrm>
            <a:off x="2609025" y="32138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2,1</a:t>
            </a:r>
            <a:endParaRPr baseline="-25000" sz="1800">
              <a:solidFill>
                <a:srgbClr val="6AA84F"/>
              </a:solidFill>
            </a:endParaRPr>
          </a:p>
        </p:txBody>
      </p:sp>
      <p:cxnSp>
        <p:nvCxnSpPr>
          <p:cNvPr id="2955" name="Google Shape;2955;p202"/>
          <p:cNvCxnSpPr/>
          <p:nvPr/>
        </p:nvCxnSpPr>
        <p:spPr>
          <a:xfrm flipH="1">
            <a:off x="3048875" y="2558400"/>
            <a:ext cx="446400" cy="687300"/>
          </a:xfrm>
          <a:prstGeom prst="straightConnector1">
            <a:avLst/>
          </a:prstGeom>
          <a:noFill/>
          <a:ln cap="flat" cmpd="sng" w="19050">
            <a:solidFill>
              <a:srgbClr val="6AA84F"/>
            </a:solidFill>
            <a:prstDash val="solid"/>
            <a:round/>
            <a:headEnd len="med" w="med" type="none"/>
            <a:tailEnd len="med" w="med" type="triangle"/>
          </a:ln>
        </p:spPr>
      </p:cxnSp>
      <p:sp>
        <p:nvSpPr>
          <p:cNvPr id="2956" name="Google Shape;2956;p202"/>
          <p:cNvSpPr txBox="1"/>
          <p:nvPr/>
        </p:nvSpPr>
        <p:spPr>
          <a:xfrm>
            <a:off x="20793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497 UT</a:t>
            </a:r>
            <a:endParaRPr baseline="-25000" sz="1800">
              <a:solidFill>
                <a:srgbClr val="6AA84F"/>
              </a:solidFill>
            </a:endParaRPr>
          </a:p>
        </p:txBody>
      </p:sp>
      <p:sp>
        <p:nvSpPr>
          <p:cNvPr id="2957" name="Google Shape;2957;p202"/>
          <p:cNvSpPr/>
          <p:nvPr/>
        </p:nvSpPr>
        <p:spPr>
          <a:xfrm>
            <a:off x="3812325" y="3225475"/>
            <a:ext cx="432000" cy="432000"/>
          </a:xfrm>
          <a:prstGeom prst="ellipse">
            <a:avLst/>
          </a:prstGeom>
          <a:no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8" name="Google Shape;2958;p202"/>
          <p:cNvSpPr txBox="1"/>
          <p:nvPr/>
        </p:nvSpPr>
        <p:spPr>
          <a:xfrm>
            <a:off x="37317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2,2</a:t>
            </a:r>
            <a:endParaRPr baseline="-25000" sz="1800">
              <a:solidFill>
                <a:srgbClr val="CCCCCC"/>
              </a:solidFill>
            </a:endParaRPr>
          </a:p>
        </p:txBody>
      </p:sp>
      <p:cxnSp>
        <p:nvCxnSpPr>
          <p:cNvPr id="2959" name="Google Shape;2959;p202"/>
          <p:cNvCxnSpPr>
            <a:endCxn id="2958" idx="0"/>
          </p:cNvCxnSpPr>
          <p:nvPr/>
        </p:nvCxnSpPr>
        <p:spPr>
          <a:xfrm>
            <a:off x="3810825" y="2571775"/>
            <a:ext cx="217500" cy="653700"/>
          </a:xfrm>
          <a:prstGeom prst="straightConnector1">
            <a:avLst/>
          </a:prstGeom>
          <a:noFill/>
          <a:ln cap="flat" cmpd="sng" w="19050">
            <a:solidFill>
              <a:srgbClr val="D9D9D9"/>
            </a:solidFill>
            <a:prstDash val="solid"/>
            <a:round/>
            <a:headEnd len="med" w="med" type="none"/>
            <a:tailEnd len="med" w="med" type="triangle"/>
          </a:ln>
        </p:spPr>
      </p:cxnSp>
      <p:sp>
        <p:nvSpPr>
          <p:cNvPr id="2960" name="Google Shape;2960;p202"/>
          <p:cNvSpPr txBox="1"/>
          <p:nvPr/>
        </p:nvSpPr>
        <p:spPr>
          <a:xfrm>
            <a:off x="399557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509 UT</a:t>
            </a:r>
            <a:endParaRPr baseline="-25000" sz="1800">
              <a:solidFill>
                <a:srgbClr val="CCCCCC"/>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4" name="Shape 2964"/>
        <p:cNvGrpSpPr/>
        <p:nvPr/>
      </p:nvGrpSpPr>
      <p:grpSpPr>
        <a:xfrm>
          <a:off x="0" y="0"/>
          <a:ext cx="0" cy="0"/>
          <a:chOff x="0" y="0"/>
          <a:chExt cx="0" cy="0"/>
        </a:xfrm>
      </p:grpSpPr>
      <p:sp>
        <p:nvSpPr>
          <p:cNvPr id="2965" name="Google Shape;2965;p203"/>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2966" name="Google Shape;2966;p20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2967" name="Google Shape;2967;p203"/>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2968" name="Google Shape;2968;p203"/>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9" name="Google Shape;2969;p203"/>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2970" name="Google Shape;2970;p203"/>
          <p:cNvSpPr/>
          <p:nvPr/>
        </p:nvSpPr>
        <p:spPr>
          <a:xfrm>
            <a:off x="1906200" y="1961863"/>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1" name="Google Shape;2971;p203"/>
          <p:cNvSpPr txBox="1"/>
          <p:nvPr/>
        </p:nvSpPr>
        <p:spPr>
          <a:xfrm>
            <a:off x="1885650" y="19618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1</a:t>
            </a:r>
            <a:endParaRPr baseline="-25000" sz="1800">
              <a:solidFill>
                <a:srgbClr val="B7B7B7"/>
              </a:solidFill>
            </a:endParaRPr>
          </a:p>
        </p:txBody>
      </p:sp>
      <p:sp>
        <p:nvSpPr>
          <p:cNvPr id="2972" name="Google Shape;2972;p203"/>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2973" name="Google Shape;2973;p203"/>
          <p:cNvCxnSpPr>
            <a:endCxn id="2971" idx="3"/>
          </p:cNvCxnSpPr>
          <p:nvPr/>
        </p:nvCxnSpPr>
        <p:spPr>
          <a:xfrm flipH="1">
            <a:off x="2358750" y="1565563"/>
            <a:ext cx="1922700" cy="576300"/>
          </a:xfrm>
          <a:prstGeom prst="straightConnector1">
            <a:avLst/>
          </a:prstGeom>
          <a:noFill/>
          <a:ln cap="flat" cmpd="sng" w="19050">
            <a:solidFill>
              <a:srgbClr val="CCCCCC"/>
            </a:solidFill>
            <a:prstDash val="solid"/>
            <a:round/>
            <a:headEnd len="med" w="med" type="none"/>
            <a:tailEnd len="med" w="med" type="triangle"/>
          </a:ln>
        </p:spPr>
      </p:cxnSp>
      <p:sp>
        <p:nvSpPr>
          <p:cNvPr id="2974" name="Google Shape;2974;p203"/>
          <p:cNvSpPr/>
          <p:nvPr/>
        </p:nvSpPr>
        <p:spPr>
          <a:xfrm>
            <a:off x="3449125" y="2175975"/>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5" name="Google Shape;2975;p203"/>
          <p:cNvSpPr txBox="1"/>
          <p:nvPr/>
        </p:nvSpPr>
        <p:spPr>
          <a:xfrm>
            <a:off x="3428575"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a:t>
            </a:r>
            <a:endParaRPr baseline="-25000" sz="1800">
              <a:solidFill>
                <a:srgbClr val="6AA84F"/>
              </a:solidFill>
            </a:endParaRPr>
          </a:p>
        </p:txBody>
      </p:sp>
      <p:cxnSp>
        <p:nvCxnSpPr>
          <p:cNvPr id="2976" name="Google Shape;2976;p203"/>
          <p:cNvCxnSpPr>
            <a:stCxn id="2968" idx="3"/>
          </p:cNvCxnSpPr>
          <p:nvPr/>
        </p:nvCxnSpPr>
        <p:spPr>
          <a:xfrm flipH="1">
            <a:off x="3815215" y="1613035"/>
            <a:ext cx="508200" cy="592200"/>
          </a:xfrm>
          <a:prstGeom prst="straightConnector1">
            <a:avLst/>
          </a:prstGeom>
          <a:noFill/>
          <a:ln cap="flat" cmpd="sng" w="19050">
            <a:solidFill>
              <a:srgbClr val="6AA84F"/>
            </a:solidFill>
            <a:prstDash val="solid"/>
            <a:round/>
            <a:headEnd len="med" w="med" type="none"/>
            <a:tailEnd len="med" w="med" type="triangle"/>
          </a:ln>
        </p:spPr>
      </p:cxnSp>
      <p:sp>
        <p:nvSpPr>
          <p:cNvPr id="2977" name="Google Shape;2977;p203"/>
          <p:cNvSpPr/>
          <p:nvPr/>
        </p:nvSpPr>
        <p:spPr>
          <a:xfrm>
            <a:off x="4930300" y="21759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8" name="Google Shape;2978;p203"/>
          <p:cNvSpPr txBox="1"/>
          <p:nvPr/>
        </p:nvSpPr>
        <p:spPr>
          <a:xfrm>
            <a:off x="4909750"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3</a:t>
            </a:r>
            <a:endParaRPr baseline="-25000" sz="1800">
              <a:solidFill>
                <a:srgbClr val="B7B7B7"/>
              </a:solidFill>
            </a:endParaRPr>
          </a:p>
        </p:txBody>
      </p:sp>
      <p:sp>
        <p:nvSpPr>
          <p:cNvPr id="2979" name="Google Shape;2979;p203"/>
          <p:cNvSpPr/>
          <p:nvPr/>
        </p:nvSpPr>
        <p:spPr>
          <a:xfrm>
            <a:off x="6432025" y="1914338"/>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0" name="Google Shape;2980;p203"/>
          <p:cNvSpPr txBox="1"/>
          <p:nvPr/>
        </p:nvSpPr>
        <p:spPr>
          <a:xfrm>
            <a:off x="6411475" y="19143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a:t>
            </a:r>
            <a:endParaRPr baseline="-25000" sz="1800">
              <a:solidFill>
                <a:srgbClr val="B7B7B7"/>
              </a:solidFill>
            </a:endParaRPr>
          </a:p>
        </p:txBody>
      </p:sp>
      <p:cxnSp>
        <p:nvCxnSpPr>
          <p:cNvPr id="2981" name="Google Shape;2981;p203"/>
          <p:cNvCxnSpPr/>
          <p:nvPr/>
        </p:nvCxnSpPr>
        <p:spPr>
          <a:xfrm>
            <a:off x="4641225" y="1619000"/>
            <a:ext cx="346500" cy="586200"/>
          </a:xfrm>
          <a:prstGeom prst="straightConnector1">
            <a:avLst/>
          </a:prstGeom>
          <a:noFill/>
          <a:ln cap="flat" cmpd="sng" w="19050">
            <a:solidFill>
              <a:srgbClr val="CCCCCC"/>
            </a:solidFill>
            <a:prstDash val="solid"/>
            <a:round/>
            <a:headEnd len="med" w="med" type="none"/>
            <a:tailEnd len="med" w="med" type="triangle"/>
          </a:ln>
        </p:spPr>
      </p:cxnSp>
      <p:cxnSp>
        <p:nvCxnSpPr>
          <p:cNvPr id="2982" name="Google Shape;2982;p203"/>
          <p:cNvCxnSpPr>
            <a:endCxn id="2980" idx="1"/>
          </p:cNvCxnSpPr>
          <p:nvPr/>
        </p:nvCxnSpPr>
        <p:spPr>
          <a:xfrm>
            <a:off x="4681375" y="1578938"/>
            <a:ext cx="1730100" cy="515400"/>
          </a:xfrm>
          <a:prstGeom prst="straightConnector1">
            <a:avLst/>
          </a:prstGeom>
          <a:noFill/>
          <a:ln cap="flat" cmpd="sng" w="19050">
            <a:solidFill>
              <a:srgbClr val="CCCCCC"/>
            </a:solidFill>
            <a:prstDash val="solid"/>
            <a:round/>
            <a:headEnd len="med" w="med" type="none"/>
            <a:tailEnd len="med" w="med" type="triangle"/>
          </a:ln>
        </p:spPr>
      </p:cxnSp>
      <p:sp>
        <p:nvSpPr>
          <p:cNvPr id="2983" name="Google Shape;2983;p203"/>
          <p:cNvSpPr txBox="1"/>
          <p:nvPr/>
        </p:nvSpPr>
        <p:spPr>
          <a:xfrm>
            <a:off x="936750" y="17681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532 UT</a:t>
            </a:r>
            <a:endParaRPr baseline="-25000" sz="1800">
              <a:solidFill>
                <a:srgbClr val="B7B7B7"/>
              </a:solidFill>
            </a:endParaRPr>
          </a:p>
        </p:txBody>
      </p:sp>
      <p:sp>
        <p:nvSpPr>
          <p:cNvPr id="2984" name="Google Shape;2984;p203"/>
          <p:cNvSpPr txBox="1"/>
          <p:nvPr/>
        </p:nvSpPr>
        <p:spPr>
          <a:xfrm>
            <a:off x="4997000"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589 UT</a:t>
            </a:r>
            <a:endParaRPr baseline="-25000" sz="1800">
              <a:solidFill>
                <a:srgbClr val="B7B7B7"/>
              </a:solidFill>
            </a:endParaRPr>
          </a:p>
        </p:txBody>
      </p:sp>
      <p:sp>
        <p:nvSpPr>
          <p:cNvPr id="2985" name="Google Shape;2985;p203"/>
          <p:cNvSpPr txBox="1"/>
          <p:nvPr/>
        </p:nvSpPr>
        <p:spPr>
          <a:xfrm>
            <a:off x="2859475"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512 UT</a:t>
            </a:r>
            <a:endParaRPr baseline="-25000" sz="1800">
              <a:solidFill>
                <a:srgbClr val="6AA84F"/>
              </a:solidFill>
            </a:endParaRPr>
          </a:p>
        </p:txBody>
      </p:sp>
      <p:sp>
        <p:nvSpPr>
          <p:cNvPr id="2986" name="Google Shape;2986;p203"/>
          <p:cNvSpPr txBox="1"/>
          <p:nvPr/>
        </p:nvSpPr>
        <p:spPr>
          <a:xfrm>
            <a:off x="6754750" y="17815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685 UT</a:t>
            </a:r>
            <a:endParaRPr baseline="-25000" sz="1800">
              <a:solidFill>
                <a:srgbClr val="B7B7B7"/>
              </a:solidFill>
            </a:endParaRPr>
          </a:p>
        </p:txBody>
      </p:sp>
      <p:cxnSp>
        <p:nvCxnSpPr>
          <p:cNvPr id="2987" name="Google Shape;2987;p203"/>
          <p:cNvCxnSpPr/>
          <p:nvPr/>
        </p:nvCxnSpPr>
        <p:spPr>
          <a:xfrm flipH="1" rot="10800000">
            <a:off x="471897" y="1785574"/>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2988" name="Google Shape;2988;p203"/>
          <p:cNvSpPr txBox="1"/>
          <p:nvPr/>
        </p:nvSpPr>
        <p:spPr>
          <a:xfrm>
            <a:off x="7459500" y="14082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2989" name="Google Shape;2989;p203"/>
          <p:cNvCxnSpPr/>
          <p:nvPr/>
        </p:nvCxnSpPr>
        <p:spPr>
          <a:xfrm flipH="1" rot="10800000">
            <a:off x="471897" y="2771499"/>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2990" name="Google Shape;2990;p203"/>
          <p:cNvSpPr txBox="1"/>
          <p:nvPr/>
        </p:nvSpPr>
        <p:spPr>
          <a:xfrm>
            <a:off x="7459500" y="2383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2991" name="Google Shape;2991;p203"/>
          <p:cNvSpPr/>
          <p:nvPr/>
        </p:nvSpPr>
        <p:spPr>
          <a:xfrm>
            <a:off x="2689575" y="3213800"/>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92" name="Google Shape;2992;p203"/>
          <p:cNvSpPr txBox="1"/>
          <p:nvPr/>
        </p:nvSpPr>
        <p:spPr>
          <a:xfrm>
            <a:off x="2609025" y="32138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2,1</a:t>
            </a:r>
            <a:endParaRPr baseline="-25000" sz="1800">
              <a:solidFill>
                <a:srgbClr val="6AA84F"/>
              </a:solidFill>
            </a:endParaRPr>
          </a:p>
        </p:txBody>
      </p:sp>
      <p:cxnSp>
        <p:nvCxnSpPr>
          <p:cNvPr id="2993" name="Google Shape;2993;p203"/>
          <p:cNvCxnSpPr/>
          <p:nvPr/>
        </p:nvCxnSpPr>
        <p:spPr>
          <a:xfrm flipH="1">
            <a:off x="3048875" y="2558400"/>
            <a:ext cx="446400" cy="687300"/>
          </a:xfrm>
          <a:prstGeom prst="straightConnector1">
            <a:avLst/>
          </a:prstGeom>
          <a:noFill/>
          <a:ln cap="flat" cmpd="sng" w="19050">
            <a:solidFill>
              <a:srgbClr val="6AA84F"/>
            </a:solidFill>
            <a:prstDash val="solid"/>
            <a:round/>
            <a:headEnd len="med" w="med" type="none"/>
            <a:tailEnd len="med" w="med" type="triangle"/>
          </a:ln>
        </p:spPr>
      </p:cxnSp>
      <p:sp>
        <p:nvSpPr>
          <p:cNvPr id="2994" name="Google Shape;2994;p203"/>
          <p:cNvSpPr txBox="1"/>
          <p:nvPr/>
        </p:nvSpPr>
        <p:spPr>
          <a:xfrm>
            <a:off x="20793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497 UT</a:t>
            </a:r>
            <a:endParaRPr baseline="-25000" sz="1800">
              <a:solidFill>
                <a:srgbClr val="6AA84F"/>
              </a:solidFill>
            </a:endParaRPr>
          </a:p>
        </p:txBody>
      </p:sp>
      <p:sp>
        <p:nvSpPr>
          <p:cNvPr id="2995" name="Google Shape;2995;p203"/>
          <p:cNvSpPr/>
          <p:nvPr/>
        </p:nvSpPr>
        <p:spPr>
          <a:xfrm>
            <a:off x="3812325" y="3225475"/>
            <a:ext cx="432000" cy="432000"/>
          </a:xfrm>
          <a:prstGeom prst="ellipse">
            <a:avLst/>
          </a:prstGeom>
          <a:no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96" name="Google Shape;2996;p203"/>
          <p:cNvSpPr txBox="1"/>
          <p:nvPr/>
        </p:nvSpPr>
        <p:spPr>
          <a:xfrm>
            <a:off x="37317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2,2</a:t>
            </a:r>
            <a:endParaRPr baseline="-25000" sz="1800">
              <a:solidFill>
                <a:srgbClr val="CCCCCC"/>
              </a:solidFill>
            </a:endParaRPr>
          </a:p>
        </p:txBody>
      </p:sp>
      <p:cxnSp>
        <p:nvCxnSpPr>
          <p:cNvPr id="2997" name="Google Shape;2997;p203"/>
          <p:cNvCxnSpPr>
            <a:endCxn id="2996" idx="0"/>
          </p:cNvCxnSpPr>
          <p:nvPr/>
        </p:nvCxnSpPr>
        <p:spPr>
          <a:xfrm>
            <a:off x="3810825" y="2571775"/>
            <a:ext cx="217500" cy="653700"/>
          </a:xfrm>
          <a:prstGeom prst="straightConnector1">
            <a:avLst/>
          </a:prstGeom>
          <a:noFill/>
          <a:ln cap="flat" cmpd="sng" w="19050">
            <a:solidFill>
              <a:srgbClr val="D9D9D9"/>
            </a:solidFill>
            <a:prstDash val="solid"/>
            <a:round/>
            <a:headEnd len="med" w="med" type="none"/>
            <a:tailEnd len="med" w="med" type="triangle"/>
          </a:ln>
        </p:spPr>
      </p:cxnSp>
      <p:sp>
        <p:nvSpPr>
          <p:cNvPr id="2998" name="Google Shape;2998;p203"/>
          <p:cNvSpPr txBox="1"/>
          <p:nvPr/>
        </p:nvSpPr>
        <p:spPr>
          <a:xfrm>
            <a:off x="399557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509 UT</a:t>
            </a:r>
            <a:endParaRPr baseline="-25000" sz="1800">
              <a:solidFill>
                <a:srgbClr val="CCCCCC"/>
              </a:solidFill>
            </a:endParaRPr>
          </a:p>
        </p:txBody>
      </p:sp>
      <p:sp>
        <p:nvSpPr>
          <p:cNvPr id="2999" name="Google Shape;2999;p203"/>
          <p:cNvSpPr/>
          <p:nvPr/>
        </p:nvSpPr>
        <p:spPr>
          <a:xfrm>
            <a:off x="5659125" y="3225475"/>
            <a:ext cx="432000" cy="432000"/>
          </a:xfrm>
          <a:prstGeom prst="ellipse">
            <a:avLst/>
          </a:prstGeom>
          <a:noFill/>
          <a:ln cap="flat" cmpd="sng" w="19050">
            <a:solidFill>
              <a:srgbClr val="1A1A1A"/>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0" name="Google Shape;3000;p203"/>
          <p:cNvSpPr txBox="1"/>
          <p:nvPr/>
        </p:nvSpPr>
        <p:spPr>
          <a:xfrm>
            <a:off x="55785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4,1</a:t>
            </a:r>
            <a:endParaRPr baseline="-25000" sz="1700"/>
          </a:p>
        </p:txBody>
      </p:sp>
      <p:cxnSp>
        <p:nvCxnSpPr>
          <p:cNvPr id="3001" name="Google Shape;3001;p203"/>
          <p:cNvCxnSpPr>
            <a:stCxn id="2979" idx="3"/>
          </p:cNvCxnSpPr>
          <p:nvPr/>
        </p:nvCxnSpPr>
        <p:spPr>
          <a:xfrm flipH="1">
            <a:off x="6022790" y="2283073"/>
            <a:ext cx="472500" cy="968400"/>
          </a:xfrm>
          <a:prstGeom prst="straightConnector1">
            <a:avLst/>
          </a:prstGeom>
          <a:noFill/>
          <a:ln cap="flat" cmpd="sng" w="19050">
            <a:solidFill>
              <a:srgbClr val="1A1A1A"/>
            </a:solidFill>
            <a:prstDash val="dash"/>
            <a:round/>
            <a:headEnd len="med" w="med" type="none"/>
            <a:tailEnd len="med" w="med" type="triangle"/>
          </a:ln>
        </p:spPr>
      </p:cxnSp>
      <p:sp>
        <p:nvSpPr>
          <p:cNvPr id="3002" name="Google Shape;3002;p203"/>
          <p:cNvSpPr txBox="1"/>
          <p:nvPr/>
        </p:nvSpPr>
        <p:spPr>
          <a:xfrm>
            <a:off x="498772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527 </a:t>
            </a:r>
            <a:r>
              <a:rPr lang="fr" sz="1800"/>
              <a:t>UT</a:t>
            </a:r>
            <a:endParaRPr baseline="-25000" sz="1700"/>
          </a:p>
        </p:txBody>
      </p:sp>
      <p:sp>
        <p:nvSpPr>
          <p:cNvPr id="3003" name="Google Shape;3003;p203"/>
          <p:cNvSpPr/>
          <p:nvPr/>
        </p:nvSpPr>
        <p:spPr>
          <a:xfrm>
            <a:off x="6502625" y="3225475"/>
            <a:ext cx="432000" cy="432000"/>
          </a:xfrm>
          <a:prstGeom prst="ellipse">
            <a:avLst/>
          </a:prstGeom>
          <a:noFill/>
          <a:ln cap="flat" cmpd="sng" w="19050">
            <a:solidFill>
              <a:srgbClr val="1A1A1A"/>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4" name="Google Shape;3004;p203"/>
          <p:cNvSpPr txBox="1"/>
          <p:nvPr/>
        </p:nvSpPr>
        <p:spPr>
          <a:xfrm>
            <a:off x="64220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4,2</a:t>
            </a:r>
            <a:endParaRPr baseline="-25000" sz="1700"/>
          </a:p>
        </p:txBody>
      </p:sp>
      <p:cxnSp>
        <p:nvCxnSpPr>
          <p:cNvPr id="3005" name="Google Shape;3005;p203"/>
          <p:cNvCxnSpPr>
            <a:stCxn id="2979" idx="4"/>
            <a:endCxn id="3004" idx="0"/>
          </p:cNvCxnSpPr>
          <p:nvPr/>
        </p:nvCxnSpPr>
        <p:spPr>
          <a:xfrm>
            <a:off x="6648025" y="2346338"/>
            <a:ext cx="70500" cy="879000"/>
          </a:xfrm>
          <a:prstGeom prst="straightConnector1">
            <a:avLst/>
          </a:prstGeom>
          <a:noFill/>
          <a:ln cap="flat" cmpd="sng" w="19050">
            <a:solidFill>
              <a:srgbClr val="1A1A1A"/>
            </a:solidFill>
            <a:prstDash val="dash"/>
            <a:round/>
            <a:headEnd len="med" w="med" type="none"/>
            <a:tailEnd len="med" w="med" type="triangle"/>
          </a:ln>
        </p:spPr>
      </p:cxnSp>
      <p:sp>
        <p:nvSpPr>
          <p:cNvPr id="3006" name="Google Shape;3006;p203"/>
          <p:cNvSpPr txBox="1"/>
          <p:nvPr/>
        </p:nvSpPr>
        <p:spPr>
          <a:xfrm>
            <a:off x="664802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a:t>
            </a:r>
            <a:r>
              <a:rPr lang="fr" sz="1800"/>
              <a:t>UT</a:t>
            </a:r>
            <a:endParaRPr baseline="-25000" sz="1700"/>
          </a:p>
        </p:txBody>
      </p:sp>
      <p:sp>
        <p:nvSpPr>
          <p:cNvPr id="3007" name="Google Shape;3007;p203"/>
          <p:cNvSpPr/>
          <p:nvPr/>
        </p:nvSpPr>
        <p:spPr>
          <a:xfrm>
            <a:off x="7560875" y="3191225"/>
            <a:ext cx="432000" cy="432000"/>
          </a:xfrm>
          <a:prstGeom prst="ellipse">
            <a:avLst/>
          </a:prstGeom>
          <a:noFill/>
          <a:ln cap="flat" cmpd="sng" w="19050">
            <a:solidFill>
              <a:srgbClr val="1A1A1A"/>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8" name="Google Shape;3008;p203"/>
          <p:cNvSpPr txBox="1"/>
          <p:nvPr/>
        </p:nvSpPr>
        <p:spPr>
          <a:xfrm>
            <a:off x="7480325" y="319122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4,3</a:t>
            </a:r>
            <a:endParaRPr baseline="-25000" sz="1700"/>
          </a:p>
        </p:txBody>
      </p:sp>
      <p:sp>
        <p:nvSpPr>
          <p:cNvPr id="3009" name="Google Shape;3009;p203"/>
          <p:cNvSpPr txBox="1"/>
          <p:nvPr/>
        </p:nvSpPr>
        <p:spPr>
          <a:xfrm>
            <a:off x="77062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436 </a:t>
            </a:r>
            <a:r>
              <a:rPr lang="fr" sz="1800"/>
              <a:t>UT</a:t>
            </a:r>
            <a:endParaRPr baseline="-25000" sz="1700"/>
          </a:p>
        </p:txBody>
      </p:sp>
      <p:cxnSp>
        <p:nvCxnSpPr>
          <p:cNvPr id="3010" name="Google Shape;3010;p203"/>
          <p:cNvCxnSpPr/>
          <p:nvPr/>
        </p:nvCxnSpPr>
        <p:spPr>
          <a:xfrm>
            <a:off x="6829125" y="2265275"/>
            <a:ext cx="852600" cy="939300"/>
          </a:xfrm>
          <a:prstGeom prst="straightConnector1">
            <a:avLst/>
          </a:prstGeom>
          <a:noFill/>
          <a:ln cap="flat" cmpd="sng" w="19050">
            <a:solidFill>
              <a:srgbClr val="1A1A1A"/>
            </a:solidFill>
            <a:prstDash val="dash"/>
            <a:round/>
            <a:headEnd len="med" w="med" type="none"/>
            <a:tailEnd len="med" w="med" type="triangle"/>
          </a:ln>
        </p:spPr>
      </p:cxn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14" name="Shape 3014"/>
        <p:cNvGrpSpPr/>
        <p:nvPr/>
      </p:nvGrpSpPr>
      <p:grpSpPr>
        <a:xfrm>
          <a:off x="0" y="0"/>
          <a:ext cx="0" cy="0"/>
          <a:chOff x="0" y="0"/>
          <a:chExt cx="0" cy="0"/>
        </a:xfrm>
      </p:grpSpPr>
      <p:sp>
        <p:nvSpPr>
          <p:cNvPr id="3015" name="Google Shape;3015;p204"/>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3016" name="Google Shape;3016;p20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3017" name="Google Shape;3017;p204"/>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018" name="Google Shape;3018;p204"/>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19" name="Google Shape;3019;p204"/>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020" name="Google Shape;3020;p204"/>
          <p:cNvSpPr/>
          <p:nvPr/>
        </p:nvSpPr>
        <p:spPr>
          <a:xfrm>
            <a:off x="1906200" y="1961863"/>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1" name="Google Shape;3021;p204"/>
          <p:cNvSpPr txBox="1"/>
          <p:nvPr/>
        </p:nvSpPr>
        <p:spPr>
          <a:xfrm>
            <a:off x="1885650" y="19618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1</a:t>
            </a:r>
            <a:endParaRPr baseline="-25000" sz="1800">
              <a:solidFill>
                <a:srgbClr val="B7B7B7"/>
              </a:solidFill>
            </a:endParaRPr>
          </a:p>
        </p:txBody>
      </p:sp>
      <p:sp>
        <p:nvSpPr>
          <p:cNvPr id="3022" name="Google Shape;3022;p204"/>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023" name="Google Shape;3023;p204"/>
          <p:cNvCxnSpPr>
            <a:endCxn id="3021" idx="3"/>
          </p:cNvCxnSpPr>
          <p:nvPr/>
        </p:nvCxnSpPr>
        <p:spPr>
          <a:xfrm flipH="1">
            <a:off x="2358750" y="1565563"/>
            <a:ext cx="1922700" cy="576300"/>
          </a:xfrm>
          <a:prstGeom prst="straightConnector1">
            <a:avLst/>
          </a:prstGeom>
          <a:noFill/>
          <a:ln cap="flat" cmpd="sng" w="19050">
            <a:solidFill>
              <a:srgbClr val="CCCCCC"/>
            </a:solidFill>
            <a:prstDash val="solid"/>
            <a:round/>
            <a:headEnd len="med" w="med" type="none"/>
            <a:tailEnd len="med" w="med" type="triangle"/>
          </a:ln>
        </p:spPr>
      </p:cxnSp>
      <p:sp>
        <p:nvSpPr>
          <p:cNvPr id="3024" name="Google Shape;3024;p204"/>
          <p:cNvSpPr/>
          <p:nvPr/>
        </p:nvSpPr>
        <p:spPr>
          <a:xfrm>
            <a:off x="3449125" y="2175975"/>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5" name="Google Shape;3025;p204"/>
          <p:cNvSpPr txBox="1"/>
          <p:nvPr/>
        </p:nvSpPr>
        <p:spPr>
          <a:xfrm>
            <a:off x="3428575"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a:t>
            </a:r>
            <a:endParaRPr baseline="-25000" sz="1800">
              <a:solidFill>
                <a:srgbClr val="6AA84F"/>
              </a:solidFill>
            </a:endParaRPr>
          </a:p>
        </p:txBody>
      </p:sp>
      <p:cxnSp>
        <p:nvCxnSpPr>
          <p:cNvPr id="3026" name="Google Shape;3026;p204"/>
          <p:cNvCxnSpPr>
            <a:stCxn id="3018" idx="3"/>
          </p:cNvCxnSpPr>
          <p:nvPr/>
        </p:nvCxnSpPr>
        <p:spPr>
          <a:xfrm flipH="1">
            <a:off x="3815215" y="1613035"/>
            <a:ext cx="508200" cy="592200"/>
          </a:xfrm>
          <a:prstGeom prst="straightConnector1">
            <a:avLst/>
          </a:prstGeom>
          <a:noFill/>
          <a:ln cap="flat" cmpd="sng" w="19050">
            <a:solidFill>
              <a:srgbClr val="6AA84F"/>
            </a:solidFill>
            <a:prstDash val="solid"/>
            <a:round/>
            <a:headEnd len="med" w="med" type="none"/>
            <a:tailEnd len="med" w="med" type="triangle"/>
          </a:ln>
        </p:spPr>
      </p:cxnSp>
      <p:sp>
        <p:nvSpPr>
          <p:cNvPr id="3027" name="Google Shape;3027;p204"/>
          <p:cNvSpPr/>
          <p:nvPr/>
        </p:nvSpPr>
        <p:spPr>
          <a:xfrm>
            <a:off x="4930300" y="21759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8" name="Google Shape;3028;p204"/>
          <p:cNvSpPr txBox="1"/>
          <p:nvPr/>
        </p:nvSpPr>
        <p:spPr>
          <a:xfrm>
            <a:off x="4909750"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3</a:t>
            </a:r>
            <a:endParaRPr baseline="-25000" sz="1800">
              <a:solidFill>
                <a:srgbClr val="B7B7B7"/>
              </a:solidFill>
            </a:endParaRPr>
          </a:p>
        </p:txBody>
      </p:sp>
      <p:sp>
        <p:nvSpPr>
          <p:cNvPr id="3029" name="Google Shape;3029;p204"/>
          <p:cNvSpPr/>
          <p:nvPr/>
        </p:nvSpPr>
        <p:spPr>
          <a:xfrm>
            <a:off x="6432025" y="1914338"/>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0" name="Google Shape;3030;p204"/>
          <p:cNvSpPr txBox="1"/>
          <p:nvPr/>
        </p:nvSpPr>
        <p:spPr>
          <a:xfrm>
            <a:off x="6411475" y="19143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a:t>
            </a:r>
            <a:endParaRPr baseline="-25000" sz="1800">
              <a:solidFill>
                <a:srgbClr val="B7B7B7"/>
              </a:solidFill>
            </a:endParaRPr>
          </a:p>
        </p:txBody>
      </p:sp>
      <p:cxnSp>
        <p:nvCxnSpPr>
          <p:cNvPr id="3031" name="Google Shape;3031;p204"/>
          <p:cNvCxnSpPr/>
          <p:nvPr/>
        </p:nvCxnSpPr>
        <p:spPr>
          <a:xfrm>
            <a:off x="4641225" y="1619000"/>
            <a:ext cx="346500" cy="586200"/>
          </a:xfrm>
          <a:prstGeom prst="straightConnector1">
            <a:avLst/>
          </a:prstGeom>
          <a:noFill/>
          <a:ln cap="flat" cmpd="sng" w="19050">
            <a:solidFill>
              <a:srgbClr val="CCCCCC"/>
            </a:solidFill>
            <a:prstDash val="solid"/>
            <a:round/>
            <a:headEnd len="med" w="med" type="none"/>
            <a:tailEnd len="med" w="med" type="triangle"/>
          </a:ln>
        </p:spPr>
      </p:cxnSp>
      <p:cxnSp>
        <p:nvCxnSpPr>
          <p:cNvPr id="3032" name="Google Shape;3032;p204"/>
          <p:cNvCxnSpPr>
            <a:endCxn id="3030" idx="1"/>
          </p:cNvCxnSpPr>
          <p:nvPr/>
        </p:nvCxnSpPr>
        <p:spPr>
          <a:xfrm>
            <a:off x="4681375" y="1578938"/>
            <a:ext cx="1730100" cy="515400"/>
          </a:xfrm>
          <a:prstGeom prst="straightConnector1">
            <a:avLst/>
          </a:prstGeom>
          <a:noFill/>
          <a:ln cap="flat" cmpd="sng" w="19050">
            <a:solidFill>
              <a:srgbClr val="CCCCCC"/>
            </a:solidFill>
            <a:prstDash val="solid"/>
            <a:round/>
            <a:headEnd len="med" w="med" type="none"/>
            <a:tailEnd len="med" w="med" type="triangle"/>
          </a:ln>
        </p:spPr>
      </p:cxnSp>
      <p:sp>
        <p:nvSpPr>
          <p:cNvPr id="3033" name="Google Shape;3033;p204"/>
          <p:cNvSpPr txBox="1"/>
          <p:nvPr/>
        </p:nvSpPr>
        <p:spPr>
          <a:xfrm>
            <a:off x="936750" y="17681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532 UT</a:t>
            </a:r>
            <a:endParaRPr baseline="-25000" sz="1800">
              <a:solidFill>
                <a:srgbClr val="B7B7B7"/>
              </a:solidFill>
            </a:endParaRPr>
          </a:p>
        </p:txBody>
      </p:sp>
      <p:sp>
        <p:nvSpPr>
          <p:cNvPr id="3034" name="Google Shape;3034;p204"/>
          <p:cNvSpPr txBox="1"/>
          <p:nvPr/>
        </p:nvSpPr>
        <p:spPr>
          <a:xfrm>
            <a:off x="4997000"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589 UT</a:t>
            </a:r>
            <a:endParaRPr baseline="-25000" sz="1800">
              <a:solidFill>
                <a:srgbClr val="B7B7B7"/>
              </a:solidFill>
            </a:endParaRPr>
          </a:p>
        </p:txBody>
      </p:sp>
      <p:sp>
        <p:nvSpPr>
          <p:cNvPr id="3035" name="Google Shape;3035;p204"/>
          <p:cNvSpPr txBox="1"/>
          <p:nvPr/>
        </p:nvSpPr>
        <p:spPr>
          <a:xfrm>
            <a:off x="2859475"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512 UT</a:t>
            </a:r>
            <a:endParaRPr baseline="-25000" sz="1800">
              <a:solidFill>
                <a:srgbClr val="6AA84F"/>
              </a:solidFill>
            </a:endParaRPr>
          </a:p>
        </p:txBody>
      </p:sp>
      <p:sp>
        <p:nvSpPr>
          <p:cNvPr id="3036" name="Google Shape;3036;p204"/>
          <p:cNvSpPr txBox="1"/>
          <p:nvPr/>
        </p:nvSpPr>
        <p:spPr>
          <a:xfrm>
            <a:off x="6754750" y="17815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685 UT</a:t>
            </a:r>
            <a:endParaRPr baseline="-25000" sz="1800">
              <a:solidFill>
                <a:srgbClr val="B7B7B7"/>
              </a:solidFill>
            </a:endParaRPr>
          </a:p>
        </p:txBody>
      </p:sp>
      <p:cxnSp>
        <p:nvCxnSpPr>
          <p:cNvPr id="3037" name="Google Shape;3037;p204"/>
          <p:cNvCxnSpPr/>
          <p:nvPr/>
        </p:nvCxnSpPr>
        <p:spPr>
          <a:xfrm flipH="1" rot="10800000">
            <a:off x="471897" y="1785574"/>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038" name="Google Shape;3038;p204"/>
          <p:cNvSpPr txBox="1"/>
          <p:nvPr/>
        </p:nvSpPr>
        <p:spPr>
          <a:xfrm>
            <a:off x="7459500" y="14082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3039" name="Google Shape;3039;p204"/>
          <p:cNvCxnSpPr/>
          <p:nvPr/>
        </p:nvCxnSpPr>
        <p:spPr>
          <a:xfrm flipH="1" rot="10800000">
            <a:off x="471897" y="2771499"/>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040" name="Google Shape;3040;p204"/>
          <p:cNvSpPr txBox="1"/>
          <p:nvPr/>
        </p:nvSpPr>
        <p:spPr>
          <a:xfrm>
            <a:off x="7459500" y="2383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041" name="Google Shape;3041;p204"/>
          <p:cNvSpPr/>
          <p:nvPr/>
        </p:nvSpPr>
        <p:spPr>
          <a:xfrm>
            <a:off x="2689575" y="3213800"/>
            <a:ext cx="432000" cy="432000"/>
          </a:xfrm>
          <a:prstGeom prst="ellipse">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42" name="Google Shape;3042;p204"/>
          <p:cNvSpPr txBox="1"/>
          <p:nvPr/>
        </p:nvSpPr>
        <p:spPr>
          <a:xfrm>
            <a:off x="2609025" y="32138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P</a:t>
            </a:r>
            <a:r>
              <a:rPr baseline="-25000" lang="fr" sz="1800">
                <a:solidFill>
                  <a:srgbClr val="4285F4"/>
                </a:solidFill>
              </a:rPr>
              <a:t>2,1</a:t>
            </a:r>
            <a:endParaRPr baseline="-25000" sz="1800">
              <a:solidFill>
                <a:srgbClr val="4285F4"/>
              </a:solidFill>
            </a:endParaRPr>
          </a:p>
        </p:txBody>
      </p:sp>
      <p:cxnSp>
        <p:nvCxnSpPr>
          <p:cNvPr id="3043" name="Google Shape;3043;p204"/>
          <p:cNvCxnSpPr/>
          <p:nvPr/>
        </p:nvCxnSpPr>
        <p:spPr>
          <a:xfrm flipH="1">
            <a:off x="3048875" y="2558400"/>
            <a:ext cx="446400" cy="687300"/>
          </a:xfrm>
          <a:prstGeom prst="straightConnector1">
            <a:avLst/>
          </a:prstGeom>
          <a:noFill/>
          <a:ln cap="flat" cmpd="sng" w="19050">
            <a:solidFill>
              <a:schemeClr val="accent1"/>
            </a:solidFill>
            <a:prstDash val="solid"/>
            <a:round/>
            <a:headEnd len="med" w="med" type="none"/>
            <a:tailEnd len="med" w="med" type="triangle"/>
          </a:ln>
        </p:spPr>
      </p:cxnSp>
      <p:sp>
        <p:nvSpPr>
          <p:cNvPr id="3044" name="Google Shape;3044;p204"/>
          <p:cNvSpPr txBox="1"/>
          <p:nvPr/>
        </p:nvSpPr>
        <p:spPr>
          <a:xfrm>
            <a:off x="20793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497 UT</a:t>
            </a:r>
            <a:endParaRPr baseline="-25000" sz="1800">
              <a:solidFill>
                <a:srgbClr val="4285F4"/>
              </a:solidFill>
            </a:endParaRPr>
          </a:p>
        </p:txBody>
      </p:sp>
      <p:sp>
        <p:nvSpPr>
          <p:cNvPr id="3045" name="Google Shape;3045;p204"/>
          <p:cNvSpPr/>
          <p:nvPr/>
        </p:nvSpPr>
        <p:spPr>
          <a:xfrm>
            <a:off x="3812325" y="3225475"/>
            <a:ext cx="432000" cy="432000"/>
          </a:xfrm>
          <a:prstGeom prst="ellipse">
            <a:avLst/>
          </a:prstGeom>
          <a:no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46" name="Google Shape;3046;p204"/>
          <p:cNvSpPr txBox="1"/>
          <p:nvPr/>
        </p:nvSpPr>
        <p:spPr>
          <a:xfrm>
            <a:off x="37317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2,2</a:t>
            </a:r>
            <a:endParaRPr baseline="-25000" sz="1800">
              <a:solidFill>
                <a:srgbClr val="CCCCCC"/>
              </a:solidFill>
            </a:endParaRPr>
          </a:p>
        </p:txBody>
      </p:sp>
      <p:cxnSp>
        <p:nvCxnSpPr>
          <p:cNvPr id="3047" name="Google Shape;3047;p204"/>
          <p:cNvCxnSpPr>
            <a:endCxn id="3046" idx="0"/>
          </p:cNvCxnSpPr>
          <p:nvPr/>
        </p:nvCxnSpPr>
        <p:spPr>
          <a:xfrm>
            <a:off x="3810825" y="2571775"/>
            <a:ext cx="217500" cy="653700"/>
          </a:xfrm>
          <a:prstGeom prst="straightConnector1">
            <a:avLst/>
          </a:prstGeom>
          <a:noFill/>
          <a:ln cap="flat" cmpd="sng" w="19050">
            <a:solidFill>
              <a:srgbClr val="D9D9D9"/>
            </a:solidFill>
            <a:prstDash val="solid"/>
            <a:round/>
            <a:headEnd len="med" w="med" type="none"/>
            <a:tailEnd len="med" w="med" type="triangle"/>
          </a:ln>
        </p:spPr>
      </p:cxnSp>
      <p:sp>
        <p:nvSpPr>
          <p:cNvPr id="3048" name="Google Shape;3048;p204"/>
          <p:cNvSpPr txBox="1"/>
          <p:nvPr/>
        </p:nvSpPr>
        <p:spPr>
          <a:xfrm>
            <a:off x="399557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509 UT</a:t>
            </a:r>
            <a:endParaRPr baseline="-25000" sz="1800">
              <a:solidFill>
                <a:srgbClr val="CCCCCC"/>
              </a:solidFill>
            </a:endParaRPr>
          </a:p>
        </p:txBody>
      </p:sp>
      <p:sp>
        <p:nvSpPr>
          <p:cNvPr id="3049" name="Google Shape;3049;p204"/>
          <p:cNvSpPr/>
          <p:nvPr/>
        </p:nvSpPr>
        <p:spPr>
          <a:xfrm>
            <a:off x="5659125" y="3225475"/>
            <a:ext cx="432000" cy="432000"/>
          </a:xfrm>
          <a:prstGeom prst="ellipse">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0" name="Google Shape;3050;p204"/>
          <p:cNvSpPr txBox="1"/>
          <p:nvPr/>
        </p:nvSpPr>
        <p:spPr>
          <a:xfrm>
            <a:off x="55785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700">
                <a:solidFill>
                  <a:srgbClr val="CCCCCC"/>
                </a:solidFill>
              </a:rPr>
              <a:t>4,1</a:t>
            </a:r>
            <a:endParaRPr baseline="-25000" sz="1700">
              <a:solidFill>
                <a:srgbClr val="CCCCCC"/>
              </a:solidFill>
            </a:endParaRPr>
          </a:p>
        </p:txBody>
      </p:sp>
      <p:cxnSp>
        <p:nvCxnSpPr>
          <p:cNvPr id="3051" name="Google Shape;3051;p204"/>
          <p:cNvCxnSpPr>
            <a:stCxn id="3029" idx="3"/>
          </p:cNvCxnSpPr>
          <p:nvPr/>
        </p:nvCxnSpPr>
        <p:spPr>
          <a:xfrm flipH="1">
            <a:off x="6022790" y="2283073"/>
            <a:ext cx="472500" cy="968400"/>
          </a:xfrm>
          <a:prstGeom prst="straightConnector1">
            <a:avLst/>
          </a:prstGeom>
          <a:noFill/>
          <a:ln cap="flat" cmpd="sng" w="19050">
            <a:solidFill>
              <a:srgbClr val="CCCCCC"/>
            </a:solidFill>
            <a:prstDash val="dash"/>
            <a:round/>
            <a:headEnd len="med" w="med" type="none"/>
            <a:tailEnd len="med" w="med" type="triangle"/>
          </a:ln>
        </p:spPr>
      </p:cxnSp>
      <p:sp>
        <p:nvSpPr>
          <p:cNvPr id="3052" name="Google Shape;3052;p204"/>
          <p:cNvSpPr txBox="1"/>
          <p:nvPr/>
        </p:nvSpPr>
        <p:spPr>
          <a:xfrm>
            <a:off x="498772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527 UT</a:t>
            </a:r>
            <a:endParaRPr baseline="-25000" sz="1700">
              <a:solidFill>
                <a:srgbClr val="CCCCCC"/>
              </a:solidFill>
            </a:endParaRPr>
          </a:p>
        </p:txBody>
      </p:sp>
      <p:sp>
        <p:nvSpPr>
          <p:cNvPr id="3053" name="Google Shape;3053;p204"/>
          <p:cNvSpPr/>
          <p:nvPr/>
        </p:nvSpPr>
        <p:spPr>
          <a:xfrm>
            <a:off x="6502625" y="3225475"/>
            <a:ext cx="432000" cy="432000"/>
          </a:xfrm>
          <a:prstGeom prst="ellipse">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4" name="Google Shape;3054;p204"/>
          <p:cNvSpPr txBox="1"/>
          <p:nvPr/>
        </p:nvSpPr>
        <p:spPr>
          <a:xfrm>
            <a:off x="64220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700">
                <a:solidFill>
                  <a:srgbClr val="CCCCCC"/>
                </a:solidFill>
              </a:rPr>
              <a:t>4,2</a:t>
            </a:r>
            <a:endParaRPr baseline="-25000" sz="1700">
              <a:solidFill>
                <a:srgbClr val="CCCCCC"/>
              </a:solidFill>
            </a:endParaRPr>
          </a:p>
        </p:txBody>
      </p:sp>
      <p:cxnSp>
        <p:nvCxnSpPr>
          <p:cNvPr id="3055" name="Google Shape;3055;p204"/>
          <p:cNvCxnSpPr>
            <a:stCxn id="3029" idx="4"/>
            <a:endCxn id="3054" idx="0"/>
          </p:cNvCxnSpPr>
          <p:nvPr/>
        </p:nvCxnSpPr>
        <p:spPr>
          <a:xfrm>
            <a:off x="6648025" y="2346338"/>
            <a:ext cx="70500" cy="879000"/>
          </a:xfrm>
          <a:prstGeom prst="straightConnector1">
            <a:avLst/>
          </a:prstGeom>
          <a:noFill/>
          <a:ln cap="flat" cmpd="sng" w="19050">
            <a:solidFill>
              <a:srgbClr val="CCCCCC"/>
            </a:solidFill>
            <a:prstDash val="dash"/>
            <a:round/>
            <a:headEnd len="med" w="med" type="none"/>
            <a:tailEnd len="med" w="med" type="triangle"/>
          </a:ln>
        </p:spPr>
      </p:cxnSp>
      <p:sp>
        <p:nvSpPr>
          <p:cNvPr id="3056" name="Google Shape;3056;p204"/>
          <p:cNvSpPr txBox="1"/>
          <p:nvPr/>
        </p:nvSpPr>
        <p:spPr>
          <a:xfrm>
            <a:off x="664802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607 UT</a:t>
            </a:r>
            <a:endParaRPr baseline="-25000" sz="1700">
              <a:solidFill>
                <a:srgbClr val="CCCCCC"/>
              </a:solidFill>
            </a:endParaRPr>
          </a:p>
        </p:txBody>
      </p:sp>
      <p:sp>
        <p:nvSpPr>
          <p:cNvPr id="3057" name="Google Shape;3057;p204"/>
          <p:cNvSpPr/>
          <p:nvPr/>
        </p:nvSpPr>
        <p:spPr>
          <a:xfrm>
            <a:off x="7560875" y="3191225"/>
            <a:ext cx="432000" cy="432000"/>
          </a:xfrm>
          <a:prstGeom prst="ellipse">
            <a:avLst/>
          </a:prstGeom>
          <a:noFill/>
          <a:ln cap="flat" cmpd="sng" w="19050">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8" name="Google Shape;3058;p204"/>
          <p:cNvSpPr txBox="1"/>
          <p:nvPr/>
        </p:nvSpPr>
        <p:spPr>
          <a:xfrm>
            <a:off x="7480325" y="319122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700">
                <a:solidFill>
                  <a:srgbClr val="6AA84F"/>
                </a:solidFill>
              </a:rPr>
              <a:t>4,3</a:t>
            </a:r>
            <a:endParaRPr baseline="-25000" sz="1700">
              <a:solidFill>
                <a:srgbClr val="6AA84F"/>
              </a:solidFill>
            </a:endParaRPr>
          </a:p>
        </p:txBody>
      </p:sp>
      <p:sp>
        <p:nvSpPr>
          <p:cNvPr id="3059" name="Google Shape;3059;p204"/>
          <p:cNvSpPr txBox="1"/>
          <p:nvPr/>
        </p:nvSpPr>
        <p:spPr>
          <a:xfrm>
            <a:off x="77062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436 UT</a:t>
            </a:r>
            <a:endParaRPr baseline="-25000" sz="1700">
              <a:solidFill>
                <a:srgbClr val="6AA84F"/>
              </a:solidFill>
            </a:endParaRPr>
          </a:p>
        </p:txBody>
      </p:sp>
      <p:cxnSp>
        <p:nvCxnSpPr>
          <p:cNvPr id="3060" name="Google Shape;3060;p204"/>
          <p:cNvCxnSpPr/>
          <p:nvPr/>
        </p:nvCxnSpPr>
        <p:spPr>
          <a:xfrm>
            <a:off x="6829125" y="2265275"/>
            <a:ext cx="852600" cy="939300"/>
          </a:xfrm>
          <a:prstGeom prst="straightConnector1">
            <a:avLst/>
          </a:prstGeom>
          <a:noFill/>
          <a:ln cap="flat" cmpd="sng" w="19050">
            <a:solidFill>
              <a:srgbClr val="6AA84F"/>
            </a:solidFill>
            <a:prstDash val="dash"/>
            <a:round/>
            <a:headEnd len="med" w="med" type="none"/>
            <a:tailEnd len="med" w="med" type="triangle"/>
          </a:ln>
        </p:spPr>
      </p:cxn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4" name="Shape 3064"/>
        <p:cNvGrpSpPr/>
        <p:nvPr/>
      </p:nvGrpSpPr>
      <p:grpSpPr>
        <a:xfrm>
          <a:off x="0" y="0"/>
          <a:ext cx="0" cy="0"/>
          <a:chOff x="0" y="0"/>
          <a:chExt cx="0" cy="0"/>
        </a:xfrm>
      </p:grpSpPr>
      <p:sp>
        <p:nvSpPr>
          <p:cNvPr id="3065" name="Google Shape;3065;p205"/>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local optimum</a:t>
            </a:r>
            <a:endParaRPr sz="2020"/>
          </a:p>
        </p:txBody>
      </p:sp>
      <p:sp>
        <p:nvSpPr>
          <p:cNvPr id="3066" name="Google Shape;3066;p20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
        <p:nvSpPr>
          <p:cNvPr id="3067" name="Google Shape;3067;p205"/>
          <p:cNvSpPr txBox="1"/>
          <p:nvPr/>
        </p:nvSpPr>
        <p:spPr>
          <a:xfrm>
            <a:off x="588600" y="4163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the selected process is a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068" name="Google Shape;3068;p205"/>
          <p:cNvSpPr/>
          <p:nvPr/>
        </p:nvSpPr>
        <p:spPr>
          <a:xfrm>
            <a:off x="4260150" y="12443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9" name="Google Shape;3069;p205"/>
          <p:cNvSpPr txBox="1"/>
          <p:nvPr/>
        </p:nvSpPr>
        <p:spPr>
          <a:xfrm>
            <a:off x="4239600" y="12443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070" name="Google Shape;3070;p205"/>
          <p:cNvSpPr/>
          <p:nvPr/>
        </p:nvSpPr>
        <p:spPr>
          <a:xfrm>
            <a:off x="1906200" y="1961863"/>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1" name="Google Shape;3071;p205"/>
          <p:cNvSpPr txBox="1"/>
          <p:nvPr/>
        </p:nvSpPr>
        <p:spPr>
          <a:xfrm>
            <a:off x="1885650" y="19618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1</a:t>
            </a:r>
            <a:endParaRPr baseline="-25000" sz="1800">
              <a:solidFill>
                <a:srgbClr val="B7B7B7"/>
              </a:solidFill>
            </a:endParaRPr>
          </a:p>
        </p:txBody>
      </p:sp>
      <p:sp>
        <p:nvSpPr>
          <p:cNvPr id="3072" name="Google Shape;3072;p205"/>
          <p:cNvSpPr txBox="1"/>
          <p:nvPr/>
        </p:nvSpPr>
        <p:spPr>
          <a:xfrm>
            <a:off x="4625200" y="1177800"/>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073" name="Google Shape;3073;p205"/>
          <p:cNvCxnSpPr>
            <a:endCxn id="3071" idx="3"/>
          </p:cNvCxnSpPr>
          <p:nvPr/>
        </p:nvCxnSpPr>
        <p:spPr>
          <a:xfrm flipH="1">
            <a:off x="2358750" y="1565563"/>
            <a:ext cx="1922700" cy="576300"/>
          </a:xfrm>
          <a:prstGeom prst="straightConnector1">
            <a:avLst/>
          </a:prstGeom>
          <a:noFill/>
          <a:ln cap="flat" cmpd="sng" w="19050">
            <a:solidFill>
              <a:srgbClr val="CCCCCC"/>
            </a:solidFill>
            <a:prstDash val="solid"/>
            <a:round/>
            <a:headEnd len="med" w="med" type="none"/>
            <a:tailEnd len="med" w="med" type="triangle"/>
          </a:ln>
        </p:spPr>
      </p:cxnSp>
      <p:sp>
        <p:nvSpPr>
          <p:cNvPr id="3074" name="Google Shape;3074;p205"/>
          <p:cNvSpPr/>
          <p:nvPr/>
        </p:nvSpPr>
        <p:spPr>
          <a:xfrm>
            <a:off x="3449125" y="2175975"/>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5" name="Google Shape;3075;p205"/>
          <p:cNvSpPr txBox="1"/>
          <p:nvPr/>
        </p:nvSpPr>
        <p:spPr>
          <a:xfrm>
            <a:off x="3428575"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2</a:t>
            </a:r>
            <a:endParaRPr baseline="-25000" sz="1800">
              <a:solidFill>
                <a:srgbClr val="6AA84F"/>
              </a:solidFill>
            </a:endParaRPr>
          </a:p>
        </p:txBody>
      </p:sp>
      <p:cxnSp>
        <p:nvCxnSpPr>
          <p:cNvPr id="3076" name="Google Shape;3076;p205"/>
          <p:cNvCxnSpPr>
            <a:stCxn id="3068" idx="3"/>
          </p:cNvCxnSpPr>
          <p:nvPr/>
        </p:nvCxnSpPr>
        <p:spPr>
          <a:xfrm flipH="1">
            <a:off x="3815215" y="1613035"/>
            <a:ext cx="508200" cy="592200"/>
          </a:xfrm>
          <a:prstGeom prst="straightConnector1">
            <a:avLst/>
          </a:prstGeom>
          <a:noFill/>
          <a:ln cap="flat" cmpd="sng" w="19050">
            <a:solidFill>
              <a:srgbClr val="6AA84F"/>
            </a:solidFill>
            <a:prstDash val="solid"/>
            <a:round/>
            <a:headEnd len="med" w="med" type="none"/>
            <a:tailEnd len="med" w="med" type="triangle"/>
          </a:ln>
        </p:spPr>
      </p:cxnSp>
      <p:sp>
        <p:nvSpPr>
          <p:cNvPr id="3077" name="Google Shape;3077;p205"/>
          <p:cNvSpPr/>
          <p:nvPr/>
        </p:nvSpPr>
        <p:spPr>
          <a:xfrm>
            <a:off x="4930300" y="21759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8" name="Google Shape;3078;p205"/>
          <p:cNvSpPr txBox="1"/>
          <p:nvPr/>
        </p:nvSpPr>
        <p:spPr>
          <a:xfrm>
            <a:off x="4909750" y="21759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3</a:t>
            </a:r>
            <a:endParaRPr baseline="-25000" sz="1800">
              <a:solidFill>
                <a:srgbClr val="B7B7B7"/>
              </a:solidFill>
            </a:endParaRPr>
          </a:p>
        </p:txBody>
      </p:sp>
      <p:sp>
        <p:nvSpPr>
          <p:cNvPr id="3079" name="Google Shape;3079;p205"/>
          <p:cNvSpPr/>
          <p:nvPr/>
        </p:nvSpPr>
        <p:spPr>
          <a:xfrm>
            <a:off x="6432025" y="1914338"/>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0" name="Google Shape;3080;p205"/>
          <p:cNvSpPr txBox="1"/>
          <p:nvPr/>
        </p:nvSpPr>
        <p:spPr>
          <a:xfrm>
            <a:off x="6411475" y="19143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a:t>
            </a:r>
            <a:endParaRPr baseline="-25000" sz="1800">
              <a:solidFill>
                <a:srgbClr val="B7B7B7"/>
              </a:solidFill>
            </a:endParaRPr>
          </a:p>
        </p:txBody>
      </p:sp>
      <p:cxnSp>
        <p:nvCxnSpPr>
          <p:cNvPr id="3081" name="Google Shape;3081;p205"/>
          <p:cNvCxnSpPr/>
          <p:nvPr/>
        </p:nvCxnSpPr>
        <p:spPr>
          <a:xfrm>
            <a:off x="4641225" y="1619000"/>
            <a:ext cx="346500" cy="586200"/>
          </a:xfrm>
          <a:prstGeom prst="straightConnector1">
            <a:avLst/>
          </a:prstGeom>
          <a:noFill/>
          <a:ln cap="flat" cmpd="sng" w="19050">
            <a:solidFill>
              <a:srgbClr val="CCCCCC"/>
            </a:solidFill>
            <a:prstDash val="solid"/>
            <a:round/>
            <a:headEnd len="med" w="med" type="none"/>
            <a:tailEnd len="med" w="med" type="triangle"/>
          </a:ln>
        </p:spPr>
      </p:cxnSp>
      <p:cxnSp>
        <p:nvCxnSpPr>
          <p:cNvPr id="3082" name="Google Shape;3082;p205"/>
          <p:cNvCxnSpPr>
            <a:endCxn id="3080" idx="1"/>
          </p:cNvCxnSpPr>
          <p:nvPr/>
        </p:nvCxnSpPr>
        <p:spPr>
          <a:xfrm>
            <a:off x="4681375" y="1578938"/>
            <a:ext cx="1730100" cy="515400"/>
          </a:xfrm>
          <a:prstGeom prst="straightConnector1">
            <a:avLst/>
          </a:prstGeom>
          <a:noFill/>
          <a:ln cap="flat" cmpd="sng" w="19050">
            <a:solidFill>
              <a:srgbClr val="CCCCCC"/>
            </a:solidFill>
            <a:prstDash val="solid"/>
            <a:round/>
            <a:headEnd len="med" w="med" type="none"/>
            <a:tailEnd len="med" w="med" type="triangle"/>
          </a:ln>
        </p:spPr>
      </p:cxnSp>
      <p:sp>
        <p:nvSpPr>
          <p:cNvPr id="3083" name="Google Shape;3083;p205"/>
          <p:cNvSpPr txBox="1"/>
          <p:nvPr/>
        </p:nvSpPr>
        <p:spPr>
          <a:xfrm>
            <a:off x="936750" y="17681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532 UT</a:t>
            </a:r>
            <a:endParaRPr baseline="-25000" sz="1800">
              <a:solidFill>
                <a:srgbClr val="B7B7B7"/>
              </a:solidFill>
            </a:endParaRPr>
          </a:p>
        </p:txBody>
      </p:sp>
      <p:sp>
        <p:nvSpPr>
          <p:cNvPr id="3084" name="Google Shape;3084;p205"/>
          <p:cNvSpPr txBox="1"/>
          <p:nvPr/>
        </p:nvSpPr>
        <p:spPr>
          <a:xfrm>
            <a:off x="4997000"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589 UT</a:t>
            </a:r>
            <a:endParaRPr baseline="-25000" sz="1800">
              <a:solidFill>
                <a:srgbClr val="B7B7B7"/>
              </a:solidFill>
            </a:endParaRPr>
          </a:p>
        </p:txBody>
      </p:sp>
      <p:sp>
        <p:nvSpPr>
          <p:cNvPr id="3085" name="Google Shape;3085;p205"/>
          <p:cNvSpPr txBox="1"/>
          <p:nvPr/>
        </p:nvSpPr>
        <p:spPr>
          <a:xfrm>
            <a:off x="2859475" y="18826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512 UT</a:t>
            </a:r>
            <a:endParaRPr baseline="-25000" sz="1800">
              <a:solidFill>
                <a:srgbClr val="6AA84F"/>
              </a:solidFill>
            </a:endParaRPr>
          </a:p>
        </p:txBody>
      </p:sp>
      <p:sp>
        <p:nvSpPr>
          <p:cNvPr id="3086" name="Google Shape;3086;p205"/>
          <p:cNvSpPr txBox="1"/>
          <p:nvPr/>
        </p:nvSpPr>
        <p:spPr>
          <a:xfrm>
            <a:off x="6754750" y="17815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685 UT</a:t>
            </a:r>
            <a:endParaRPr baseline="-25000" sz="1800">
              <a:solidFill>
                <a:srgbClr val="B7B7B7"/>
              </a:solidFill>
            </a:endParaRPr>
          </a:p>
        </p:txBody>
      </p:sp>
      <p:cxnSp>
        <p:nvCxnSpPr>
          <p:cNvPr id="3087" name="Google Shape;3087;p205"/>
          <p:cNvCxnSpPr/>
          <p:nvPr/>
        </p:nvCxnSpPr>
        <p:spPr>
          <a:xfrm flipH="1" rot="10800000">
            <a:off x="471897" y="1785574"/>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088" name="Google Shape;3088;p205"/>
          <p:cNvSpPr txBox="1"/>
          <p:nvPr/>
        </p:nvSpPr>
        <p:spPr>
          <a:xfrm>
            <a:off x="7459500" y="14082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3089" name="Google Shape;3089;p205"/>
          <p:cNvCxnSpPr/>
          <p:nvPr/>
        </p:nvCxnSpPr>
        <p:spPr>
          <a:xfrm flipH="1" rot="10800000">
            <a:off x="471897" y="2771499"/>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090" name="Google Shape;3090;p205"/>
          <p:cNvSpPr txBox="1"/>
          <p:nvPr/>
        </p:nvSpPr>
        <p:spPr>
          <a:xfrm>
            <a:off x="7459500" y="2383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091" name="Google Shape;3091;p205"/>
          <p:cNvSpPr/>
          <p:nvPr/>
        </p:nvSpPr>
        <p:spPr>
          <a:xfrm>
            <a:off x="2689575" y="3213800"/>
            <a:ext cx="432000" cy="432000"/>
          </a:xfrm>
          <a:prstGeom prst="ellipse">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2" name="Google Shape;3092;p205"/>
          <p:cNvSpPr txBox="1"/>
          <p:nvPr/>
        </p:nvSpPr>
        <p:spPr>
          <a:xfrm>
            <a:off x="2609025" y="32138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P</a:t>
            </a:r>
            <a:r>
              <a:rPr baseline="-25000" lang="fr" sz="1800">
                <a:solidFill>
                  <a:srgbClr val="4285F4"/>
                </a:solidFill>
              </a:rPr>
              <a:t>2,1</a:t>
            </a:r>
            <a:endParaRPr baseline="-25000" sz="1800">
              <a:solidFill>
                <a:srgbClr val="4285F4"/>
              </a:solidFill>
            </a:endParaRPr>
          </a:p>
        </p:txBody>
      </p:sp>
      <p:cxnSp>
        <p:nvCxnSpPr>
          <p:cNvPr id="3093" name="Google Shape;3093;p205"/>
          <p:cNvCxnSpPr/>
          <p:nvPr/>
        </p:nvCxnSpPr>
        <p:spPr>
          <a:xfrm flipH="1">
            <a:off x="3048875" y="2558400"/>
            <a:ext cx="446400" cy="687300"/>
          </a:xfrm>
          <a:prstGeom prst="straightConnector1">
            <a:avLst/>
          </a:prstGeom>
          <a:noFill/>
          <a:ln cap="flat" cmpd="sng" w="19050">
            <a:solidFill>
              <a:schemeClr val="accent1"/>
            </a:solidFill>
            <a:prstDash val="solid"/>
            <a:round/>
            <a:headEnd len="med" w="med" type="none"/>
            <a:tailEnd len="med" w="med" type="triangle"/>
          </a:ln>
        </p:spPr>
      </p:cxnSp>
      <p:sp>
        <p:nvSpPr>
          <p:cNvPr id="3094" name="Google Shape;3094;p205"/>
          <p:cNvSpPr txBox="1"/>
          <p:nvPr/>
        </p:nvSpPr>
        <p:spPr>
          <a:xfrm>
            <a:off x="20793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497 UT</a:t>
            </a:r>
            <a:endParaRPr baseline="-25000" sz="1800">
              <a:solidFill>
                <a:srgbClr val="4285F4"/>
              </a:solidFill>
            </a:endParaRPr>
          </a:p>
        </p:txBody>
      </p:sp>
      <p:sp>
        <p:nvSpPr>
          <p:cNvPr id="3095" name="Google Shape;3095;p205"/>
          <p:cNvSpPr/>
          <p:nvPr/>
        </p:nvSpPr>
        <p:spPr>
          <a:xfrm>
            <a:off x="3812325" y="3225475"/>
            <a:ext cx="432000" cy="432000"/>
          </a:xfrm>
          <a:prstGeom prst="ellipse">
            <a:avLst/>
          </a:prstGeom>
          <a:no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6" name="Google Shape;3096;p205"/>
          <p:cNvSpPr txBox="1"/>
          <p:nvPr/>
        </p:nvSpPr>
        <p:spPr>
          <a:xfrm>
            <a:off x="37317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2,2</a:t>
            </a:r>
            <a:endParaRPr baseline="-25000" sz="1800">
              <a:solidFill>
                <a:srgbClr val="CCCCCC"/>
              </a:solidFill>
            </a:endParaRPr>
          </a:p>
        </p:txBody>
      </p:sp>
      <p:cxnSp>
        <p:nvCxnSpPr>
          <p:cNvPr id="3097" name="Google Shape;3097;p205"/>
          <p:cNvCxnSpPr>
            <a:endCxn id="3096" idx="0"/>
          </p:cNvCxnSpPr>
          <p:nvPr/>
        </p:nvCxnSpPr>
        <p:spPr>
          <a:xfrm>
            <a:off x="3810825" y="2571775"/>
            <a:ext cx="217500" cy="653700"/>
          </a:xfrm>
          <a:prstGeom prst="straightConnector1">
            <a:avLst/>
          </a:prstGeom>
          <a:noFill/>
          <a:ln cap="flat" cmpd="sng" w="19050">
            <a:solidFill>
              <a:srgbClr val="D9D9D9"/>
            </a:solidFill>
            <a:prstDash val="solid"/>
            <a:round/>
            <a:headEnd len="med" w="med" type="none"/>
            <a:tailEnd len="med" w="med" type="triangle"/>
          </a:ln>
        </p:spPr>
      </p:cxnSp>
      <p:sp>
        <p:nvSpPr>
          <p:cNvPr id="3098" name="Google Shape;3098;p205"/>
          <p:cNvSpPr txBox="1"/>
          <p:nvPr/>
        </p:nvSpPr>
        <p:spPr>
          <a:xfrm>
            <a:off x="399557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509 UT</a:t>
            </a:r>
            <a:endParaRPr baseline="-25000" sz="1800">
              <a:solidFill>
                <a:srgbClr val="CCCCCC"/>
              </a:solidFill>
            </a:endParaRPr>
          </a:p>
        </p:txBody>
      </p:sp>
      <p:sp>
        <p:nvSpPr>
          <p:cNvPr id="3099" name="Google Shape;3099;p205"/>
          <p:cNvSpPr/>
          <p:nvPr/>
        </p:nvSpPr>
        <p:spPr>
          <a:xfrm>
            <a:off x="5659125" y="3225475"/>
            <a:ext cx="432000" cy="432000"/>
          </a:xfrm>
          <a:prstGeom prst="ellipse">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0" name="Google Shape;3100;p205"/>
          <p:cNvSpPr txBox="1"/>
          <p:nvPr/>
        </p:nvSpPr>
        <p:spPr>
          <a:xfrm>
            <a:off x="55785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700">
                <a:solidFill>
                  <a:srgbClr val="CCCCCC"/>
                </a:solidFill>
              </a:rPr>
              <a:t>4,1</a:t>
            </a:r>
            <a:endParaRPr baseline="-25000" sz="1700">
              <a:solidFill>
                <a:srgbClr val="CCCCCC"/>
              </a:solidFill>
            </a:endParaRPr>
          </a:p>
        </p:txBody>
      </p:sp>
      <p:cxnSp>
        <p:nvCxnSpPr>
          <p:cNvPr id="3101" name="Google Shape;3101;p205"/>
          <p:cNvCxnSpPr>
            <a:stCxn id="3079" idx="3"/>
          </p:cNvCxnSpPr>
          <p:nvPr/>
        </p:nvCxnSpPr>
        <p:spPr>
          <a:xfrm flipH="1">
            <a:off x="6022790" y="2283073"/>
            <a:ext cx="472500" cy="968400"/>
          </a:xfrm>
          <a:prstGeom prst="straightConnector1">
            <a:avLst/>
          </a:prstGeom>
          <a:noFill/>
          <a:ln cap="flat" cmpd="sng" w="19050">
            <a:solidFill>
              <a:srgbClr val="CCCCCC"/>
            </a:solidFill>
            <a:prstDash val="dash"/>
            <a:round/>
            <a:headEnd len="med" w="med" type="none"/>
            <a:tailEnd len="med" w="med" type="triangle"/>
          </a:ln>
        </p:spPr>
      </p:cxnSp>
      <p:sp>
        <p:nvSpPr>
          <p:cNvPr id="3102" name="Google Shape;3102;p205"/>
          <p:cNvSpPr txBox="1"/>
          <p:nvPr/>
        </p:nvSpPr>
        <p:spPr>
          <a:xfrm>
            <a:off x="498772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527 UT</a:t>
            </a:r>
            <a:endParaRPr baseline="-25000" sz="1700">
              <a:solidFill>
                <a:srgbClr val="CCCCCC"/>
              </a:solidFill>
            </a:endParaRPr>
          </a:p>
        </p:txBody>
      </p:sp>
      <p:sp>
        <p:nvSpPr>
          <p:cNvPr id="3103" name="Google Shape;3103;p205"/>
          <p:cNvSpPr/>
          <p:nvPr/>
        </p:nvSpPr>
        <p:spPr>
          <a:xfrm>
            <a:off x="6502625" y="3225475"/>
            <a:ext cx="432000" cy="432000"/>
          </a:xfrm>
          <a:prstGeom prst="ellipse">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4" name="Google Shape;3104;p205"/>
          <p:cNvSpPr txBox="1"/>
          <p:nvPr/>
        </p:nvSpPr>
        <p:spPr>
          <a:xfrm>
            <a:off x="6422075" y="32254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700">
                <a:solidFill>
                  <a:srgbClr val="CCCCCC"/>
                </a:solidFill>
              </a:rPr>
              <a:t>4,2</a:t>
            </a:r>
            <a:endParaRPr baseline="-25000" sz="1700">
              <a:solidFill>
                <a:srgbClr val="CCCCCC"/>
              </a:solidFill>
            </a:endParaRPr>
          </a:p>
        </p:txBody>
      </p:sp>
      <p:cxnSp>
        <p:nvCxnSpPr>
          <p:cNvPr id="3105" name="Google Shape;3105;p205"/>
          <p:cNvCxnSpPr>
            <a:stCxn id="3079" idx="4"/>
            <a:endCxn id="3104" idx="0"/>
          </p:cNvCxnSpPr>
          <p:nvPr/>
        </p:nvCxnSpPr>
        <p:spPr>
          <a:xfrm>
            <a:off x="6648025" y="2346338"/>
            <a:ext cx="70500" cy="879000"/>
          </a:xfrm>
          <a:prstGeom prst="straightConnector1">
            <a:avLst/>
          </a:prstGeom>
          <a:noFill/>
          <a:ln cap="flat" cmpd="sng" w="19050">
            <a:solidFill>
              <a:srgbClr val="CCCCCC"/>
            </a:solidFill>
            <a:prstDash val="dash"/>
            <a:round/>
            <a:headEnd len="med" w="med" type="none"/>
            <a:tailEnd len="med" w="med" type="triangle"/>
          </a:ln>
        </p:spPr>
      </p:cxnSp>
      <p:sp>
        <p:nvSpPr>
          <p:cNvPr id="3106" name="Google Shape;3106;p205"/>
          <p:cNvSpPr txBox="1"/>
          <p:nvPr/>
        </p:nvSpPr>
        <p:spPr>
          <a:xfrm>
            <a:off x="6648025" y="290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607 UT</a:t>
            </a:r>
            <a:endParaRPr baseline="-25000" sz="1700">
              <a:solidFill>
                <a:srgbClr val="CCCCCC"/>
              </a:solidFill>
            </a:endParaRPr>
          </a:p>
        </p:txBody>
      </p:sp>
      <p:sp>
        <p:nvSpPr>
          <p:cNvPr id="3107" name="Google Shape;3107;p205"/>
          <p:cNvSpPr/>
          <p:nvPr/>
        </p:nvSpPr>
        <p:spPr>
          <a:xfrm>
            <a:off x="7560875" y="3191225"/>
            <a:ext cx="432000" cy="432000"/>
          </a:xfrm>
          <a:prstGeom prst="ellipse">
            <a:avLst/>
          </a:prstGeom>
          <a:noFill/>
          <a:ln cap="flat" cmpd="sng" w="19050">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8" name="Google Shape;3108;p205"/>
          <p:cNvSpPr txBox="1"/>
          <p:nvPr/>
        </p:nvSpPr>
        <p:spPr>
          <a:xfrm>
            <a:off x="7480325" y="319122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700">
                <a:solidFill>
                  <a:srgbClr val="6AA84F"/>
                </a:solidFill>
              </a:rPr>
              <a:t>4,3</a:t>
            </a:r>
            <a:endParaRPr baseline="-25000" sz="1700">
              <a:solidFill>
                <a:srgbClr val="6AA84F"/>
              </a:solidFill>
            </a:endParaRPr>
          </a:p>
        </p:txBody>
      </p:sp>
      <p:sp>
        <p:nvSpPr>
          <p:cNvPr id="3109" name="Google Shape;3109;p205"/>
          <p:cNvSpPr txBox="1"/>
          <p:nvPr/>
        </p:nvSpPr>
        <p:spPr>
          <a:xfrm>
            <a:off x="7706275" y="28723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436 UT</a:t>
            </a:r>
            <a:endParaRPr baseline="-25000" sz="1700">
              <a:solidFill>
                <a:srgbClr val="6AA84F"/>
              </a:solidFill>
            </a:endParaRPr>
          </a:p>
        </p:txBody>
      </p:sp>
      <p:cxnSp>
        <p:nvCxnSpPr>
          <p:cNvPr id="3110" name="Google Shape;3110;p205"/>
          <p:cNvCxnSpPr/>
          <p:nvPr/>
        </p:nvCxnSpPr>
        <p:spPr>
          <a:xfrm>
            <a:off x="6829125" y="2265275"/>
            <a:ext cx="852600" cy="939300"/>
          </a:xfrm>
          <a:prstGeom prst="straightConnector1">
            <a:avLst/>
          </a:prstGeom>
          <a:noFill/>
          <a:ln cap="flat" cmpd="sng" w="19050">
            <a:solidFill>
              <a:srgbClr val="6AA84F"/>
            </a:solidFill>
            <a:prstDash val="dash"/>
            <a:round/>
            <a:headEnd len="med" w="med" type="none"/>
            <a:tailEnd len="med" w="med" type="triangle"/>
          </a:ln>
        </p:spPr>
      </p:cxnSp>
      <p:sp>
        <p:nvSpPr>
          <p:cNvPr id="3111" name="Google Shape;3111;p205"/>
          <p:cNvSpPr txBox="1"/>
          <p:nvPr/>
        </p:nvSpPr>
        <p:spPr>
          <a:xfrm>
            <a:off x="588600" y="4007088"/>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 There is </a:t>
            </a:r>
            <a:r>
              <a:rPr b="1" lang="fr" sz="1800">
                <a:solidFill>
                  <a:srgbClr val="FF0000"/>
                </a:solidFill>
                <a:latin typeface="Lato"/>
                <a:ea typeface="Lato"/>
                <a:cs typeface="Lato"/>
                <a:sym typeface="Lato"/>
              </a:rPr>
              <a:t>no guarantee</a:t>
            </a:r>
            <a:r>
              <a:rPr lang="fr" sz="1800">
                <a:solidFill>
                  <a:srgbClr val="1A1A1A"/>
                </a:solidFill>
                <a:latin typeface="Lato"/>
                <a:ea typeface="Lato"/>
                <a:cs typeface="Lato"/>
                <a:sym typeface="Lato"/>
              </a:rPr>
              <a:t> that this </a:t>
            </a:r>
            <a:r>
              <a:rPr b="1" lang="fr" sz="1800">
                <a:solidFill>
                  <a:srgbClr val="FF0000"/>
                </a:solidFill>
                <a:latin typeface="Lato"/>
                <a:ea typeface="Lato"/>
                <a:cs typeface="Lato"/>
                <a:sym typeface="Lato"/>
              </a:rPr>
              <a:t>local optimum</a:t>
            </a:r>
            <a:r>
              <a:rPr lang="fr" sz="1800">
                <a:solidFill>
                  <a:srgbClr val="1A1A1A"/>
                </a:solidFill>
                <a:latin typeface="Lato"/>
                <a:ea typeface="Lato"/>
                <a:cs typeface="Lato"/>
                <a:sym typeface="Lato"/>
              </a:rPr>
              <a:t> will </a:t>
            </a:r>
            <a:r>
              <a:rPr b="1" lang="fr" sz="1800">
                <a:solidFill>
                  <a:srgbClr val="FF0000"/>
                </a:solidFill>
                <a:latin typeface="Lato"/>
                <a:ea typeface="Lato"/>
                <a:cs typeface="Lato"/>
                <a:sym typeface="Lato"/>
              </a:rPr>
              <a:t>lead to a global one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5" name="Shape 3115"/>
        <p:cNvGrpSpPr/>
        <p:nvPr/>
      </p:nvGrpSpPr>
      <p:grpSpPr>
        <a:xfrm>
          <a:off x="0" y="0"/>
          <a:ext cx="0" cy="0"/>
          <a:chOff x="0" y="0"/>
          <a:chExt cx="0" cy="0"/>
        </a:xfrm>
      </p:grpSpPr>
      <p:sp>
        <p:nvSpPr>
          <p:cNvPr id="3116" name="Google Shape;3116;p206"/>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full exploration</a:t>
            </a:r>
            <a:endParaRPr sz="2020"/>
          </a:p>
        </p:txBody>
      </p:sp>
      <p:sp>
        <p:nvSpPr>
          <p:cNvPr id="3117" name="Google Shape;3117;p20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
        <p:nvSpPr>
          <p:cNvPr id="3118" name="Google Shape;3118;p206"/>
          <p:cNvSpPr txBox="1"/>
          <p:nvPr/>
        </p:nvSpPr>
        <p:spPr>
          <a:xfrm>
            <a:off x="356775" y="319900"/>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lang="fr" sz="1800">
                <a:solidFill>
                  <a:srgbClr val="1A1A1A"/>
                </a:solidFill>
                <a:latin typeface="Lato"/>
                <a:ea typeface="Lato"/>
                <a:cs typeface="Lato"/>
                <a:sym typeface="Lato"/>
              </a:rPr>
              <a:t>solution is thus to </a:t>
            </a:r>
            <a:r>
              <a:rPr b="1" lang="fr" sz="1800">
                <a:solidFill>
                  <a:srgbClr val="FF0000"/>
                </a:solidFill>
                <a:latin typeface="Lato"/>
                <a:ea typeface="Lato"/>
                <a:cs typeface="Lato"/>
                <a:sym typeface="Lato"/>
              </a:rPr>
              <a:t>compute the whole tree</a:t>
            </a:r>
            <a:r>
              <a:rPr lang="fr" sz="1800">
                <a:solidFill>
                  <a:srgbClr val="1A1A1A"/>
                </a:solidFill>
                <a:latin typeface="Lato"/>
                <a:ea typeface="Lato"/>
                <a:cs typeface="Lato"/>
                <a:sym typeface="Lato"/>
              </a:rPr>
              <a:t> of solutions and </a:t>
            </a:r>
            <a:r>
              <a:rPr b="1" lang="fr" sz="1800">
                <a:solidFill>
                  <a:srgbClr val="FF0000"/>
                </a:solidFill>
                <a:latin typeface="Lato"/>
                <a:ea typeface="Lato"/>
                <a:cs typeface="Lato"/>
                <a:sym typeface="Lato"/>
              </a:rPr>
              <a:t>pick the best leaf</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2" name="Shape 3122"/>
        <p:cNvGrpSpPr/>
        <p:nvPr/>
      </p:nvGrpSpPr>
      <p:grpSpPr>
        <a:xfrm>
          <a:off x="0" y="0"/>
          <a:ext cx="0" cy="0"/>
          <a:chOff x="0" y="0"/>
          <a:chExt cx="0" cy="0"/>
        </a:xfrm>
      </p:grpSpPr>
      <p:sp>
        <p:nvSpPr>
          <p:cNvPr id="3123" name="Google Shape;3123;p20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
        <p:nvSpPr>
          <p:cNvPr id="3124" name="Google Shape;3124;p207"/>
          <p:cNvSpPr txBox="1"/>
          <p:nvPr/>
        </p:nvSpPr>
        <p:spPr>
          <a:xfrm>
            <a:off x="356775" y="319900"/>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solution is thus to </a:t>
            </a:r>
            <a:r>
              <a:rPr b="1" lang="fr" sz="1800">
                <a:solidFill>
                  <a:srgbClr val="FF0000"/>
                </a:solidFill>
                <a:latin typeface="Lato"/>
                <a:ea typeface="Lato"/>
                <a:cs typeface="Lato"/>
                <a:sym typeface="Lato"/>
              </a:rPr>
              <a:t>compute the whole tree</a:t>
            </a:r>
            <a:r>
              <a:rPr lang="fr" sz="1800">
                <a:solidFill>
                  <a:srgbClr val="1A1A1A"/>
                </a:solidFill>
                <a:latin typeface="Lato"/>
                <a:ea typeface="Lato"/>
                <a:cs typeface="Lato"/>
                <a:sym typeface="Lato"/>
              </a:rPr>
              <a:t> of solutions and </a:t>
            </a:r>
            <a:r>
              <a:rPr b="1" lang="fr" sz="1800">
                <a:solidFill>
                  <a:srgbClr val="FF0000"/>
                </a:solidFill>
                <a:latin typeface="Lato"/>
                <a:ea typeface="Lato"/>
                <a:cs typeface="Lato"/>
                <a:sym typeface="Lato"/>
              </a:rPr>
              <a:t>pick the best leaf</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125" name="Google Shape;3125;p207"/>
          <p:cNvSpPr/>
          <p:nvPr/>
        </p:nvSpPr>
        <p:spPr>
          <a:xfrm>
            <a:off x="4238525" y="9444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6" name="Google Shape;3126;p207"/>
          <p:cNvSpPr txBox="1"/>
          <p:nvPr/>
        </p:nvSpPr>
        <p:spPr>
          <a:xfrm>
            <a:off x="4217975" y="94442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127" name="Google Shape;3127;p207"/>
          <p:cNvSpPr txBox="1"/>
          <p:nvPr/>
        </p:nvSpPr>
        <p:spPr>
          <a:xfrm>
            <a:off x="4603575" y="87792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sp>
        <p:nvSpPr>
          <p:cNvPr id="3128" name="Google Shape;3128;p207"/>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full exploration</a:t>
            </a:r>
            <a:endParaRPr sz="2020"/>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2" name="Shape 3132"/>
        <p:cNvGrpSpPr/>
        <p:nvPr/>
      </p:nvGrpSpPr>
      <p:grpSpPr>
        <a:xfrm>
          <a:off x="0" y="0"/>
          <a:ext cx="0" cy="0"/>
          <a:chOff x="0" y="0"/>
          <a:chExt cx="0" cy="0"/>
        </a:xfrm>
      </p:grpSpPr>
      <p:sp>
        <p:nvSpPr>
          <p:cNvPr id="3133" name="Google Shape;3133;p20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
        <p:nvSpPr>
          <p:cNvPr id="3134" name="Google Shape;3134;p208"/>
          <p:cNvSpPr txBox="1"/>
          <p:nvPr/>
        </p:nvSpPr>
        <p:spPr>
          <a:xfrm>
            <a:off x="356775" y="319900"/>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solution is thus to </a:t>
            </a:r>
            <a:r>
              <a:rPr b="1" lang="fr" sz="1800">
                <a:solidFill>
                  <a:srgbClr val="FF0000"/>
                </a:solidFill>
                <a:latin typeface="Lato"/>
                <a:ea typeface="Lato"/>
                <a:cs typeface="Lato"/>
                <a:sym typeface="Lato"/>
              </a:rPr>
              <a:t>compute the whole tree</a:t>
            </a:r>
            <a:r>
              <a:rPr lang="fr" sz="1800">
                <a:solidFill>
                  <a:srgbClr val="1A1A1A"/>
                </a:solidFill>
                <a:latin typeface="Lato"/>
                <a:ea typeface="Lato"/>
                <a:cs typeface="Lato"/>
                <a:sym typeface="Lato"/>
              </a:rPr>
              <a:t> of solutions and </a:t>
            </a:r>
            <a:r>
              <a:rPr b="1" lang="fr" sz="1800">
                <a:solidFill>
                  <a:srgbClr val="FF0000"/>
                </a:solidFill>
                <a:latin typeface="Lato"/>
                <a:ea typeface="Lato"/>
                <a:cs typeface="Lato"/>
                <a:sym typeface="Lato"/>
              </a:rPr>
              <a:t>pick the best leaf</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135" name="Google Shape;3135;p208"/>
          <p:cNvSpPr/>
          <p:nvPr/>
        </p:nvSpPr>
        <p:spPr>
          <a:xfrm>
            <a:off x="4238525" y="9444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6" name="Google Shape;3136;p208"/>
          <p:cNvSpPr txBox="1"/>
          <p:nvPr/>
        </p:nvSpPr>
        <p:spPr>
          <a:xfrm>
            <a:off x="4217975" y="94442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137" name="Google Shape;3137;p208"/>
          <p:cNvSpPr/>
          <p:nvPr/>
        </p:nvSpPr>
        <p:spPr>
          <a:xfrm>
            <a:off x="1884575" y="1661988"/>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8" name="Google Shape;3138;p208"/>
          <p:cNvSpPr txBox="1"/>
          <p:nvPr/>
        </p:nvSpPr>
        <p:spPr>
          <a:xfrm>
            <a:off x="1864025" y="166198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139" name="Google Shape;3139;p208"/>
          <p:cNvSpPr txBox="1"/>
          <p:nvPr/>
        </p:nvSpPr>
        <p:spPr>
          <a:xfrm>
            <a:off x="4603575" y="87792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140" name="Google Shape;3140;p208"/>
          <p:cNvCxnSpPr>
            <a:endCxn id="3138" idx="3"/>
          </p:cNvCxnSpPr>
          <p:nvPr/>
        </p:nvCxnSpPr>
        <p:spPr>
          <a:xfrm flipH="1">
            <a:off x="2337125" y="1265688"/>
            <a:ext cx="1922700" cy="576300"/>
          </a:xfrm>
          <a:prstGeom prst="straightConnector1">
            <a:avLst/>
          </a:prstGeom>
          <a:noFill/>
          <a:ln cap="flat" cmpd="sng" w="19050">
            <a:solidFill>
              <a:schemeClr val="dk1"/>
            </a:solidFill>
            <a:prstDash val="solid"/>
            <a:round/>
            <a:headEnd len="med" w="med" type="none"/>
            <a:tailEnd len="med" w="med" type="triangle"/>
          </a:ln>
        </p:spPr>
      </p:cxnSp>
      <p:sp>
        <p:nvSpPr>
          <p:cNvPr id="3141" name="Google Shape;3141;p208"/>
          <p:cNvSpPr/>
          <p:nvPr/>
        </p:nvSpPr>
        <p:spPr>
          <a:xfrm>
            <a:off x="3427500"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42" name="Google Shape;3142;p208"/>
          <p:cNvSpPr txBox="1"/>
          <p:nvPr/>
        </p:nvSpPr>
        <p:spPr>
          <a:xfrm>
            <a:off x="3406950"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143" name="Google Shape;3143;p208"/>
          <p:cNvCxnSpPr>
            <a:stCxn id="3135" idx="3"/>
          </p:cNvCxnSpPr>
          <p:nvPr/>
        </p:nvCxnSpPr>
        <p:spPr>
          <a:xfrm flipH="1">
            <a:off x="3793590" y="1313160"/>
            <a:ext cx="508200" cy="592200"/>
          </a:xfrm>
          <a:prstGeom prst="straightConnector1">
            <a:avLst/>
          </a:prstGeom>
          <a:noFill/>
          <a:ln cap="flat" cmpd="sng" w="19050">
            <a:solidFill>
              <a:schemeClr val="dk1"/>
            </a:solidFill>
            <a:prstDash val="solid"/>
            <a:round/>
            <a:headEnd len="med" w="med" type="none"/>
            <a:tailEnd len="med" w="med" type="triangle"/>
          </a:ln>
        </p:spPr>
      </p:cxnSp>
      <p:sp>
        <p:nvSpPr>
          <p:cNvPr id="3144" name="Google Shape;3144;p208"/>
          <p:cNvSpPr/>
          <p:nvPr/>
        </p:nvSpPr>
        <p:spPr>
          <a:xfrm>
            <a:off x="4908675"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45" name="Google Shape;3145;p208"/>
          <p:cNvSpPr txBox="1"/>
          <p:nvPr/>
        </p:nvSpPr>
        <p:spPr>
          <a:xfrm>
            <a:off x="4888125"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146" name="Google Shape;3146;p208"/>
          <p:cNvSpPr/>
          <p:nvPr/>
        </p:nvSpPr>
        <p:spPr>
          <a:xfrm>
            <a:off x="6410400" y="1614463"/>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47" name="Google Shape;3147;p208"/>
          <p:cNvSpPr txBox="1"/>
          <p:nvPr/>
        </p:nvSpPr>
        <p:spPr>
          <a:xfrm>
            <a:off x="6389850" y="16144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148" name="Google Shape;3148;p208"/>
          <p:cNvCxnSpPr/>
          <p:nvPr/>
        </p:nvCxnSpPr>
        <p:spPr>
          <a:xfrm>
            <a:off x="4619600" y="1319125"/>
            <a:ext cx="346500" cy="586200"/>
          </a:xfrm>
          <a:prstGeom prst="straightConnector1">
            <a:avLst/>
          </a:prstGeom>
          <a:noFill/>
          <a:ln cap="flat" cmpd="sng" w="19050">
            <a:solidFill>
              <a:schemeClr val="dk1"/>
            </a:solidFill>
            <a:prstDash val="solid"/>
            <a:round/>
            <a:headEnd len="med" w="med" type="none"/>
            <a:tailEnd len="med" w="med" type="triangle"/>
          </a:ln>
        </p:spPr>
      </p:cxnSp>
      <p:cxnSp>
        <p:nvCxnSpPr>
          <p:cNvPr id="3149" name="Google Shape;3149;p208"/>
          <p:cNvCxnSpPr>
            <a:endCxn id="3147" idx="1"/>
          </p:cNvCxnSpPr>
          <p:nvPr/>
        </p:nvCxnSpPr>
        <p:spPr>
          <a:xfrm>
            <a:off x="4659750" y="1279063"/>
            <a:ext cx="1730100" cy="515400"/>
          </a:xfrm>
          <a:prstGeom prst="straightConnector1">
            <a:avLst/>
          </a:prstGeom>
          <a:noFill/>
          <a:ln cap="flat" cmpd="sng" w="19050">
            <a:solidFill>
              <a:schemeClr val="dk1"/>
            </a:solidFill>
            <a:prstDash val="solid"/>
            <a:round/>
            <a:headEnd len="med" w="med" type="none"/>
            <a:tailEnd len="med" w="med" type="triangle"/>
          </a:ln>
        </p:spPr>
      </p:cxnSp>
      <p:sp>
        <p:nvSpPr>
          <p:cNvPr id="3150" name="Google Shape;3150;p208"/>
          <p:cNvSpPr txBox="1"/>
          <p:nvPr/>
        </p:nvSpPr>
        <p:spPr>
          <a:xfrm>
            <a:off x="4975375"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151" name="Google Shape;3151;p208"/>
          <p:cNvSpPr txBox="1"/>
          <p:nvPr/>
        </p:nvSpPr>
        <p:spPr>
          <a:xfrm>
            <a:off x="2837850"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152" name="Google Shape;3152;p208"/>
          <p:cNvSpPr txBox="1"/>
          <p:nvPr/>
        </p:nvSpPr>
        <p:spPr>
          <a:xfrm>
            <a:off x="6733125" y="14816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153" name="Google Shape;3153;p208"/>
          <p:cNvCxnSpPr/>
          <p:nvPr/>
        </p:nvCxnSpPr>
        <p:spPr>
          <a:xfrm flipH="1" rot="10800000">
            <a:off x="450272" y="148569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154" name="Google Shape;3154;p208"/>
          <p:cNvSpPr txBox="1"/>
          <p:nvPr/>
        </p:nvSpPr>
        <p:spPr>
          <a:xfrm>
            <a:off x="7437875" y="1108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
        <p:nvSpPr>
          <p:cNvPr id="3155" name="Google Shape;3155;p208"/>
          <p:cNvSpPr txBox="1"/>
          <p:nvPr/>
        </p:nvSpPr>
        <p:spPr>
          <a:xfrm>
            <a:off x="935150" y="1525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156" name="Google Shape;3156;p208"/>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full exploration</a:t>
            </a:r>
            <a:endParaRPr sz="2020"/>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0" name="Shape 3160"/>
        <p:cNvGrpSpPr/>
        <p:nvPr/>
      </p:nvGrpSpPr>
      <p:grpSpPr>
        <a:xfrm>
          <a:off x="0" y="0"/>
          <a:ext cx="0" cy="0"/>
          <a:chOff x="0" y="0"/>
          <a:chExt cx="0" cy="0"/>
        </a:xfrm>
      </p:grpSpPr>
      <p:sp>
        <p:nvSpPr>
          <p:cNvPr id="3161" name="Google Shape;3161;p20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
        <p:nvSpPr>
          <p:cNvPr id="3162" name="Google Shape;3162;p209"/>
          <p:cNvSpPr txBox="1"/>
          <p:nvPr/>
        </p:nvSpPr>
        <p:spPr>
          <a:xfrm>
            <a:off x="356775" y="319900"/>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solution is thus to </a:t>
            </a:r>
            <a:r>
              <a:rPr b="1" lang="fr" sz="1800">
                <a:solidFill>
                  <a:srgbClr val="FF0000"/>
                </a:solidFill>
                <a:latin typeface="Lato"/>
                <a:ea typeface="Lato"/>
                <a:cs typeface="Lato"/>
                <a:sym typeface="Lato"/>
              </a:rPr>
              <a:t>compute the whole tree</a:t>
            </a:r>
            <a:r>
              <a:rPr lang="fr" sz="1800">
                <a:solidFill>
                  <a:srgbClr val="1A1A1A"/>
                </a:solidFill>
                <a:latin typeface="Lato"/>
                <a:ea typeface="Lato"/>
                <a:cs typeface="Lato"/>
                <a:sym typeface="Lato"/>
              </a:rPr>
              <a:t> of solutions and </a:t>
            </a:r>
            <a:r>
              <a:rPr b="1" lang="fr" sz="1800">
                <a:solidFill>
                  <a:srgbClr val="FF0000"/>
                </a:solidFill>
                <a:latin typeface="Lato"/>
                <a:ea typeface="Lato"/>
                <a:cs typeface="Lato"/>
                <a:sym typeface="Lato"/>
              </a:rPr>
              <a:t>pick the best leaf</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163" name="Google Shape;3163;p209"/>
          <p:cNvSpPr/>
          <p:nvPr/>
        </p:nvSpPr>
        <p:spPr>
          <a:xfrm>
            <a:off x="4238525" y="9444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64" name="Google Shape;3164;p209"/>
          <p:cNvSpPr txBox="1"/>
          <p:nvPr/>
        </p:nvSpPr>
        <p:spPr>
          <a:xfrm>
            <a:off x="4217975" y="94442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165" name="Google Shape;3165;p209"/>
          <p:cNvSpPr/>
          <p:nvPr/>
        </p:nvSpPr>
        <p:spPr>
          <a:xfrm>
            <a:off x="1884575" y="1661988"/>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66" name="Google Shape;3166;p209"/>
          <p:cNvSpPr txBox="1"/>
          <p:nvPr/>
        </p:nvSpPr>
        <p:spPr>
          <a:xfrm>
            <a:off x="1864025" y="166198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167" name="Google Shape;3167;p209"/>
          <p:cNvSpPr txBox="1"/>
          <p:nvPr/>
        </p:nvSpPr>
        <p:spPr>
          <a:xfrm>
            <a:off x="4603575" y="87792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168" name="Google Shape;3168;p209"/>
          <p:cNvCxnSpPr>
            <a:endCxn id="3166" idx="3"/>
          </p:cNvCxnSpPr>
          <p:nvPr/>
        </p:nvCxnSpPr>
        <p:spPr>
          <a:xfrm flipH="1">
            <a:off x="2337125" y="1265688"/>
            <a:ext cx="1922700" cy="576300"/>
          </a:xfrm>
          <a:prstGeom prst="straightConnector1">
            <a:avLst/>
          </a:prstGeom>
          <a:noFill/>
          <a:ln cap="flat" cmpd="sng" w="19050">
            <a:solidFill>
              <a:schemeClr val="dk1"/>
            </a:solidFill>
            <a:prstDash val="solid"/>
            <a:round/>
            <a:headEnd len="med" w="med" type="none"/>
            <a:tailEnd len="med" w="med" type="triangle"/>
          </a:ln>
        </p:spPr>
      </p:cxnSp>
      <p:sp>
        <p:nvSpPr>
          <p:cNvPr id="3169" name="Google Shape;3169;p209"/>
          <p:cNvSpPr/>
          <p:nvPr/>
        </p:nvSpPr>
        <p:spPr>
          <a:xfrm>
            <a:off x="3427500"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70" name="Google Shape;3170;p209"/>
          <p:cNvSpPr txBox="1"/>
          <p:nvPr/>
        </p:nvSpPr>
        <p:spPr>
          <a:xfrm>
            <a:off x="3406950"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171" name="Google Shape;3171;p209"/>
          <p:cNvCxnSpPr>
            <a:stCxn id="3163" idx="3"/>
          </p:cNvCxnSpPr>
          <p:nvPr/>
        </p:nvCxnSpPr>
        <p:spPr>
          <a:xfrm flipH="1">
            <a:off x="3793590" y="1313160"/>
            <a:ext cx="508200" cy="592200"/>
          </a:xfrm>
          <a:prstGeom prst="straightConnector1">
            <a:avLst/>
          </a:prstGeom>
          <a:noFill/>
          <a:ln cap="flat" cmpd="sng" w="19050">
            <a:solidFill>
              <a:schemeClr val="dk1"/>
            </a:solidFill>
            <a:prstDash val="solid"/>
            <a:round/>
            <a:headEnd len="med" w="med" type="none"/>
            <a:tailEnd len="med" w="med" type="triangle"/>
          </a:ln>
        </p:spPr>
      </p:cxnSp>
      <p:sp>
        <p:nvSpPr>
          <p:cNvPr id="3172" name="Google Shape;3172;p209"/>
          <p:cNvSpPr/>
          <p:nvPr/>
        </p:nvSpPr>
        <p:spPr>
          <a:xfrm>
            <a:off x="4908675"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73" name="Google Shape;3173;p209"/>
          <p:cNvSpPr txBox="1"/>
          <p:nvPr/>
        </p:nvSpPr>
        <p:spPr>
          <a:xfrm>
            <a:off x="4888125"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174" name="Google Shape;3174;p209"/>
          <p:cNvSpPr/>
          <p:nvPr/>
        </p:nvSpPr>
        <p:spPr>
          <a:xfrm>
            <a:off x="6410400" y="1614463"/>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75" name="Google Shape;3175;p209"/>
          <p:cNvSpPr txBox="1"/>
          <p:nvPr/>
        </p:nvSpPr>
        <p:spPr>
          <a:xfrm>
            <a:off x="6389850" y="16144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176" name="Google Shape;3176;p209"/>
          <p:cNvCxnSpPr/>
          <p:nvPr/>
        </p:nvCxnSpPr>
        <p:spPr>
          <a:xfrm>
            <a:off x="4619600" y="1319125"/>
            <a:ext cx="346500" cy="586200"/>
          </a:xfrm>
          <a:prstGeom prst="straightConnector1">
            <a:avLst/>
          </a:prstGeom>
          <a:noFill/>
          <a:ln cap="flat" cmpd="sng" w="19050">
            <a:solidFill>
              <a:schemeClr val="dk1"/>
            </a:solidFill>
            <a:prstDash val="solid"/>
            <a:round/>
            <a:headEnd len="med" w="med" type="none"/>
            <a:tailEnd len="med" w="med" type="triangle"/>
          </a:ln>
        </p:spPr>
      </p:cxnSp>
      <p:cxnSp>
        <p:nvCxnSpPr>
          <p:cNvPr id="3177" name="Google Shape;3177;p209"/>
          <p:cNvCxnSpPr>
            <a:endCxn id="3175" idx="1"/>
          </p:cNvCxnSpPr>
          <p:nvPr/>
        </p:nvCxnSpPr>
        <p:spPr>
          <a:xfrm>
            <a:off x="4659750" y="1279063"/>
            <a:ext cx="1730100" cy="515400"/>
          </a:xfrm>
          <a:prstGeom prst="straightConnector1">
            <a:avLst/>
          </a:prstGeom>
          <a:noFill/>
          <a:ln cap="flat" cmpd="sng" w="19050">
            <a:solidFill>
              <a:schemeClr val="dk1"/>
            </a:solidFill>
            <a:prstDash val="solid"/>
            <a:round/>
            <a:headEnd len="med" w="med" type="none"/>
            <a:tailEnd len="med" w="med" type="triangle"/>
          </a:ln>
        </p:spPr>
      </p:cxnSp>
      <p:sp>
        <p:nvSpPr>
          <p:cNvPr id="3178" name="Google Shape;3178;p209"/>
          <p:cNvSpPr txBox="1"/>
          <p:nvPr/>
        </p:nvSpPr>
        <p:spPr>
          <a:xfrm>
            <a:off x="4975375"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179" name="Google Shape;3179;p209"/>
          <p:cNvSpPr txBox="1"/>
          <p:nvPr/>
        </p:nvSpPr>
        <p:spPr>
          <a:xfrm>
            <a:off x="2837850"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180" name="Google Shape;3180;p209"/>
          <p:cNvSpPr txBox="1"/>
          <p:nvPr/>
        </p:nvSpPr>
        <p:spPr>
          <a:xfrm>
            <a:off x="6733125" y="14816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181" name="Google Shape;3181;p209"/>
          <p:cNvCxnSpPr/>
          <p:nvPr/>
        </p:nvCxnSpPr>
        <p:spPr>
          <a:xfrm flipH="1" rot="10800000">
            <a:off x="450272" y="148569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182" name="Google Shape;3182;p209"/>
          <p:cNvSpPr txBox="1"/>
          <p:nvPr/>
        </p:nvSpPr>
        <p:spPr>
          <a:xfrm>
            <a:off x="7437875" y="1108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3183" name="Google Shape;3183;p209"/>
          <p:cNvCxnSpPr/>
          <p:nvPr/>
        </p:nvCxnSpPr>
        <p:spPr>
          <a:xfrm flipH="1" rot="10800000">
            <a:off x="450272" y="2471624"/>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184" name="Google Shape;3184;p209"/>
          <p:cNvSpPr txBox="1"/>
          <p:nvPr/>
        </p:nvSpPr>
        <p:spPr>
          <a:xfrm>
            <a:off x="7437875" y="208345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185" name="Google Shape;3185;p209"/>
          <p:cNvSpPr/>
          <p:nvPr/>
        </p:nvSpPr>
        <p:spPr>
          <a:xfrm>
            <a:off x="2862275" y="29168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6" name="Google Shape;3186;p209"/>
          <p:cNvSpPr txBox="1"/>
          <p:nvPr/>
        </p:nvSpPr>
        <p:spPr>
          <a:xfrm>
            <a:off x="2781725"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2,1</a:t>
            </a:r>
            <a:endParaRPr baseline="-25000" sz="1800">
              <a:solidFill>
                <a:schemeClr val="dk1"/>
              </a:solidFill>
            </a:endParaRPr>
          </a:p>
        </p:txBody>
      </p:sp>
      <p:cxnSp>
        <p:nvCxnSpPr>
          <p:cNvPr id="3187" name="Google Shape;3187;p209"/>
          <p:cNvCxnSpPr/>
          <p:nvPr/>
        </p:nvCxnSpPr>
        <p:spPr>
          <a:xfrm flipH="1">
            <a:off x="3129850" y="2258525"/>
            <a:ext cx="343800" cy="646200"/>
          </a:xfrm>
          <a:prstGeom prst="straightConnector1">
            <a:avLst/>
          </a:prstGeom>
          <a:noFill/>
          <a:ln cap="flat" cmpd="sng" w="19050">
            <a:solidFill>
              <a:srgbClr val="1A1A1A"/>
            </a:solidFill>
            <a:prstDash val="solid"/>
            <a:round/>
            <a:headEnd len="med" w="med" type="none"/>
            <a:tailEnd len="med" w="med" type="triangle"/>
          </a:ln>
        </p:spPr>
      </p:cxnSp>
      <p:sp>
        <p:nvSpPr>
          <p:cNvPr id="3188" name="Google Shape;3188;p209"/>
          <p:cNvSpPr txBox="1"/>
          <p:nvPr/>
        </p:nvSpPr>
        <p:spPr>
          <a:xfrm>
            <a:off x="2212975" y="2572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497 UT</a:t>
            </a:r>
            <a:endParaRPr baseline="-25000" sz="1800">
              <a:solidFill>
                <a:schemeClr val="dk1"/>
              </a:solidFill>
            </a:endParaRPr>
          </a:p>
        </p:txBody>
      </p:sp>
      <p:sp>
        <p:nvSpPr>
          <p:cNvPr id="3189" name="Google Shape;3189;p209"/>
          <p:cNvSpPr/>
          <p:nvPr/>
        </p:nvSpPr>
        <p:spPr>
          <a:xfrm>
            <a:off x="3790700" y="29256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0" name="Google Shape;3190;p209"/>
          <p:cNvSpPr txBox="1"/>
          <p:nvPr/>
        </p:nvSpPr>
        <p:spPr>
          <a:xfrm>
            <a:off x="37101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2,2</a:t>
            </a:r>
            <a:endParaRPr baseline="-25000" sz="1800">
              <a:solidFill>
                <a:schemeClr val="dk1"/>
              </a:solidFill>
            </a:endParaRPr>
          </a:p>
        </p:txBody>
      </p:sp>
      <p:cxnSp>
        <p:nvCxnSpPr>
          <p:cNvPr id="3191" name="Google Shape;3191;p209"/>
          <p:cNvCxnSpPr>
            <a:endCxn id="3190" idx="0"/>
          </p:cNvCxnSpPr>
          <p:nvPr/>
        </p:nvCxnSpPr>
        <p:spPr>
          <a:xfrm>
            <a:off x="3789200" y="2271900"/>
            <a:ext cx="217500" cy="653700"/>
          </a:xfrm>
          <a:prstGeom prst="straightConnector1">
            <a:avLst/>
          </a:prstGeom>
          <a:noFill/>
          <a:ln cap="flat" cmpd="sng" w="19050">
            <a:solidFill>
              <a:srgbClr val="1A1A1A"/>
            </a:solidFill>
            <a:prstDash val="solid"/>
            <a:round/>
            <a:headEnd len="med" w="med" type="none"/>
            <a:tailEnd len="med" w="med" type="triangle"/>
          </a:ln>
        </p:spPr>
      </p:cxnSp>
      <p:sp>
        <p:nvSpPr>
          <p:cNvPr id="3192" name="Google Shape;3192;p209"/>
          <p:cNvSpPr txBox="1"/>
          <p:nvPr/>
        </p:nvSpPr>
        <p:spPr>
          <a:xfrm>
            <a:off x="397395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509 UT</a:t>
            </a:r>
            <a:endParaRPr baseline="-25000" sz="1800">
              <a:solidFill>
                <a:schemeClr val="dk1"/>
              </a:solidFill>
            </a:endParaRPr>
          </a:p>
        </p:txBody>
      </p:sp>
      <p:sp>
        <p:nvSpPr>
          <p:cNvPr id="3193" name="Google Shape;3193;p209"/>
          <p:cNvSpPr/>
          <p:nvPr/>
        </p:nvSpPr>
        <p:spPr>
          <a:xfrm>
            <a:off x="5519738" y="29168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4" name="Google Shape;3194;p209"/>
          <p:cNvSpPr txBox="1"/>
          <p:nvPr/>
        </p:nvSpPr>
        <p:spPr>
          <a:xfrm>
            <a:off x="5439188"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4,1</a:t>
            </a:r>
            <a:endParaRPr baseline="-25000" sz="1800">
              <a:solidFill>
                <a:schemeClr val="dk1"/>
              </a:solidFill>
            </a:endParaRPr>
          </a:p>
        </p:txBody>
      </p:sp>
      <p:cxnSp>
        <p:nvCxnSpPr>
          <p:cNvPr id="3195" name="Google Shape;3195;p209"/>
          <p:cNvCxnSpPr/>
          <p:nvPr/>
        </p:nvCxnSpPr>
        <p:spPr>
          <a:xfrm flipH="1">
            <a:off x="5734925" y="2005375"/>
            <a:ext cx="712800" cy="906000"/>
          </a:xfrm>
          <a:prstGeom prst="straightConnector1">
            <a:avLst/>
          </a:prstGeom>
          <a:noFill/>
          <a:ln cap="flat" cmpd="sng" w="19050">
            <a:solidFill>
              <a:srgbClr val="1A1A1A"/>
            </a:solidFill>
            <a:prstDash val="solid"/>
            <a:round/>
            <a:headEnd len="med" w="med" type="none"/>
            <a:tailEnd len="med" w="med" type="triangle"/>
          </a:ln>
        </p:spPr>
      </p:cxnSp>
      <p:sp>
        <p:nvSpPr>
          <p:cNvPr id="3196" name="Google Shape;3196;p209"/>
          <p:cNvSpPr txBox="1"/>
          <p:nvPr/>
        </p:nvSpPr>
        <p:spPr>
          <a:xfrm>
            <a:off x="5770575" y="2594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527 UT</a:t>
            </a:r>
            <a:endParaRPr baseline="-25000" sz="1800">
              <a:solidFill>
                <a:schemeClr val="dk1"/>
              </a:solidFill>
            </a:endParaRPr>
          </a:p>
        </p:txBody>
      </p:sp>
      <p:sp>
        <p:nvSpPr>
          <p:cNvPr id="3197" name="Google Shape;3197;p209"/>
          <p:cNvSpPr/>
          <p:nvPr/>
        </p:nvSpPr>
        <p:spPr>
          <a:xfrm>
            <a:off x="6481000" y="29256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8" name="Google Shape;3198;p209"/>
          <p:cNvSpPr txBox="1"/>
          <p:nvPr/>
        </p:nvSpPr>
        <p:spPr>
          <a:xfrm>
            <a:off x="64004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4,2</a:t>
            </a:r>
            <a:endParaRPr baseline="-25000" sz="1800">
              <a:solidFill>
                <a:schemeClr val="dk1"/>
              </a:solidFill>
            </a:endParaRPr>
          </a:p>
        </p:txBody>
      </p:sp>
      <p:cxnSp>
        <p:nvCxnSpPr>
          <p:cNvPr id="3199" name="Google Shape;3199;p209"/>
          <p:cNvCxnSpPr>
            <a:stCxn id="3174" idx="4"/>
            <a:endCxn id="3198" idx="0"/>
          </p:cNvCxnSpPr>
          <p:nvPr/>
        </p:nvCxnSpPr>
        <p:spPr>
          <a:xfrm>
            <a:off x="6626400" y="2046463"/>
            <a:ext cx="70500" cy="879000"/>
          </a:xfrm>
          <a:prstGeom prst="straightConnector1">
            <a:avLst/>
          </a:prstGeom>
          <a:noFill/>
          <a:ln cap="flat" cmpd="sng" w="19050">
            <a:solidFill>
              <a:srgbClr val="1A1A1A"/>
            </a:solidFill>
            <a:prstDash val="solid"/>
            <a:round/>
            <a:headEnd len="med" w="med" type="none"/>
            <a:tailEnd len="med" w="med" type="triangle"/>
          </a:ln>
        </p:spPr>
      </p:cxnSp>
      <p:sp>
        <p:nvSpPr>
          <p:cNvPr id="3200" name="Google Shape;3200;p209"/>
          <p:cNvSpPr txBox="1"/>
          <p:nvPr/>
        </p:nvSpPr>
        <p:spPr>
          <a:xfrm>
            <a:off x="662640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607 UT</a:t>
            </a:r>
            <a:endParaRPr baseline="-25000" sz="1800">
              <a:solidFill>
                <a:schemeClr val="dk1"/>
              </a:solidFill>
            </a:endParaRPr>
          </a:p>
        </p:txBody>
      </p:sp>
      <p:sp>
        <p:nvSpPr>
          <p:cNvPr id="3201" name="Google Shape;3201;p209"/>
          <p:cNvSpPr/>
          <p:nvPr/>
        </p:nvSpPr>
        <p:spPr>
          <a:xfrm>
            <a:off x="7539250" y="289135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2" name="Google Shape;3202;p209"/>
          <p:cNvSpPr txBox="1"/>
          <p:nvPr/>
        </p:nvSpPr>
        <p:spPr>
          <a:xfrm>
            <a:off x="7458700" y="28913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4,3</a:t>
            </a:r>
            <a:endParaRPr baseline="-25000" sz="1800">
              <a:solidFill>
                <a:schemeClr val="dk1"/>
              </a:solidFill>
            </a:endParaRPr>
          </a:p>
        </p:txBody>
      </p:sp>
      <p:sp>
        <p:nvSpPr>
          <p:cNvPr id="3203" name="Google Shape;3203;p209"/>
          <p:cNvSpPr txBox="1"/>
          <p:nvPr/>
        </p:nvSpPr>
        <p:spPr>
          <a:xfrm>
            <a:off x="7684650" y="257245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436 UT</a:t>
            </a:r>
            <a:endParaRPr baseline="-25000" sz="1800">
              <a:solidFill>
                <a:schemeClr val="dk1"/>
              </a:solidFill>
            </a:endParaRPr>
          </a:p>
        </p:txBody>
      </p:sp>
      <p:cxnSp>
        <p:nvCxnSpPr>
          <p:cNvPr id="3204" name="Google Shape;3204;p209"/>
          <p:cNvCxnSpPr/>
          <p:nvPr/>
        </p:nvCxnSpPr>
        <p:spPr>
          <a:xfrm>
            <a:off x="6807500" y="1965400"/>
            <a:ext cx="852600" cy="939300"/>
          </a:xfrm>
          <a:prstGeom prst="straightConnector1">
            <a:avLst/>
          </a:prstGeom>
          <a:noFill/>
          <a:ln cap="flat" cmpd="sng" w="19050">
            <a:solidFill>
              <a:srgbClr val="1A1A1A"/>
            </a:solidFill>
            <a:prstDash val="solid"/>
            <a:round/>
            <a:headEnd len="med" w="med" type="none"/>
            <a:tailEnd len="med" w="med" type="triangle"/>
          </a:ln>
        </p:spPr>
      </p:cxnSp>
      <p:sp>
        <p:nvSpPr>
          <p:cNvPr id="3205" name="Google Shape;3205;p209"/>
          <p:cNvSpPr/>
          <p:nvPr/>
        </p:nvSpPr>
        <p:spPr>
          <a:xfrm>
            <a:off x="4787938" y="29264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6" name="Google Shape;3206;p209"/>
          <p:cNvSpPr txBox="1"/>
          <p:nvPr/>
        </p:nvSpPr>
        <p:spPr>
          <a:xfrm>
            <a:off x="4707391" y="291392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3,1</a:t>
            </a:r>
            <a:endParaRPr baseline="-25000" sz="1800">
              <a:solidFill>
                <a:schemeClr val="dk1"/>
              </a:solidFill>
            </a:endParaRPr>
          </a:p>
        </p:txBody>
      </p:sp>
      <p:cxnSp>
        <p:nvCxnSpPr>
          <p:cNvPr id="3207" name="Google Shape;3207;p209"/>
          <p:cNvCxnSpPr>
            <a:stCxn id="3172" idx="4"/>
            <a:endCxn id="3206" idx="0"/>
          </p:cNvCxnSpPr>
          <p:nvPr/>
        </p:nvCxnSpPr>
        <p:spPr>
          <a:xfrm flipH="1">
            <a:off x="5004075" y="2308100"/>
            <a:ext cx="120600" cy="605700"/>
          </a:xfrm>
          <a:prstGeom prst="straightConnector1">
            <a:avLst/>
          </a:prstGeom>
          <a:noFill/>
          <a:ln cap="flat" cmpd="sng" w="19050">
            <a:solidFill>
              <a:srgbClr val="1A1A1A"/>
            </a:solidFill>
            <a:prstDash val="solid"/>
            <a:round/>
            <a:headEnd len="med" w="med" type="none"/>
            <a:tailEnd len="med" w="med" type="triangle"/>
          </a:ln>
        </p:spPr>
      </p:cxnSp>
      <p:sp>
        <p:nvSpPr>
          <p:cNvPr id="3208" name="Google Shape;3208;p209"/>
          <p:cNvSpPr txBox="1"/>
          <p:nvPr/>
        </p:nvSpPr>
        <p:spPr>
          <a:xfrm>
            <a:off x="4975375" y="251726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569 UT</a:t>
            </a:r>
            <a:endParaRPr baseline="-25000" sz="1800">
              <a:solidFill>
                <a:schemeClr val="dk1"/>
              </a:solidFill>
            </a:endParaRPr>
          </a:p>
        </p:txBody>
      </p:sp>
      <p:sp>
        <p:nvSpPr>
          <p:cNvPr id="3209" name="Google Shape;3209;p209"/>
          <p:cNvSpPr/>
          <p:nvPr/>
        </p:nvSpPr>
        <p:spPr>
          <a:xfrm>
            <a:off x="799850" y="292445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0" name="Google Shape;3210;p209"/>
          <p:cNvSpPr txBox="1"/>
          <p:nvPr/>
        </p:nvSpPr>
        <p:spPr>
          <a:xfrm>
            <a:off x="719300" y="29244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1,1</a:t>
            </a:r>
            <a:endParaRPr baseline="-25000" sz="1800">
              <a:solidFill>
                <a:schemeClr val="dk1"/>
              </a:solidFill>
            </a:endParaRPr>
          </a:p>
        </p:txBody>
      </p:sp>
      <p:cxnSp>
        <p:nvCxnSpPr>
          <p:cNvPr id="3211" name="Google Shape;3211;p209"/>
          <p:cNvCxnSpPr/>
          <p:nvPr/>
        </p:nvCxnSpPr>
        <p:spPr>
          <a:xfrm flipH="1">
            <a:off x="1159075" y="2038075"/>
            <a:ext cx="758100" cy="918300"/>
          </a:xfrm>
          <a:prstGeom prst="straightConnector1">
            <a:avLst/>
          </a:prstGeom>
          <a:noFill/>
          <a:ln cap="flat" cmpd="sng" w="19050">
            <a:solidFill>
              <a:srgbClr val="1A1A1A"/>
            </a:solidFill>
            <a:prstDash val="solid"/>
            <a:round/>
            <a:headEnd len="med" w="med" type="none"/>
            <a:tailEnd len="med" w="med" type="triangle"/>
          </a:ln>
        </p:spPr>
      </p:cxnSp>
      <p:sp>
        <p:nvSpPr>
          <p:cNvPr id="3212" name="Google Shape;3212;p209"/>
          <p:cNvSpPr txBox="1"/>
          <p:nvPr/>
        </p:nvSpPr>
        <p:spPr>
          <a:xfrm>
            <a:off x="189650" y="2582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446 UT</a:t>
            </a:r>
            <a:endParaRPr baseline="-25000" sz="1800">
              <a:solidFill>
                <a:schemeClr val="dk1"/>
              </a:solidFill>
            </a:endParaRPr>
          </a:p>
        </p:txBody>
      </p:sp>
      <p:sp>
        <p:nvSpPr>
          <p:cNvPr id="3213" name="Google Shape;3213;p209"/>
          <p:cNvSpPr/>
          <p:nvPr/>
        </p:nvSpPr>
        <p:spPr>
          <a:xfrm>
            <a:off x="2014400" y="293025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4" name="Google Shape;3214;p209"/>
          <p:cNvSpPr txBox="1"/>
          <p:nvPr/>
        </p:nvSpPr>
        <p:spPr>
          <a:xfrm>
            <a:off x="1933850" y="29302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1,2</a:t>
            </a:r>
            <a:endParaRPr baseline="-25000" sz="1800">
              <a:solidFill>
                <a:schemeClr val="dk1"/>
              </a:solidFill>
            </a:endParaRPr>
          </a:p>
        </p:txBody>
      </p:sp>
      <p:cxnSp>
        <p:nvCxnSpPr>
          <p:cNvPr id="3215" name="Google Shape;3215;p209"/>
          <p:cNvCxnSpPr>
            <a:stCxn id="3165" idx="4"/>
          </p:cNvCxnSpPr>
          <p:nvPr/>
        </p:nvCxnSpPr>
        <p:spPr>
          <a:xfrm>
            <a:off x="2100575" y="2093988"/>
            <a:ext cx="123000" cy="837600"/>
          </a:xfrm>
          <a:prstGeom prst="straightConnector1">
            <a:avLst/>
          </a:prstGeom>
          <a:noFill/>
          <a:ln cap="flat" cmpd="sng" w="19050">
            <a:solidFill>
              <a:srgbClr val="1A1A1A"/>
            </a:solidFill>
            <a:prstDash val="solid"/>
            <a:round/>
            <a:headEnd len="med" w="med" type="none"/>
            <a:tailEnd len="med" w="med" type="triangle"/>
          </a:ln>
        </p:spPr>
      </p:cxnSp>
      <p:sp>
        <p:nvSpPr>
          <p:cNvPr id="3216" name="Google Shape;3216;p209"/>
          <p:cNvSpPr txBox="1"/>
          <p:nvPr/>
        </p:nvSpPr>
        <p:spPr>
          <a:xfrm>
            <a:off x="1281050" y="25877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484 UT</a:t>
            </a:r>
            <a:endParaRPr baseline="-25000" sz="1800">
              <a:solidFill>
                <a:schemeClr val="dk1"/>
              </a:solidFill>
            </a:endParaRPr>
          </a:p>
        </p:txBody>
      </p:sp>
      <p:sp>
        <p:nvSpPr>
          <p:cNvPr id="3217" name="Google Shape;3217;p209"/>
          <p:cNvSpPr txBox="1"/>
          <p:nvPr/>
        </p:nvSpPr>
        <p:spPr>
          <a:xfrm>
            <a:off x="935150" y="1525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218" name="Google Shape;3218;p209"/>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full exploration</a:t>
            </a:r>
            <a:endParaRPr sz="2020"/>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2" name="Shape 3222"/>
        <p:cNvGrpSpPr/>
        <p:nvPr/>
      </p:nvGrpSpPr>
      <p:grpSpPr>
        <a:xfrm>
          <a:off x="0" y="0"/>
          <a:ext cx="0" cy="0"/>
          <a:chOff x="0" y="0"/>
          <a:chExt cx="0" cy="0"/>
        </a:xfrm>
      </p:grpSpPr>
      <p:sp>
        <p:nvSpPr>
          <p:cNvPr id="3223" name="Google Shape;3223;p21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
        <p:nvSpPr>
          <p:cNvPr id="3224" name="Google Shape;3224;p210"/>
          <p:cNvSpPr txBox="1"/>
          <p:nvPr/>
        </p:nvSpPr>
        <p:spPr>
          <a:xfrm>
            <a:off x="356775" y="319900"/>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solution is thus to </a:t>
            </a:r>
            <a:r>
              <a:rPr b="1" lang="fr" sz="1800">
                <a:solidFill>
                  <a:srgbClr val="FF0000"/>
                </a:solidFill>
                <a:latin typeface="Lato"/>
                <a:ea typeface="Lato"/>
                <a:cs typeface="Lato"/>
                <a:sym typeface="Lato"/>
              </a:rPr>
              <a:t>compute the whole tree</a:t>
            </a:r>
            <a:r>
              <a:rPr lang="fr" sz="1800">
                <a:solidFill>
                  <a:srgbClr val="1A1A1A"/>
                </a:solidFill>
                <a:latin typeface="Lato"/>
                <a:ea typeface="Lato"/>
                <a:cs typeface="Lato"/>
                <a:sym typeface="Lato"/>
              </a:rPr>
              <a:t> of solutions and </a:t>
            </a:r>
            <a:r>
              <a:rPr b="1" lang="fr" sz="1800">
                <a:solidFill>
                  <a:srgbClr val="FF0000"/>
                </a:solidFill>
                <a:latin typeface="Lato"/>
                <a:ea typeface="Lato"/>
                <a:cs typeface="Lato"/>
                <a:sym typeface="Lato"/>
              </a:rPr>
              <a:t>pick the best leaf</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225" name="Google Shape;3225;p210"/>
          <p:cNvSpPr/>
          <p:nvPr/>
        </p:nvSpPr>
        <p:spPr>
          <a:xfrm>
            <a:off x="4238525" y="9444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6" name="Google Shape;3226;p210"/>
          <p:cNvSpPr txBox="1"/>
          <p:nvPr/>
        </p:nvSpPr>
        <p:spPr>
          <a:xfrm>
            <a:off x="4217975" y="94442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227" name="Google Shape;3227;p210"/>
          <p:cNvSpPr/>
          <p:nvPr/>
        </p:nvSpPr>
        <p:spPr>
          <a:xfrm>
            <a:off x="1884575" y="1661988"/>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8" name="Google Shape;3228;p210"/>
          <p:cNvSpPr txBox="1"/>
          <p:nvPr/>
        </p:nvSpPr>
        <p:spPr>
          <a:xfrm>
            <a:off x="1864025" y="166198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229" name="Google Shape;3229;p210"/>
          <p:cNvSpPr txBox="1"/>
          <p:nvPr/>
        </p:nvSpPr>
        <p:spPr>
          <a:xfrm>
            <a:off x="4603575" y="87792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230" name="Google Shape;3230;p210"/>
          <p:cNvCxnSpPr>
            <a:endCxn id="3228" idx="3"/>
          </p:cNvCxnSpPr>
          <p:nvPr/>
        </p:nvCxnSpPr>
        <p:spPr>
          <a:xfrm flipH="1">
            <a:off x="2337125" y="1265688"/>
            <a:ext cx="1922700" cy="576300"/>
          </a:xfrm>
          <a:prstGeom prst="straightConnector1">
            <a:avLst/>
          </a:prstGeom>
          <a:noFill/>
          <a:ln cap="flat" cmpd="sng" w="19050">
            <a:solidFill>
              <a:schemeClr val="dk1"/>
            </a:solidFill>
            <a:prstDash val="solid"/>
            <a:round/>
            <a:headEnd len="med" w="med" type="none"/>
            <a:tailEnd len="med" w="med" type="triangle"/>
          </a:ln>
        </p:spPr>
      </p:cxnSp>
      <p:sp>
        <p:nvSpPr>
          <p:cNvPr id="3231" name="Google Shape;3231;p210"/>
          <p:cNvSpPr/>
          <p:nvPr/>
        </p:nvSpPr>
        <p:spPr>
          <a:xfrm>
            <a:off x="3427500"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2" name="Google Shape;3232;p210"/>
          <p:cNvSpPr txBox="1"/>
          <p:nvPr/>
        </p:nvSpPr>
        <p:spPr>
          <a:xfrm>
            <a:off x="3406950"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233" name="Google Shape;3233;p210"/>
          <p:cNvCxnSpPr>
            <a:stCxn id="3225" idx="3"/>
          </p:cNvCxnSpPr>
          <p:nvPr/>
        </p:nvCxnSpPr>
        <p:spPr>
          <a:xfrm flipH="1">
            <a:off x="3793590" y="1313160"/>
            <a:ext cx="508200" cy="592200"/>
          </a:xfrm>
          <a:prstGeom prst="straightConnector1">
            <a:avLst/>
          </a:prstGeom>
          <a:noFill/>
          <a:ln cap="flat" cmpd="sng" w="19050">
            <a:solidFill>
              <a:schemeClr val="dk1"/>
            </a:solidFill>
            <a:prstDash val="solid"/>
            <a:round/>
            <a:headEnd len="med" w="med" type="none"/>
            <a:tailEnd len="med" w="med" type="triangle"/>
          </a:ln>
        </p:spPr>
      </p:cxnSp>
      <p:sp>
        <p:nvSpPr>
          <p:cNvPr id="3234" name="Google Shape;3234;p210"/>
          <p:cNvSpPr/>
          <p:nvPr/>
        </p:nvSpPr>
        <p:spPr>
          <a:xfrm>
            <a:off x="4908675"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5" name="Google Shape;3235;p210"/>
          <p:cNvSpPr txBox="1"/>
          <p:nvPr/>
        </p:nvSpPr>
        <p:spPr>
          <a:xfrm>
            <a:off x="4888125"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236" name="Google Shape;3236;p210"/>
          <p:cNvSpPr/>
          <p:nvPr/>
        </p:nvSpPr>
        <p:spPr>
          <a:xfrm>
            <a:off x="6410400" y="1614463"/>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7" name="Google Shape;3237;p210"/>
          <p:cNvSpPr txBox="1"/>
          <p:nvPr/>
        </p:nvSpPr>
        <p:spPr>
          <a:xfrm>
            <a:off x="6389850" y="16144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238" name="Google Shape;3238;p210"/>
          <p:cNvCxnSpPr/>
          <p:nvPr/>
        </p:nvCxnSpPr>
        <p:spPr>
          <a:xfrm>
            <a:off x="4619600" y="1319125"/>
            <a:ext cx="346500" cy="586200"/>
          </a:xfrm>
          <a:prstGeom prst="straightConnector1">
            <a:avLst/>
          </a:prstGeom>
          <a:noFill/>
          <a:ln cap="flat" cmpd="sng" w="19050">
            <a:solidFill>
              <a:schemeClr val="dk1"/>
            </a:solidFill>
            <a:prstDash val="solid"/>
            <a:round/>
            <a:headEnd len="med" w="med" type="none"/>
            <a:tailEnd len="med" w="med" type="triangle"/>
          </a:ln>
        </p:spPr>
      </p:cxnSp>
      <p:cxnSp>
        <p:nvCxnSpPr>
          <p:cNvPr id="3239" name="Google Shape;3239;p210"/>
          <p:cNvCxnSpPr>
            <a:endCxn id="3237" idx="1"/>
          </p:cNvCxnSpPr>
          <p:nvPr/>
        </p:nvCxnSpPr>
        <p:spPr>
          <a:xfrm>
            <a:off x="4659750" y="1279063"/>
            <a:ext cx="1730100" cy="515400"/>
          </a:xfrm>
          <a:prstGeom prst="straightConnector1">
            <a:avLst/>
          </a:prstGeom>
          <a:noFill/>
          <a:ln cap="flat" cmpd="sng" w="19050">
            <a:solidFill>
              <a:schemeClr val="dk1"/>
            </a:solidFill>
            <a:prstDash val="solid"/>
            <a:round/>
            <a:headEnd len="med" w="med" type="none"/>
            <a:tailEnd len="med" w="med" type="triangle"/>
          </a:ln>
        </p:spPr>
      </p:cxnSp>
      <p:sp>
        <p:nvSpPr>
          <p:cNvPr id="3240" name="Google Shape;3240;p210"/>
          <p:cNvSpPr txBox="1"/>
          <p:nvPr/>
        </p:nvSpPr>
        <p:spPr>
          <a:xfrm>
            <a:off x="4975375"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241" name="Google Shape;3241;p210"/>
          <p:cNvSpPr txBox="1"/>
          <p:nvPr/>
        </p:nvSpPr>
        <p:spPr>
          <a:xfrm>
            <a:off x="2837850"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242" name="Google Shape;3242;p210"/>
          <p:cNvSpPr txBox="1"/>
          <p:nvPr/>
        </p:nvSpPr>
        <p:spPr>
          <a:xfrm>
            <a:off x="6733125" y="14816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243" name="Google Shape;3243;p210"/>
          <p:cNvCxnSpPr/>
          <p:nvPr/>
        </p:nvCxnSpPr>
        <p:spPr>
          <a:xfrm flipH="1" rot="10800000">
            <a:off x="450272" y="148569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244" name="Google Shape;3244;p210"/>
          <p:cNvSpPr txBox="1"/>
          <p:nvPr/>
        </p:nvSpPr>
        <p:spPr>
          <a:xfrm>
            <a:off x="7437875" y="1108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3245" name="Google Shape;3245;p210"/>
          <p:cNvCxnSpPr/>
          <p:nvPr/>
        </p:nvCxnSpPr>
        <p:spPr>
          <a:xfrm flipH="1" rot="10800000">
            <a:off x="450272" y="2471624"/>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246" name="Google Shape;3246;p210"/>
          <p:cNvSpPr txBox="1"/>
          <p:nvPr/>
        </p:nvSpPr>
        <p:spPr>
          <a:xfrm>
            <a:off x="7437875" y="208345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247" name="Google Shape;3247;p210"/>
          <p:cNvSpPr/>
          <p:nvPr/>
        </p:nvSpPr>
        <p:spPr>
          <a:xfrm>
            <a:off x="2862275" y="29168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8" name="Google Shape;3248;p210"/>
          <p:cNvSpPr txBox="1"/>
          <p:nvPr/>
        </p:nvSpPr>
        <p:spPr>
          <a:xfrm>
            <a:off x="2781725"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2,1</a:t>
            </a:r>
            <a:endParaRPr baseline="-25000" sz="1800">
              <a:solidFill>
                <a:srgbClr val="CCCCCC"/>
              </a:solidFill>
            </a:endParaRPr>
          </a:p>
        </p:txBody>
      </p:sp>
      <p:cxnSp>
        <p:nvCxnSpPr>
          <p:cNvPr id="3249" name="Google Shape;3249;p210"/>
          <p:cNvCxnSpPr/>
          <p:nvPr/>
        </p:nvCxnSpPr>
        <p:spPr>
          <a:xfrm flipH="1">
            <a:off x="3129850" y="2258525"/>
            <a:ext cx="343800" cy="646200"/>
          </a:xfrm>
          <a:prstGeom prst="straightConnector1">
            <a:avLst/>
          </a:prstGeom>
          <a:noFill/>
          <a:ln cap="flat" cmpd="sng" w="19050">
            <a:solidFill>
              <a:srgbClr val="CCCCCC"/>
            </a:solidFill>
            <a:prstDash val="solid"/>
            <a:round/>
            <a:headEnd len="med" w="med" type="none"/>
            <a:tailEnd len="med" w="med" type="triangle"/>
          </a:ln>
        </p:spPr>
      </p:cxnSp>
      <p:sp>
        <p:nvSpPr>
          <p:cNvPr id="3250" name="Google Shape;3250;p210"/>
          <p:cNvSpPr txBox="1"/>
          <p:nvPr/>
        </p:nvSpPr>
        <p:spPr>
          <a:xfrm>
            <a:off x="2212975" y="2572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497 UT</a:t>
            </a:r>
            <a:endParaRPr baseline="-25000" sz="1800">
              <a:solidFill>
                <a:srgbClr val="CCCCCC"/>
              </a:solidFill>
            </a:endParaRPr>
          </a:p>
        </p:txBody>
      </p:sp>
      <p:sp>
        <p:nvSpPr>
          <p:cNvPr id="3251" name="Google Shape;3251;p210"/>
          <p:cNvSpPr/>
          <p:nvPr/>
        </p:nvSpPr>
        <p:spPr>
          <a:xfrm>
            <a:off x="3790700" y="292560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2" name="Google Shape;3252;p210"/>
          <p:cNvSpPr txBox="1"/>
          <p:nvPr/>
        </p:nvSpPr>
        <p:spPr>
          <a:xfrm>
            <a:off x="37101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2,2</a:t>
            </a:r>
            <a:endParaRPr baseline="-25000" sz="1800">
              <a:solidFill>
                <a:srgbClr val="CCCCCC"/>
              </a:solidFill>
            </a:endParaRPr>
          </a:p>
        </p:txBody>
      </p:sp>
      <p:cxnSp>
        <p:nvCxnSpPr>
          <p:cNvPr id="3253" name="Google Shape;3253;p210"/>
          <p:cNvCxnSpPr>
            <a:endCxn id="3252" idx="0"/>
          </p:cNvCxnSpPr>
          <p:nvPr/>
        </p:nvCxnSpPr>
        <p:spPr>
          <a:xfrm>
            <a:off x="3789200" y="2271900"/>
            <a:ext cx="217500" cy="653700"/>
          </a:xfrm>
          <a:prstGeom prst="straightConnector1">
            <a:avLst/>
          </a:prstGeom>
          <a:noFill/>
          <a:ln cap="flat" cmpd="sng" w="19050">
            <a:solidFill>
              <a:srgbClr val="CCCCCC"/>
            </a:solidFill>
            <a:prstDash val="solid"/>
            <a:round/>
            <a:headEnd len="med" w="med" type="none"/>
            <a:tailEnd len="med" w="med" type="triangle"/>
          </a:ln>
        </p:spPr>
      </p:cxnSp>
      <p:sp>
        <p:nvSpPr>
          <p:cNvPr id="3254" name="Google Shape;3254;p210"/>
          <p:cNvSpPr txBox="1"/>
          <p:nvPr/>
        </p:nvSpPr>
        <p:spPr>
          <a:xfrm>
            <a:off x="397395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509 UT</a:t>
            </a:r>
            <a:endParaRPr baseline="-25000" sz="1800">
              <a:solidFill>
                <a:srgbClr val="CCCCCC"/>
              </a:solidFill>
            </a:endParaRPr>
          </a:p>
        </p:txBody>
      </p:sp>
      <p:sp>
        <p:nvSpPr>
          <p:cNvPr id="3255" name="Google Shape;3255;p210"/>
          <p:cNvSpPr/>
          <p:nvPr/>
        </p:nvSpPr>
        <p:spPr>
          <a:xfrm>
            <a:off x="5519738" y="29168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6" name="Google Shape;3256;p210"/>
          <p:cNvSpPr txBox="1"/>
          <p:nvPr/>
        </p:nvSpPr>
        <p:spPr>
          <a:xfrm>
            <a:off x="5439188"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4,1</a:t>
            </a:r>
            <a:endParaRPr baseline="-25000" sz="1800">
              <a:solidFill>
                <a:srgbClr val="CCCCCC"/>
              </a:solidFill>
            </a:endParaRPr>
          </a:p>
        </p:txBody>
      </p:sp>
      <p:cxnSp>
        <p:nvCxnSpPr>
          <p:cNvPr id="3257" name="Google Shape;3257;p210"/>
          <p:cNvCxnSpPr/>
          <p:nvPr/>
        </p:nvCxnSpPr>
        <p:spPr>
          <a:xfrm flipH="1">
            <a:off x="5734925" y="2005375"/>
            <a:ext cx="712800" cy="906000"/>
          </a:xfrm>
          <a:prstGeom prst="straightConnector1">
            <a:avLst/>
          </a:prstGeom>
          <a:noFill/>
          <a:ln cap="flat" cmpd="sng" w="19050">
            <a:solidFill>
              <a:srgbClr val="CCCCCC"/>
            </a:solidFill>
            <a:prstDash val="solid"/>
            <a:round/>
            <a:headEnd len="med" w="med" type="none"/>
            <a:tailEnd len="med" w="med" type="triangle"/>
          </a:ln>
        </p:spPr>
      </p:cxnSp>
      <p:sp>
        <p:nvSpPr>
          <p:cNvPr id="3258" name="Google Shape;3258;p210"/>
          <p:cNvSpPr txBox="1"/>
          <p:nvPr/>
        </p:nvSpPr>
        <p:spPr>
          <a:xfrm>
            <a:off x="5770575" y="2594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527 UT</a:t>
            </a:r>
            <a:endParaRPr baseline="-25000" sz="1800">
              <a:solidFill>
                <a:srgbClr val="CCCCCC"/>
              </a:solidFill>
            </a:endParaRPr>
          </a:p>
        </p:txBody>
      </p:sp>
      <p:sp>
        <p:nvSpPr>
          <p:cNvPr id="3259" name="Google Shape;3259;p210"/>
          <p:cNvSpPr/>
          <p:nvPr/>
        </p:nvSpPr>
        <p:spPr>
          <a:xfrm>
            <a:off x="6481000" y="292560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0" name="Google Shape;3260;p210"/>
          <p:cNvSpPr txBox="1"/>
          <p:nvPr/>
        </p:nvSpPr>
        <p:spPr>
          <a:xfrm>
            <a:off x="64004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4,2</a:t>
            </a:r>
            <a:endParaRPr baseline="-25000" sz="1800">
              <a:solidFill>
                <a:srgbClr val="CCCCCC"/>
              </a:solidFill>
            </a:endParaRPr>
          </a:p>
        </p:txBody>
      </p:sp>
      <p:cxnSp>
        <p:nvCxnSpPr>
          <p:cNvPr id="3261" name="Google Shape;3261;p210"/>
          <p:cNvCxnSpPr>
            <a:stCxn id="3236" idx="4"/>
            <a:endCxn id="3260" idx="0"/>
          </p:cNvCxnSpPr>
          <p:nvPr/>
        </p:nvCxnSpPr>
        <p:spPr>
          <a:xfrm>
            <a:off x="6626400" y="2046463"/>
            <a:ext cx="70500" cy="879000"/>
          </a:xfrm>
          <a:prstGeom prst="straightConnector1">
            <a:avLst/>
          </a:prstGeom>
          <a:noFill/>
          <a:ln cap="flat" cmpd="sng" w="19050">
            <a:solidFill>
              <a:srgbClr val="CCCCCC"/>
            </a:solidFill>
            <a:prstDash val="solid"/>
            <a:round/>
            <a:headEnd len="med" w="med" type="none"/>
            <a:tailEnd len="med" w="med" type="triangle"/>
          </a:ln>
        </p:spPr>
      </p:cxnSp>
      <p:sp>
        <p:nvSpPr>
          <p:cNvPr id="3262" name="Google Shape;3262;p210"/>
          <p:cNvSpPr txBox="1"/>
          <p:nvPr/>
        </p:nvSpPr>
        <p:spPr>
          <a:xfrm>
            <a:off x="662640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607 UT</a:t>
            </a:r>
            <a:endParaRPr baseline="-25000" sz="1800">
              <a:solidFill>
                <a:srgbClr val="CCCCCC"/>
              </a:solidFill>
            </a:endParaRPr>
          </a:p>
        </p:txBody>
      </p:sp>
      <p:sp>
        <p:nvSpPr>
          <p:cNvPr id="3263" name="Google Shape;3263;p210"/>
          <p:cNvSpPr/>
          <p:nvPr/>
        </p:nvSpPr>
        <p:spPr>
          <a:xfrm>
            <a:off x="7539250" y="2891350"/>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4" name="Google Shape;3264;p210"/>
          <p:cNvSpPr txBox="1"/>
          <p:nvPr/>
        </p:nvSpPr>
        <p:spPr>
          <a:xfrm>
            <a:off x="7458700" y="28913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4,3</a:t>
            </a:r>
            <a:endParaRPr baseline="-25000" sz="1800">
              <a:solidFill>
                <a:srgbClr val="6AA84F"/>
              </a:solidFill>
            </a:endParaRPr>
          </a:p>
        </p:txBody>
      </p:sp>
      <p:sp>
        <p:nvSpPr>
          <p:cNvPr id="3265" name="Google Shape;3265;p210"/>
          <p:cNvSpPr txBox="1"/>
          <p:nvPr/>
        </p:nvSpPr>
        <p:spPr>
          <a:xfrm>
            <a:off x="7684650" y="257245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436 UT</a:t>
            </a:r>
            <a:endParaRPr baseline="-25000" sz="1800">
              <a:solidFill>
                <a:srgbClr val="6AA84F"/>
              </a:solidFill>
            </a:endParaRPr>
          </a:p>
        </p:txBody>
      </p:sp>
      <p:cxnSp>
        <p:nvCxnSpPr>
          <p:cNvPr id="3266" name="Google Shape;3266;p210"/>
          <p:cNvCxnSpPr/>
          <p:nvPr/>
        </p:nvCxnSpPr>
        <p:spPr>
          <a:xfrm>
            <a:off x="6807500" y="1965400"/>
            <a:ext cx="852600" cy="939300"/>
          </a:xfrm>
          <a:prstGeom prst="straightConnector1">
            <a:avLst/>
          </a:prstGeom>
          <a:noFill/>
          <a:ln cap="flat" cmpd="sng" w="19050">
            <a:solidFill>
              <a:srgbClr val="6AA84F"/>
            </a:solidFill>
            <a:prstDash val="solid"/>
            <a:round/>
            <a:headEnd len="med" w="med" type="none"/>
            <a:tailEnd len="med" w="med" type="triangle"/>
          </a:ln>
        </p:spPr>
      </p:cxnSp>
      <p:sp>
        <p:nvSpPr>
          <p:cNvPr id="3267" name="Google Shape;3267;p210"/>
          <p:cNvSpPr/>
          <p:nvPr/>
        </p:nvSpPr>
        <p:spPr>
          <a:xfrm>
            <a:off x="4787938" y="29264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8" name="Google Shape;3268;p210"/>
          <p:cNvSpPr txBox="1"/>
          <p:nvPr/>
        </p:nvSpPr>
        <p:spPr>
          <a:xfrm>
            <a:off x="4707391" y="291392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3,1</a:t>
            </a:r>
            <a:endParaRPr baseline="-25000" sz="1800">
              <a:solidFill>
                <a:srgbClr val="CCCCCC"/>
              </a:solidFill>
            </a:endParaRPr>
          </a:p>
        </p:txBody>
      </p:sp>
      <p:cxnSp>
        <p:nvCxnSpPr>
          <p:cNvPr id="3269" name="Google Shape;3269;p210"/>
          <p:cNvCxnSpPr>
            <a:stCxn id="3234" idx="4"/>
            <a:endCxn id="3268" idx="0"/>
          </p:cNvCxnSpPr>
          <p:nvPr/>
        </p:nvCxnSpPr>
        <p:spPr>
          <a:xfrm flipH="1">
            <a:off x="5004075" y="2308100"/>
            <a:ext cx="120600" cy="605700"/>
          </a:xfrm>
          <a:prstGeom prst="straightConnector1">
            <a:avLst/>
          </a:prstGeom>
          <a:noFill/>
          <a:ln cap="flat" cmpd="sng" w="19050">
            <a:solidFill>
              <a:srgbClr val="CCCCCC"/>
            </a:solidFill>
            <a:prstDash val="solid"/>
            <a:round/>
            <a:headEnd len="med" w="med" type="none"/>
            <a:tailEnd len="med" w="med" type="triangle"/>
          </a:ln>
        </p:spPr>
      </p:cxnSp>
      <p:sp>
        <p:nvSpPr>
          <p:cNvPr id="3270" name="Google Shape;3270;p210"/>
          <p:cNvSpPr txBox="1"/>
          <p:nvPr/>
        </p:nvSpPr>
        <p:spPr>
          <a:xfrm>
            <a:off x="4975375" y="251726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569 UT</a:t>
            </a:r>
            <a:endParaRPr baseline="-25000" sz="1800">
              <a:solidFill>
                <a:srgbClr val="CCCCCC"/>
              </a:solidFill>
            </a:endParaRPr>
          </a:p>
        </p:txBody>
      </p:sp>
      <p:sp>
        <p:nvSpPr>
          <p:cNvPr id="3271" name="Google Shape;3271;p210"/>
          <p:cNvSpPr/>
          <p:nvPr/>
        </p:nvSpPr>
        <p:spPr>
          <a:xfrm>
            <a:off x="799850" y="292445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72" name="Google Shape;3272;p210"/>
          <p:cNvSpPr txBox="1"/>
          <p:nvPr/>
        </p:nvSpPr>
        <p:spPr>
          <a:xfrm>
            <a:off x="719300" y="29244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1,1</a:t>
            </a:r>
            <a:endParaRPr baseline="-25000" sz="1800">
              <a:solidFill>
                <a:srgbClr val="CCCCCC"/>
              </a:solidFill>
            </a:endParaRPr>
          </a:p>
        </p:txBody>
      </p:sp>
      <p:cxnSp>
        <p:nvCxnSpPr>
          <p:cNvPr id="3273" name="Google Shape;3273;p210"/>
          <p:cNvCxnSpPr/>
          <p:nvPr/>
        </p:nvCxnSpPr>
        <p:spPr>
          <a:xfrm flipH="1">
            <a:off x="1159075" y="2038075"/>
            <a:ext cx="758100" cy="918300"/>
          </a:xfrm>
          <a:prstGeom prst="straightConnector1">
            <a:avLst/>
          </a:prstGeom>
          <a:noFill/>
          <a:ln cap="flat" cmpd="sng" w="19050">
            <a:solidFill>
              <a:srgbClr val="CCCCCC"/>
            </a:solidFill>
            <a:prstDash val="solid"/>
            <a:round/>
            <a:headEnd len="med" w="med" type="none"/>
            <a:tailEnd len="med" w="med" type="triangle"/>
          </a:ln>
        </p:spPr>
      </p:cxnSp>
      <p:sp>
        <p:nvSpPr>
          <p:cNvPr id="3274" name="Google Shape;3274;p210"/>
          <p:cNvSpPr txBox="1"/>
          <p:nvPr/>
        </p:nvSpPr>
        <p:spPr>
          <a:xfrm>
            <a:off x="189650" y="2582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446 UT</a:t>
            </a:r>
            <a:endParaRPr baseline="-25000" sz="1800">
              <a:solidFill>
                <a:srgbClr val="CCCCCC"/>
              </a:solidFill>
            </a:endParaRPr>
          </a:p>
        </p:txBody>
      </p:sp>
      <p:sp>
        <p:nvSpPr>
          <p:cNvPr id="3275" name="Google Shape;3275;p210"/>
          <p:cNvSpPr/>
          <p:nvPr/>
        </p:nvSpPr>
        <p:spPr>
          <a:xfrm>
            <a:off x="2014400" y="293025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76" name="Google Shape;3276;p210"/>
          <p:cNvSpPr txBox="1"/>
          <p:nvPr/>
        </p:nvSpPr>
        <p:spPr>
          <a:xfrm>
            <a:off x="1933850" y="29302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1,2</a:t>
            </a:r>
            <a:endParaRPr baseline="-25000" sz="1800">
              <a:solidFill>
                <a:srgbClr val="CCCCCC"/>
              </a:solidFill>
            </a:endParaRPr>
          </a:p>
        </p:txBody>
      </p:sp>
      <p:cxnSp>
        <p:nvCxnSpPr>
          <p:cNvPr id="3277" name="Google Shape;3277;p210"/>
          <p:cNvCxnSpPr>
            <a:stCxn id="3227" idx="4"/>
          </p:cNvCxnSpPr>
          <p:nvPr/>
        </p:nvCxnSpPr>
        <p:spPr>
          <a:xfrm>
            <a:off x="2100575" y="2093988"/>
            <a:ext cx="123000" cy="837600"/>
          </a:xfrm>
          <a:prstGeom prst="straightConnector1">
            <a:avLst/>
          </a:prstGeom>
          <a:noFill/>
          <a:ln cap="flat" cmpd="sng" w="19050">
            <a:solidFill>
              <a:srgbClr val="CCCCCC"/>
            </a:solidFill>
            <a:prstDash val="solid"/>
            <a:round/>
            <a:headEnd len="med" w="med" type="none"/>
            <a:tailEnd len="med" w="med" type="triangle"/>
          </a:ln>
        </p:spPr>
      </p:cxnSp>
      <p:sp>
        <p:nvSpPr>
          <p:cNvPr id="3278" name="Google Shape;3278;p210"/>
          <p:cNvSpPr txBox="1"/>
          <p:nvPr/>
        </p:nvSpPr>
        <p:spPr>
          <a:xfrm>
            <a:off x="1281050" y="25877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484 UT</a:t>
            </a:r>
            <a:endParaRPr baseline="-25000" sz="1800">
              <a:solidFill>
                <a:srgbClr val="CCCCCC"/>
              </a:solidFill>
            </a:endParaRPr>
          </a:p>
        </p:txBody>
      </p:sp>
      <p:sp>
        <p:nvSpPr>
          <p:cNvPr id="3279" name="Google Shape;3279;p210"/>
          <p:cNvSpPr txBox="1"/>
          <p:nvPr/>
        </p:nvSpPr>
        <p:spPr>
          <a:xfrm>
            <a:off x="935150" y="1525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280" name="Google Shape;3280;p210"/>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full exploration</a:t>
            </a:r>
            <a:endParaRPr sz="2020"/>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4" name="Shape 3284"/>
        <p:cNvGrpSpPr/>
        <p:nvPr/>
      </p:nvGrpSpPr>
      <p:grpSpPr>
        <a:xfrm>
          <a:off x="0" y="0"/>
          <a:ext cx="0" cy="0"/>
          <a:chOff x="0" y="0"/>
          <a:chExt cx="0" cy="0"/>
        </a:xfrm>
      </p:grpSpPr>
      <p:sp>
        <p:nvSpPr>
          <p:cNvPr id="3285" name="Google Shape;3285;p21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
        <p:nvSpPr>
          <p:cNvPr id="3286" name="Google Shape;3286;p211"/>
          <p:cNvSpPr txBox="1"/>
          <p:nvPr/>
        </p:nvSpPr>
        <p:spPr>
          <a:xfrm>
            <a:off x="356775" y="319900"/>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solution is thus to </a:t>
            </a:r>
            <a:r>
              <a:rPr b="1" lang="fr" sz="1800">
                <a:solidFill>
                  <a:srgbClr val="FF0000"/>
                </a:solidFill>
                <a:latin typeface="Lato"/>
                <a:ea typeface="Lato"/>
                <a:cs typeface="Lato"/>
                <a:sym typeface="Lato"/>
              </a:rPr>
              <a:t>compute the whole tree</a:t>
            </a:r>
            <a:r>
              <a:rPr lang="fr" sz="1800">
                <a:solidFill>
                  <a:srgbClr val="1A1A1A"/>
                </a:solidFill>
                <a:latin typeface="Lato"/>
                <a:ea typeface="Lato"/>
                <a:cs typeface="Lato"/>
                <a:sym typeface="Lato"/>
              </a:rPr>
              <a:t> of solutions and </a:t>
            </a:r>
            <a:r>
              <a:rPr b="1" lang="fr" sz="1800">
                <a:solidFill>
                  <a:srgbClr val="FF0000"/>
                </a:solidFill>
                <a:latin typeface="Lato"/>
                <a:ea typeface="Lato"/>
                <a:cs typeface="Lato"/>
                <a:sym typeface="Lato"/>
              </a:rPr>
              <a:t>pick the best leaf</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287" name="Google Shape;3287;p211"/>
          <p:cNvSpPr/>
          <p:nvPr/>
        </p:nvSpPr>
        <p:spPr>
          <a:xfrm>
            <a:off x="4238525" y="9444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8" name="Google Shape;3288;p211"/>
          <p:cNvSpPr txBox="1"/>
          <p:nvPr/>
        </p:nvSpPr>
        <p:spPr>
          <a:xfrm>
            <a:off x="4217975" y="94442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289" name="Google Shape;3289;p211"/>
          <p:cNvSpPr/>
          <p:nvPr/>
        </p:nvSpPr>
        <p:spPr>
          <a:xfrm>
            <a:off x="1884575" y="1661988"/>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0" name="Google Shape;3290;p211"/>
          <p:cNvSpPr txBox="1"/>
          <p:nvPr/>
        </p:nvSpPr>
        <p:spPr>
          <a:xfrm>
            <a:off x="1864025" y="166198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291" name="Google Shape;3291;p211"/>
          <p:cNvSpPr txBox="1"/>
          <p:nvPr/>
        </p:nvSpPr>
        <p:spPr>
          <a:xfrm>
            <a:off x="4603575" y="87792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292" name="Google Shape;3292;p211"/>
          <p:cNvCxnSpPr>
            <a:endCxn id="3290" idx="3"/>
          </p:cNvCxnSpPr>
          <p:nvPr/>
        </p:nvCxnSpPr>
        <p:spPr>
          <a:xfrm flipH="1">
            <a:off x="2337125" y="1265688"/>
            <a:ext cx="1922700" cy="576300"/>
          </a:xfrm>
          <a:prstGeom prst="straightConnector1">
            <a:avLst/>
          </a:prstGeom>
          <a:noFill/>
          <a:ln cap="flat" cmpd="sng" w="19050">
            <a:solidFill>
              <a:schemeClr val="dk1"/>
            </a:solidFill>
            <a:prstDash val="solid"/>
            <a:round/>
            <a:headEnd len="med" w="med" type="none"/>
            <a:tailEnd len="med" w="med" type="triangle"/>
          </a:ln>
        </p:spPr>
      </p:cxnSp>
      <p:sp>
        <p:nvSpPr>
          <p:cNvPr id="3293" name="Google Shape;3293;p211"/>
          <p:cNvSpPr/>
          <p:nvPr/>
        </p:nvSpPr>
        <p:spPr>
          <a:xfrm>
            <a:off x="3427500"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4" name="Google Shape;3294;p211"/>
          <p:cNvSpPr txBox="1"/>
          <p:nvPr/>
        </p:nvSpPr>
        <p:spPr>
          <a:xfrm>
            <a:off x="3406950"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295" name="Google Shape;3295;p211"/>
          <p:cNvCxnSpPr>
            <a:stCxn id="3287" idx="3"/>
          </p:cNvCxnSpPr>
          <p:nvPr/>
        </p:nvCxnSpPr>
        <p:spPr>
          <a:xfrm flipH="1">
            <a:off x="3793590" y="1313160"/>
            <a:ext cx="508200" cy="592200"/>
          </a:xfrm>
          <a:prstGeom prst="straightConnector1">
            <a:avLst/>
          </a:prstGeom>
          <a:noFill/>
          <a:ln cap="flat" cmpd="sng" w="19050">
            <a:solidFill>
              <a:schemeClr val="dk1"/>
            </a:solidFill>
            <a:prstDash val="solid"/>
            <a:round/>
            <a:headEnd len="med" w="med" type="none"/>
            <a:tailEnd len="med" w="med" type="triangle"/>
          </a:ln>
        </p:spPr>
      </p:cxnSp>
      <p:sp>
        <p:nvSpPr>
          <p:cNvPr id="3296" name="Google Shape;3296;p211"/>
          <p:cNvSpPr/>
          <p:nvPr/>
        </p:nvSpPr>
        <p:spPr>
          <a:xfrm>
            <a:off x="4908675"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7" name="Google Shape;3297;p211"/>
          <p:cNvSpPr txBox="1"/>
          <p:nvPr/>
        </p:nvSpPr>
        <p:spPr>
          <a:xfrm>
            <a:off x="4888125"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298" name="Google Shape;3298;p211"/>
          <p:cNvSpPr/>
          <p:nvPr/>
        </p:nvSpPr>
        <p:spPr>
          <a:xfrm>
            <a:off x="6410400" y="1614463"/>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9" name="Google Shape;3299;p211"/>
          <p:cNvSpPr txBox="1"/>
          <p:nvPr/>
        </p:nvSpPr>
        <p:spPr>
          <a:xfrm>
            <a:off x="6389850" y="16144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300" name="Google Shape;3300;p211"/>
          <p:cNvCxnSpPr/>
          <p:nvPr/>
        </p:nvCxnSpPr>
        <p:spPr>
          <a:xfrm>
            <a:off x="4619600" y="1319125"/>
            <a:ext cx="346500" cy="586200"/>
          </a:xfrm>
          <a:prstGeom prst="straightConnector1">
            <a:avLst/>
          </a:prstGeom>
          <a:noFill/>
          <a:ln cap="flat" cmpd="sng" w="19050">
            <a:solidFill>
              <a:schemeClr val="dk1"/>
            </a:solidFill>
            <a:prstDash val="solid"/>
            <a:round/>
            <a:headEnd len="med" w="med" type="none"/>
            <a:tailEnd len="med" w="med" type="triangle"/>
          </a:ln>
        </p:spPr>
      </p:cxnSp>
      <p:cxnSp>
        <p:nvCxnSpPr>
          <p:cNvPr id="3301" name="Google Shape;3301;p211"/>
          <p:cNvCxnSpPr>
            <a:endCxn id="3299" idx="1"/>
          </p:cNvCxnSpPr>
          <p:nvPr/>
        </p:nvCxnSpPr>
        <p:spPr>
          <a:xfrm>
            <a:off x="4659750" y="1279063"/>
            <a:ext cx="1730100" cy="515400"/>
          </a:xfrm>
          <a:prstGeom prst="straightConnector1">
            <a:avLst/>
          </a:prstGeom>
          <a:noFill/>
          <a:ln cap="flat" cmpd="sng" w="19050">
            <a:solidFill>
              <a:schemeClr val="dk1"/>
            </a:solidFill>
            <a:prstDash val="solid"/>
            <a:round/>
            <a:headEnd len="med" w="med" type="none"/>
            <a:tailEnd len="med" w="med" type="triangle"/>
          </a:ln>
        </p:spPr>
      </p:cxnSp>
      <p:sp>
        <p:nvSpPr>
          <p:cNvPr id="3302" name="Google Shape;3302;p211"/>
          <p:cNvSpPr txBox="1"/>
          <p:nvPr/>
        </p:nvSpPr>
        <p:spPr>
          <a:xfrm>
            <a:off x="4975375"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303" name="Google Shape;3303;p211"/>
          <p:cNvSpPr txBox="1"/>
          <p:nvPr/>
        </p:nvSpPr>
        <p:spPr>
          <a:xfrm>
            <a:off x="2837850"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304" name="Google Shape;3304;p211"/>
          <p:cNvSpPr txBox="1"/>
          <p:nvPr/>
        </p:nvSpPr>
        <p:spPr>
          <a:xfrm>
            <a:off x="6733125" y="14816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305" name="Google Shape;3305;p211"/>
          <p:cNvCxnSpPr/>
          <p:nvPr/>
        </p:nvCxnSpPr>
        <p:spPr>
          <a:xfrm flipH="1" rot="10800000">
            <a:off x="450272" y="148569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306" name="Google Shape;3306;p211"/>
          <p:cNvSpPr txBox="1"/>
          <p:nvPr/>
        </p:nvSpPr>
        <p:spPr>
          <a:xfrm>
            <a:off x="7437875" y="1108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3307" name="Google Shape;3307;p211"/>
          <p:cNvCxnSpPr/>
          <p:nvPr/>
        </p:nvCxnSpPr>
        <p:spPr>
          <a:xfrm flipH="1" rot="10800000">
            <a:off x="450272" y="2471624"/>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308" name="Google Shape;3308;p211"/>
          <p:cNvSpPr txBox="1"/>
          <p:nvPr/>
        </p:nvSpPr>
        <p:spPr>
          <a:xfrm>
            <a:off x="7437875" y="208345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309" name="Google Shape;3309;p211"/>
          <p:cNvSpPr/>
          <p:nvPr/>
        </p:nvSpPr>
        <p:spPr>
          <a:xfrm>
            <a:off x="2862275" y="29168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0" name="Google Shape;3310;p211"/>
          <p:cNvSpPr txBox="1"/>
          <p:nvPr/>
        </p:nvSpPr>
        <p:spPr>
          <a:xfrm>
            <a:off x="2781725"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2,1</a:t>
            </a:r>
            <a:endParaRPr baseline="-25000" sz="1800">
              <a:solidFill>
                <a:srgbClr val="CCCCCC"/>
              </a:solidFill>
            </a:endParaRPr>
          </a:p>
        </p:txBody>
      </p:sp>
      <p:cxnSp>
        <p:nvCxnSpPr>
          <p:cNvPr id="3311" name="Google Shape;3311;p211"/>
          <p:cNvCxnSpPr/>
          <p:nvPr/>
        </p:nvCxnSpPr>
        <p:spPr>
          <a:xfrm flipH="1">
            <a:off x="3129850" y="2258525"/>
            <a:ext cx="343800" cy="646200"/>
          </a:xfrm>
          <a:prstGeom prst="straightConnector1">
            <a:avLst/>
          </a:prstGeom>
          <a:noFill/>
          <a:ln cap="flat" cmpd="sng" w="19050">
            <a:solidFill>
              <a:srgbClr val="CCCCCC"/>
            </a:solidFill>
            <a:prstDash val="solid"/>
            <a:round/>
            <a:headEnd len="med" w="med" type="none"/>
            <a:tailEnd len="med" w="med" type="triangle"/>
          </a:ln>
        </p:spPr>
      </p:cxnSp>
      <p:sp>
        <p:nvSpPr>
          <p:cNvPr id="3312" name="Google Shape;3312;p211"/>
          <p:cNvSpPr txBox="1"/>
          <p:nvPr/>
        </p:nvSpPr>
        <p:spPr>
          <a:xfrm>
            <a:off x="2212975" y="2572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497 UT</a:t>
            </a:r>
            <a:endParaRPr baseline="-25000" sz="1800">
              <a:solidFill>
                <a:srgbClr val="CCCCCC"/>
              </a:solidFill>
            </a:endParaRPr>
          </a:p>
        </p:txBody>
      </p:sp>
      <p:sp>
        <p:nvSpPr>
          <p:cNvPr id="3313" name="Google Shape;3313;p211"/>
          <p:cNvSpPr/>
          <p:nvPr/>
        </p:nvSpPr>
        <p:spPr>
          <a:xfrm>
            <a:off x="3790700" y="292560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4" name="Google Shape;3314;p211"/>
          <p:cNvSpPr txBox="1"/>
          <p:nvPr/>
        </p:nvSpPr>
        <p:spPr>
          <a:xfrm>
            <a:off x="37101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2,2</a:t>
            </a:r>
            <a:endParaRPr baseline="-25000" sz="1800">
              <a:solidFill>
                <a:srgbClr val="CCCCCC"/>
              </a:solidFill>
            </a:endParaRPr>
          </a:p>
        </p:txBody>
      </p:sp>
      <p:cxnSp>
        <p:nvCxnSpPr>
          <p:cNvPr id="3315" name="Google Shape;3315;p211"/>
          <p:cNvCxnSpPr>
            <a:endCxn id="3314" idx="0"/>
          </p:cNvCxnSpPr>
          <p:nvPr/>
        </p:nvCxnSpPr>
        <p:spPr>
          <a:xfrm>
            <a:off x="3789200" y="2271900"/>
            <a:ext cx="217500" cy="653700"/>
          </a:xfrm>
          <a:prstGeom prst="straightConnector1">
            <a:avLst/>
          </a:prstGeom>
          <a:noFill/>
          <a:ln cap="flat" cmpd="sng" w="19050">
            <a:solidFill>
              <a:srgbClr val="CCCCCC"/>
            </a:solidFill>
            <a:prstDash val="solid"/>
            <a:round/>
            <a:headEnd len="med" w="med" type="none"/>
            <a:tailEnd len="med" w="med" type="triangle"/>
          </a:ln>
        </p:spPr>
      </p:cxnSp>
      <p:sp>
        <p:nvSpPr>
          <p:cNvPr id="3316" name="Google Shape;3316;p211"/>
          <p:cNvSpPr txBox="1"/>
          <p:nvPr/>
        </p:nvSpPr>
        <p:spPr>
          <a:xfrm>
            <a:off x="397395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509 UT</a:t>
            </a:r>
            <a:endParaRPr baseline="-25000" sz="1800">
              <a:solidFill>
                <a:srgbClr val="CCCCCC"/>
              </a:solidFill>
            </a:endParaRPr>
          </a:p>
        </p:txBody>
      </p:sp>
      <p:sp>
        <p:nvSpPr>
          <p:cNvPr id="3317" name="Google Shape;3317;p211"/>
          <p:cNvSpPr/>
          <p:nvPr/>
        </p:nvSpPr>
        <p:spPr>
          <a:xfrm>
            <a:off x="5519738" y="29168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8" name="Google Shape;3318;p211"/>
          <p:cNvSpPr txBox="1"/>
          <p:nvPr/>
        </p:nvSpPr>
        <p:spPr>
          <a:xfrm>
            <a:off x="5439188"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4,1</a:t>
            </a:r>
            <a:endParaRPr baseline="-25000" sz="1800">
              <a:solidFill>
                <a:srgbClr val="CCCCCC"/>
              </a:solidFill>
            </a:endParaRPr>
          </a:p>
        </p:txBody>
      </p:sp>
      <p:cxnSp>
        <p:nvCxnSpPr>
          <p:cNvPr id="3319" name="Google Shape;3319;p211"/>
          <p:cNvCxnSpPr/>
          <p:nvPr/>
        </p:nvCxnSpPr>
        <p:spPr>
          <a:xfrm flipH="1">
            <a:off x="5734925" y="2005375"/>
            <a:ext cx="712800" cy="906000"/>
          </a:xfrm>
          <a:prstGeom prst="straightConnector1">
            <a:avLst/>
          </a:prstGeom>
          <a:noFill/>
          <a:ln cap="flat" cmpd="sng" w="19050">
            <a:solidFill>
              <a:srgbClr val="CCCCCC"/>
            </a:solidFill>
            <a:prstDash val="solid"/>
            <a:round/>
            <a:headEnd len="med" w="med" type="none"/>
            <a:tailEnd len="med" w="med" type="triangle"/>
          </a:ln>
        </p:spPr>
      </p:cxnSp>
      <p:sp>
        <p:nvSpPr>
          <p:cNvPr id="3320" name="Google Shape;3320;p211"/>
          <p:cNvSpPr txBox="1"/>
          <p:nvPr/>
        </p:nvSpPr>
        <p:spPr>
          <a:xfrm>
            <a:off x="5770575" y="2594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527 UT</a:t>
            </a:r>
            <a:endParaRPr baseline="-25000" sz="1800">
              <a:solidFill>
                <a:srgbClr val="CCCCCC"/>
              </a:solidFill>
            </a:endParaRPr>
          </a:p>
        </p:txBody>
      </p:sp>
      <p:sp>
        <p:nvSpPr>
          <p:cNvPr id="3321" name="Google Shape;3321;p211"/>
          <p:cNvSpPr/>
          <p:nvPr/>
        </p:nvSpPr>
        <p:spPr>
          <a:xfrm>
            <a:off x="6481000" y="292560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22" name="Google Shape;3322;p211"/>
          <p:cNvSpPr txBox="1"/>
          <p:nvPr/>
        </p:nvSpPr>
        <p:spPr>
          <a:xfrm>
            <a:off x="64004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4,2</a:t>
            </a:r>
            <a:endParaRPr baseline="-25000" sz="1800">
              <a:solidFill>
                <a:srgbClr val="CCCCCC"/>
              </a:solidFill>
            </a:endParaRPr>
          </a:p>
        </p:txBody>
      </p:sp>
      <p:cxnSp>
        <p:nvCxnSpPr>
          <p:cNvPr id="3323" name="Google Shape;3323;p211"/>
          <p:cNvCxnSpPr>
            <a:stCxn id="3298" idx="4"/>
            <a:endCxn id="3322" idx="0"/>
          </p:cNvCxnSpPr>
          <p:nvPr/>
        </p:nvCxnSpPr>
        <p:spPr>
          <a:xfrm>
            <a:off x="6626400" y="2046463"/>
            <a:ext cx="70500" cy="879000"/>
          </a:xfrm>
          <a:prstGeom prst="straightConnector1">
            <a:avLst/>
          </a:prstGeom>
          <a:noFill/>
          <a:ln cap="flat" cmpd="sng" w="19050">
            <a:solidFill>
              <a:srgbClr val="CCCCCC"/>
            </a:solidFill>
            <a:prstDash val="solid"/>
            <a:round/>
            <a:headEnd len="med" w="med" type="none"/>
            <a:tailEnd len="med" w="med" type="triangle"/>
          </a:ln>
        </p:spPr>
      </p:cxnSp>
      <p:sp>
        <p:nvSpPr>
          <p:cNvPr id="3324" name="Google Shape;3324;p211"/>
          <p:cNvSpPr txBox="1"/>
          <p:nvPr/>
        </p:nvSpPr>
        <p:spPr>
          <a:xfrm>
            <a:off x="662640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607 UT</a:t>
            </a:r>
            <a:endParaRPr baseline="-25000" sz="1800">
              <a:solidFill>
                <a:srgbClr val="CCCCCC"/>
              </a:solidFill>
            </a:endParaRPr>
          </a:p>
        </p:txBody>
      </p:sp>
      <p:sp>
        <p:nvSpPr>
          <p:cNvPr id="3325" name="Google Shape;3325;p211"/>
          <p:cNvSpPr/>
          <p:nvPr/>
        </p:nvSpPr>
        <p:spPr>
          <a:xfrm>
            <a:off x="7539250" y="2891350"/>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26" name="Google Shape;3326;p211"/>
          <p:cNvSpPr txBox="1"/>
          <p:nvPr/>
        </p:nvSpPr>
        <p:spPr>
          <a:xfrm>
            <a:off x="7458700" y="28913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4,3</a:t>
            </a:r>
            <a:endParaRPr baseline="-25000" sz="1800">
              <a:solidFill>
                <a:srgbClr val="6AA84F"/>
              </a:solidFill>
            </a:endParaRPr>
          </a:p>
        </p:txBody>
      </p:sp>
      <p:sp>
        <p:nvSpPr>
          <p:cNvPr id="3327" name="Google Shape;3327;p211"/>
          <p:cNvSpPr txBox="1"/>
          <p:nvPr/>
        </p:nvSpPr>
        <p:spPr>
          <a:xfrm>
            <a:off x="7684650" y="257245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436 UT</a:t>
            </a:r>
            <a:endParaRPr baseline="-25000" sz="1800">
              <a:solidFill>
                <a:srgbClr val="6AA84F"/>
              </a:solidFill>
            </a:endParaRPr>
          </a:p>
        </p:txBody>
      </p:sp>
      <p:cxnSp>
        <p:nvCxnSpPr>
          <p:cNvPr id="3328" name="Google Shape;3328;p211"/>
          <p:cNvCxnSpPr/>
          <p:nvPr/>
        </p:nvCxnSpPr>
        <p:spPr>
          <a:xfrm>
            <a:off x="6807500" y="1965400"/>
            <a:ext cx="852600" cy="939300"/>
          </a:xfrm>
          <a:prstGeom prst="straightConnector1">
            <a:avLst/>
          </a:prstGeom>
          <a:noFill/>
          <a:ln cap="flat" cmpd="sng" w="19050">
            <a:solidFill>
              <a:srgbClr val="6AA84F"/>
            </a:solidFill>
            <a:prstDash val="solid"/>
            <a:round/>
            <a:headEnd len="med" w="med" type="none"/>
            <a:tailEnd len="med" w="med" type="triangle"/>
          </a:ln>
        </p:spPr>
      </p:cxnSp>
      <p:sp>
        <p:nvSpPr>
          <p:cNvPr id="3329" name="Google Shape;3329;p211"/>
          <p:cNvSpPr/>
          <p:nvPr/>
        </p:nvSpPr>
        <p:spPr>
          <a:xfrm>
            <a:off x="4787938" y="29264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0" name="Google Shape;3330;p211"/>
          <p:cNvSpPr txBox="1"/>
          <p:nvPr/>
        </p:nvSpPr>
        <p:spPr>
          <a:xfrm>
            <a:off x="4707391" y="291392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3,1</a:t>
            </a:r>
            <a:endParaRPr baseline="-25000" sz="1800">
              <a:solidFill>
                <a:srgbClr val="CCCCCC"/>
              </a:solidFill>
            </a:endParaRPr>
          </a:p>
        </p:txBody>
      </p:sp>
      <p:cxnSp>
        <p:nvCxnSpPr>
          <p:cNvPr id="3331" name="Google Shape;3331;p211"/>
          <p:cNvCxnSpPr>
            <a:stCxn id="3296" idx="4"/>
            <a:endCxn id="3330" idx="0"/>
          </p:cNvCxnSpPr>
          <p:nvPr/>
        </p:nvCxnSpPr>
        <p:spPr>
          <a:xfrm flipH="1">
            <a:off x="5004075" y="2308100"/>
            <a:ext cx="120600" cy="605700"/>
          </a:xfrm>
          <a:prstGeom prst="straightConnector1">
            <a:avLst/>
          </a:prstGeom>
          <a:noFill/>
          <a:ln cap="flat" cmpd="sng" w="19050">
            <a:solidFill>
              <a:srgbClr val="CCCCCC"/>
            </a:solidFill>
            <a:prstDash val="solid"/>
            <a:round/>
            <a:headEnd len="med" w="med" type="none"/>
            <a:tailEnd len="med" w="med" type="triangle"/>
          </a:ln>
        </p:spPr>
      </p:cxnSp>
      <p:sp>
        <p:nvSpPr>
          <p:cNvPr id="3332" name="Google Shape;3332;p211"/>
          <p:cNvSpPr txBox="1"/>
          <p:nvPr/>
        </p:nvSpPr>
        <p:spPr>
          <a:xfrm>
            <a:off x="4975375" y="251726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569 UT</a:t>
            </a:r>
            <a:endParaRPr baseline="-25000" sz="1800">
              <a:solidFill>
                <a:srgbClr val="CCCCCC"/>
              </a:solidFill>
            </a:endParaRPr>
          </a:p>
        </p:txBody>
      </p:sp>
      <p:sp>
        <p:nvSpPr>
          <p:cNvPr id="3333" name="Google Shape;3333;p211"/>
          <p:cNvSpPr/>
          <p:nvPr/>
        </p:nvSpPr>
        <p:spPr>
          <a:xfrm>
            <a:off x="799850" y="292445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4" name="Google Shape;3334;p211"/>
          <p:cNvSpPr txBox="1"/>
          <p:nvPr/>
        </p:nvSpPr>
        <p:spPr>
          <a:xfrm>
            <a:off x="719300" y="29244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1,1</a:t>
            </a:r>
            <a:endParaRPr baseline="-25000" sz="1800">
              <a:solidFill>
                <a:srgbClr val="CCCCCC"/>
              </a:solidFill>
            </a:endParaRPr>
          </a:p>
        </p:txBody>
      </p:sp>
      <p:cxnSp>
        <p:nvCxnSpPr>
          <p:cNvPr id="3335" name="Google Shape;3335;p211"/>
          <p:cNvCxnSpPr/>
          <p:nvPr/>
        </p:nvCxnSpPr>
        <p:spPr>
          <a:xfrm flipH="1">
            <a:off x="1159075" y="2038075"/>
            <a:ext cx="758100" cy="918300"/>
          </a:xfrm>
          <a:prstGeom prst="straightConnector1">
            <a:avLst/>
          </a:prstGeom>
          <a:noFill/>
          <a:ln cap="flat" cmpd="sng" w="19050">
            <a:solidFill>
              <a:srgbClr val="CCCCCC"/>
            </a:solidFill>
            <a:prstDash val="solid"/>
            <a:round/>
            <a:headEnd len="med" w="med" type="none"/>
            <a:tailEnd len="med" w="med" type="triangle"/>
          </a:ln>
        </p:spPr>
      </p:cxnSp>
      <p:sp>
        <p:nvSpPr>
          <p:cNvPr id="3336" name="Google Shape;3336;p211"/>
          <p:cNvSpPr txBox="1"/>
          <p:nvPr/>
        </p:nvSpPr>
        <p:spPr>
          <a:xfrm>
            <a:off x="189650" y="2582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446 UT</a:t>
            </a:r>
            <a:endParaRPr baseline="-25000" sz="1800">
              <a:solidFill>
                <a:srgbClr val="CCCCCC"/>
              </a:solidFill>
            </a:endParaRPr>
          </a:p>
        </p:txBody>
      </p:sp>
      <p:sp>
        <p:nvSpPr>
          <p:cNvPr id="3337" name="Google Shape;3337;p211"/>
          <p:cNvSpPr/>
          <p:nvPr/>
        </p:nvSpPr>
        <p:spPr>
          <a:xfrm>
            <a:off x="2014400" y="293025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8" name="Google Shape;3338;p211"/>
          <p:cNvSpPr txBox="1"/>
          <p:nvPr/>
        </p:nvSpPr>
        <p:spPr>
          <a:xfrm>
            <a:off x="1933850" y="29302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1,2</a:t>
            </a:r>
            <a:endParaRPr baseline="-25000" sz="1800">
              <a:solidFill>
                <a:srgbClr val="CCCCCC"/>
              </a:solidFill>
            </a:endParaRPr>
          </a:p>
        </p:txBody>
      </p:sp>
      <p:cxnSp>
        <p:nvCxnSpPr>
          <p:cNvPr id="3339" name="Google Shape;3339;p211"/>
          <p:cNvCxnSpPr>
            <a:stCxn id="3289" idx="4"/>
          </p:cNvCxnSpPr>
          <p:nvPr/>
        </p:nvCxnSpPr>
        <p:spPr>
          <a:xfrm>
            <a:off x="2100575" y="2093988"/>
            <a:ext cx="123000" cy="837600"/>
          </a:xfrm>
          <a:prstGeom prst="straightConnector1">
            <a:avLst/>
          </a:prstGeom>
          <a:noFill/>
          <a:ln cap="flat" cmpd="sng" w="19050">
            <a:solidFill>
              <a:srgbClr val="CCCCCC"/>
            </a:solidFill>
            <a:prstDash val="solid"/>
            <a:round/>
            <a:headEnd len="med" w="med" type="none"/>
            <a:tailEnd len="med" w="med" type="triangle"/>
          </a:ln>
        </p:spPr>
      </p:cxnSp>
      <p:sp>
        <p:nvSpPr>
          <p:cNvPr id="3340" name="Google Shape;3340;p211"/>
          <p:cNvSpPr txBox="1"/>
          <p:nvPr/>
        </p:nvSpPr>
        <p:spPr>
          <a:xfrm>
            <a:off x="1281050" y="25877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484 UT</a:t>
            </a:r>
            <a:endParaRPr baseline="-25000" sz="1800">
              <a:solidFill>
                <a:srgbClr val="CCCCCC"/>
              </a:solidFill>
            </a:endParaRPr>
          </a:p>
        </p:txBody>
      </p:sp>
      <p:sp>
        <p:nvSpPr>
          <p:cNvPr id="3341" name="Google Shape;3341;p211"/>
          <p:cNvSpPr txBox="1"/>
          <p:nvPr/>
        </p:nvSpPr>
        <p:spPr>
          <a:xfrm>
            <a:off x="935150" y="1525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342" name="Google Shape;3342;p211"/>
          <p:cNvSpPr txBox="1"/>
          <p:nvPr/>
        </p:nvSpPr>
        <p:spPr>
          <a:xfrm>
            <a:off x="338638" y="3519438"/>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this is </a:t>
            </a:r>
            <a:r>
              <a:rPr b="1" lang="fr" sz="1800">
                <a:solidFill>
                  <a:srgbClr val="FF0000"/>
                </a:solidFill>
                <a:latin typeface="Lato"/>
                <a:ea typeface="Lato"/>
                <a:cs typeface="Lato"/>
                <a:sym typeface="Lato"/>
              </a:rPr>
              <a:t>not feasible</a:t>
            </a:r>
            <a:r>
              <a:rPr lang="fr" sz="1800">
                <a:solidFill>
                  <a:srgbClr val="1A1A1A"/>
                </a:solidFill>
                <a:latin typeface="Lato"/>
                <a:ea typeface="Lato"/>
                <a:cs typeface="Lato"/>
                <a:sym typeface="Lato"/>
              </a:rPr>
              <a:t> in practice, due to the </a:t>
            </a:r>
            <a:r>
              <a:rPr b="1" lang="fr" sz="1800">
                <a:solidFill>
                  <a:srgbClr val="FF0000"/>
                </a:solidFill>
                <a:latin typeface="Lato"/>
                <a:ea typeface="Lato"/>
                <a:cs typeface="Lato"/>
                <a:sym typeface="Lato"/>
              </a:rPr>
              <a:t>size of the</a:t>
            </a:r>
            <a:r>
              <a:rPr lang="fr" sz="1800">
                <a:solidFill>
                  <a:srgbClr val="1A1A1A"/>
                </a:solidFill>
                <a:latin typeface="Lato"/>
                <a:ea typeface="Lato"/>
                <a:cs typeface="Lato"/>
                <a:sym typeface="Lato"/>
              </a:rPr>
              <a:t> generated</a:t>
            </a:r>
            <a:r>
              <a:rPr b="1" lang="fr" sz="1800">
                <a:solidFill>
                  <a:srgbClr val="FF0000"/>
                </a:solidFill>
                <a:latin typeface="Lato"/>
                <a:ea typeface="Lato"/>
                <a:cs typeface="Lato"/>
                <a:sym typeface="Lato"/>
              </a:rPr>
              <a:t> tree</a:t>
            </a:r>
            <a:r>
              <a:rPr lang="fr" sz="1800">
                <a:solidFill>
                  <a:srgbClr val="1A1A1A"/>
                </a:solidFill>
                <a:latin typeface="Lato"/>
                <a:ea typeface="Lato"/>
                <a:cs typeface="Lato"/>
                <a:sym typeface="Lato"/>
              </a:rPr>
              <a:t>.</a:t>
            </a:r>
            <a:endParaRPr sz="1900">
              <a:solidFill>
                <a:srgbClr val="1A1A1A"/>
              </a:solidFill>
              <a:latin typeface="Lato"/>
              <a:ea typeface="Lato"/>
              <a:cs typeface="Lato"/>
              <a:sym typeface="Lato"/>
            </a:endParaRPr>
          </a:p>
        </p:txBody>
      </p:sp>
      <p:sp>
        <p:nvSpPr>
          <p:cNvPr id="3343" name="Google Shape;3343;p211"/>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full exploration</a:t>
            </a:r>
            <a:endParaRPr sz="202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nvSpPr>
        <p:spPr>
          <a:xfrm>
            <a:off x="1049425" y="848625"/>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BPMN stands for </a:t>
            </a:r>
            <a:r>
              <a:rPr b="1" lang="fr" sz="1800">
                <a:solidFill>
                  <a:srgbClr val="FF0000"/>
                </a:solidFill>
              </a:rPr>
              <a:t>Business Process Model and Notation</a:t>
            </a:r>
            <a:r>
              <a:rPr lang="fr" sz="1800">
                <a:solidFill>
                  <a:schemeClr val="dk1"/>
                </a:solidFill>
              </a:rPr>
              <a:t>.</a:t>
            </a:r>
            <a:endParaRPr sz="1800">
              <a:solidFill>
                <a:schemeClr val="dk1"/>
              </a:solidFill>
            </a:endParaRPr>
          </a:p>
          <a:p>
            <a:pPr indent="0" lvl="0" marL="0" rtl="0" algn="l">
              <a:spcBef>
                <a:spcPts val="0"/>
              </a:spcBef>
              <a:spcAft>
                <a:spcPts val="0"/>
              </a:spcAft>
              <a:buNone/>
            </a:pPr>
            <a:r>
              <a:rPr lang="fr" sz="1800">
                <a:solidFill>
                  <a:schemeClr val="dk1"/>
                </a:solidFill>
              </a:rPr>
              <a:t>But what is a business process?</a:t>
            </a:r>
            <a:endParaRPr sz="1800">
              <a:solidFill>
                <a:schemeClr val="dk1"/>
              </a:solidFill>
            </a:endParaRPr>
          </a:p>
        </p:txBody>
      </p:sp>
      <p:sp>
        <p:nvSpPr>
          <p:cNvPr id="61" name="Google Shape;61;p14"/>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BPMN</a:t>
            </a:r>
            <a:endParaRPr sz="2020"/>
          </a:p>
        </p:txBody>
      </p:sp>
      <p:sp>
        <p:nvSpPr>
          <p:cNvPr id="62" name="Google Shape;62;p14"/>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a:t>
            </a:r>
            <a:endParaRPr>
              <a:solidFill>
                <a:srgbClr val="66666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32"/>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term </a:t>
            </a:r>
            <a:r>
              <a:rPr b="1" lang="fr" sz="1800">
                <a:solidFill>
                  <a:srgbClr val="FF0000"/>
                </a:solidFill>
              </a:rPr>
              <a:t>business process modelling</a:t>
            </a:r>
            <a:r>
              <a:rPr lang="fr" sz="1800">
                <a:solidFill>
                  <a:schemeClr val="dk1"/>
                </a:solidFill>
              </a:rPr>
              <a:t> was coined in the 1960s by Stanley Williams, but people were </a:t>
            </a:r>
            <a:r>
              <a:rPr b="1" lang="fr" sz="1800">
                <a:solidFill>
                  <a:srgbClr val="FF0000"/>
                </a:solidFill>
              </a:rPr>
              <a:t>interested in modelling</a:t>
            </a:r>
            <a:r>
              <a:rPr lang="fr" sz="1800">
                <a:solidFill>
                  <a:schemeClr val="dk1"/>
                </a:solidFill>
              </a:rPr>
              <a:t> processes </a:t>
            </a:r>
            <a:r>
              <a:rPr b="1" lang="fr" sz="1800">
                <a:solidFill>
                  <a:srgbClr val="FF0000"/>
                </a:solidFill>
              </a:rPr>
              <a:t>years before</a:t>
            </a:r>
            <a:r>
              <a:rPr lang="fr" sz="1800">
                <a:solidFill>
                  <a:schemeClr val="dk1"/>
                </a:solidFill>
              </a:rPr>
              <a:t>.</a:t>
            </a:r>
            <a:endParaRPr sz="1800"/>
          </a:p>
        </p:txBody>
      </p:sp>
      <p:pic>
        <p:nvPicPr>
          <p:cNvPr id="330" name="Google Shape;330;p32"/>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331" name="Google Shape;331;p32"/>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332" name="Google Shape;332;p32"/>
          <p:cNvPicPr preferRelativeResize="0"/>
          <p:nvPr/>
        </p:nvPicPr>
        <p:blipFill>
          <a:blip r:embed="rId5">
            <a:alphaModFix/>
          </a:blip>
          <a:stretch>
            <a:fillRect/>
          </a:stretch>
        </p:blipFill>
        <p:spPr>
          <a:xfrm>
            <a:off x="587835" y="1198400"/>
            <a:ext cx="1662370" cy="1106524"/>
          </a:xfrm>
          <a:prstGeom prst="rect">
            <a:avLst/>
          </a:prstGeom>
          <a:noFill/>
          <a:ln>
            <a:noFill/>
          </a:ln>
        </p:spPr>
      </p:pic>
      <p:sp>
        <p:nvSpPr>
          <p:cNvPr id="333" name="Google Shape;333;p32"/>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334" name="Google Shape;334;p32"/>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35" name="Google Shape;335;p32"/>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47" name="Shape 3347"/>
        <p:cNvGrpSpPr/>
        <p:nvPr/>
      </p:nvGrpSpPr>
      <p:grpSpPr>
        <a:xfrm>
          <a:off x="0" y="0"/>
          <a:ext cx="0" cy="0"/>
          <a:chOff x="0" y="0"/>
          <a:chExt cx="0" cy="0"/>
        </a:xfrm>
      </p:grpSpPr>
      <p:sp>
        <p:nvSpPr>
          <p:cNvPr id="3348" name="Google Shape;3348;p21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
        <p:nvSpPr>
          <p:cNvPr id="3349" name="Google Shape;3349;p212"/>
          <p:cNvSpPr txBox="1"/>
          <p:nvPr/>
        </p:nvSpPr>
        <p:spPr>
          <a:xfrm>
            <a:off x="356775" y="319900"/>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solution is thus to </a:t>
            </a:r>
            <a:r>
              <a:rPr b="1" lang="fr" sz="1800">
                <a:solidFill>
                  <a:srgbClr val="FF0000"/>
                </a:solidFill>
                <a:latin typeface="Lato"/>
                <a:ea typeface="Lato"/>
                <a:cs typeface="Lato"/>
                <a:sym typeface="Lato"/>
              </a:rPr>
              <a:t>compute the whole tree</a:t>
            </a:r>
            <a:r>
              <a:rPr lang="fr" sz="1800">
                <a:solidFill>
                  <a:srgbClr val="1A1A1A"/>
                </a:solidFill>
                <a:latin typeface="Lato"/>
                <a:ea typeface="Lato"/>
                <a:cs typeface="Lato"/>
                <a:sym typeface="Lato"/>
              </a:rPr>
              <a:t> of solutions and </a:t>
            </a:r>
            <a:r>
              <a:rPr b="1" lang="fr" sz="1800">
                <a:solidFill>
                  <a:srgbClr val="FF0000"/>
                </a:solidFill>
                <a:latin typeface="Lato"/>
                <a:ea typeface="Lato"/>
                <a:cs typeface="Lato"/>
                <a:sym typeface="Lato"/>
              </a:rPr>
              <a:t>pick the best leaf</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350" name="Google Shape;3350;p212"/>
          <p:cNvSpPr txBox="1"/>
          <p:nvPr/>
        </p:nvSpPr>
        <p:spPr>
          <a:xfrm>
            <a:off x="342113" y="3903088"/>
            <a:ext cx="8425800" cy="795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For instance, a BPMN process with </a:t>
            </a:r>
            <a:r>
              <a:rPr b="1" lang="fr" sz="1800">
                <a:solidFill>
                  <a:srgbClr val="FF0000"/>
                </a:solidFill>
                <a:latin typeface="Lato"/>
                <a:ea typeface="Lato"/>
                <a:cs typeface="Lato"/>
                <a:sym typeface="Lato"/>
              </a:rPr>
              <a:t>15 tasks</a:t>
            </a:r>
            <a:r>
              <a:rPr lang="fr" sz="1800">
                <a:solidFill>
                  <a:srgbClr val="1A1A1A"/>
                </a:solidFill>
                <a:latin typeface="Lato"/>
                <a:ea typeface="Lato"/>
                <a:cs typeface="Lato"/>
                <a:sym typeface="Lato"/>
              </a:rPr>
              <a:t> which can be </a:t>
            </a:r>
            <a:r>
              <a:rPr b="1" lang="fr" sz="1800">
                <a:solidFill>
                  <a:srgbClr val="FF0000"/>
                </a:solidFill>
                <a:latin typeface="Lato"/>
                <a:ea typeface="Lato"/>
                <a:cs typeface="Lato"/>
                <a:sym typeface="Lato"/>
              </a:rPr>
              <a:t>moved </a:t>
            </a:r>
            <a:r>
              <a:rPr lang="fr" sz="1800">
                <a:solidFill>
                  <a:srgbClr val="1A1A1A"/>
                </a:solidFill>
                <a:latin typeface="Lato"/>
                <a:ea typeface="Lato"/>
                <a:cs typeface="Lato"/>
                <a:sym typeface="Lato"/>
              </a:rPr>
              <a:t>to </a:t>
            </a:r>
            <a:r>
              <a:rPr b="1" lang="fr" sz="1800">
                <a:solidFill>
                  <a:srgbClr val="FF0000"/>
                </a:solidFill>
                <a:latin typeface="Lato"/>
                <a:ea typeface="Lato"/>
                <a:cs typeface="Lato"/>
                <a:sym typeface="Lato"/>
              </a:rPr>
              <a:t>20</a:t>
            </a:r>
            <a:r>
              <a:rPr lang="fr" sz="1800">
                <a:solidFill>
                  <a:srgbClr val="1A1A1A"/>
                </a:solidFill>
                <a:latin typeface="Lato"/>
                <a:ea typeface="Lato"/>
                <a:cs typeface="Lato"/>
                <a:sym typeface="Lato"/>
              </a:rPr>
              <a:t> different </a:t>
            </a:r>
            <a:r>
              <a:rPr b="1" lang="fr" sz="1800">
                <a:solidFill>
                  <a:srgbClr val="FF0000"/>
                </a:solidFill>
                <a:latin typeface="Lato"/>
                <a:ea typeface="Lato"/>
                <a:cs typeface="Lato"/>
                <a:sym typeface="Lato"/>
              </a:rPr>
              <a:t>places </a:t>
            </a:r>
            <a:r>
              <a:rPr lang="fr" sz="1800">
                <a:solidFill>
                  <a:srgbClr val="1A1A1A"/>
                </a:solidFill>
                <a:latin typeface="Lato"/>
                <a:ea typeface="Lato"/>
                <a:cs typeface="Lato"/>
                <a:sym typeface="Lato"/>
              </a:rPr>
              <a:t>generates a tree of </a:t>
            </a:r>
            <a:r>
              <a:rPr b="1" lang="fr" sz="1800">
                <a:solidFill>
                  <a:srgbClr val="FF0000"/>
                </a:solidFill>
                <a:latin typeface="Lato"/>
                <a:ea typeface="Lato"/>
                <a:cs typeface="Lato"/>
                <a:sym typeface="Lato"/>
              </a:rPr>
              <a:t>15</a:t>
            </a:r>
            <a:r>
              <a:rPr b="1" baseline="30000" lang="fr" sz="1800">
                <a:solidFill>
                  <a:srgbClr val="FF0000"/>
                </a:solidFill>
                <a:latin typeface="Lato"/>
                <a:ea typeface="Lato"/>
                <a:cs typeface="Lato"/>
                <a:sym typeface="Lato"/>
              </a:rPr>
              <a:t>20</a:t>
            </a:r>
            <a:r>
              <a:rPr b="1" lang="fr" sz="1900">
                <a:solidFill>
                  <a:srgbClr val="FF0000"/>
                </a:solidFill>
                <a:latin typeface="Lato"/>
                <a:ea typeface="Lato"/>
                <a:cs typeface="Lato"/>
                <a:sym typeface="Lato"/>
              </a:rPr>
              <a:t> = 3 x 10</a:t>
            </a:r>
            <a:r>
              <a:rPr b="1" baseline="30000" lang="fr" sz="1900">
                <a:solidFill>
                  <a:srgbClr val="FF0000"/>
                </a:solidFill>
                <a:latin typeface="Lato"/>
                <a:ea typeface="Lato"/>
                <a:cs typeface="Lato"/>
                <a:sym typeface="Lato"/>
              </a:rPr>
              <a:t>23</a:t>
            </a:r>
            <a:r>
              <a:rPr b="1" lang="fr" sz="1900">
                <a:solidFill>
                  <a:srgbClr val="FF0000"/>
                </a:solidFill>
                <a:latin typeface="Lato"/>
                <a:ea typeface="Lato"/>
                <a:cs typeface="Lato"/>
                <a:sym typeface="Lato"/>
              </a:rPr>
              <a:t> nodes</a:t>
            </a:r>
            <a:r>
              <a:rPr lang="fr" sz="1900">
                <a:solidFill>
                  <a:srgbClr val="1A1A1A"/>
                </a:solidFill>
                <a:latin typeface="Lato"/>
                <a:ea typeface="Lato"/>
                <a:cs typeface="Lato"/>
                <a:sym typeface="Lato"/>
              </a:rPr>
              <a:t>.</a:t>
            </a:r>
            <a:endParaRPr sz="1900">
              <a:solidFill>
                <a:srgbClr val="1A1A1A"/>
              </a:solidFill>
              <a:latin typeface="Lato"/>
              <a:ea typeface="Lato"/>
              <a:cs typeface="Lato"/>
              <a:sym typeface="Lato"/>
            </a:endParaRPr>
          </a:p>
        </p:txBody>
      </p:sp>
      <p:sp>
        <p:nvSpPr>
          <p:cNvPr id="3351" name="Google Shape;3351;p212"/>
          <p:cNvSpPr/>
          <p:nvPr/>
        </p:nvSpPr>
        <p:spPr>
          <a:xfrm>
            <a:off x="4238525" y="9444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2" name="Google Shape;3352;p212"/>
          <p:cNvSpPr txBox="1"/>
          <p:nvPr/>
        </p:nvSpPr>
        <p:spPr>
          <a:xfrm>
            <a:off x="4217975" y="94442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353" name="Google Shape;3353;p212"/>
          <p:cNvSpPr/>
          <p:nvPr/>
        </p:nvSpPr>
        <p:spPr>
          <a:xfrm>
            <a:off x="1884575" y="1661988"/>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4" name="Google Shape;3354;p212"/>
          <p:cNvSpPr txBox="1"/>
          <p:nvPr/>
        </p:nvSpPr>
        <p:spPr>
          <a:xfrm>
            <a:off x="1864025" y="166198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355" name="Google Shape;3355;p212"/>
          <p:cNvSpPr txBox="1"/>
          <p:nvPr/>
        </p:nvSpPr>
        <p:spPr>
          <a:xfrm>
            <a:off x="4603575" y="87792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356" name="Google Shape;3356;p212"/>
          <p:cNvCxnSpPr>
            <a:endCxn id="3354" idx="3"/>
          </p:cNvCxnSpPr>
          <p:nvPr/>
        </p:nvCxnSpPr>
        <p:spPr>
          <a:xfrm flipH="1">
            <a:off x="2337125" y="1265688"/>
            <a:ext cx="1922700" cy="576300"/>
          </a:xfrm>
          <a:prstGeom prst="straightConnector1">
            <a:avLst/>
          </a:prstGeom>
          <a:noFill/>
          <a:ln cap="flat" cmpd="sng" w="19050">
            <a:solidFill>
              <a:schemeClr val="dk1"/>
            </a:solidFill>
            <a:prstDash val="solid"/>
            <a:round/>
            <a:headEnd len="med" w="med" type="none"/>
            <a:tailEnd len="med" w="med" type="triangle"/>
          </a:ln>
        </p:spPr>
      </p:cxnSp>
      <p:sp>
        <p:nvSpPr>
          <p:cNvPr id="3357" name="Google Shape;3357;p212"/>
          <p:cNvSpPr/>
          <p:nvPr/>
        </p:nvSpPr>
        <p:spPr>
          <a:xfrm>
            <a:off x="3427500"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8" name="Google Shape;3358;p212"/>
          <p:cNvSpPr txBox="1"/>
          <p:nvPr/>
        </p:nvSpPr>
        <p:spPr>
          <a:xfrm>
            <a:off x="3406950"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359" name="Google Shape;3359;p212"/>
          <p:cNvCxnSpPr>
            <a:stCxn id="3351" idx="3"/>
          </p:cNvCxnSpPr>
          <p:nvPr/>
        </p:nvCxnSpPr>
        <p:spPr>
          <a:xfrm flipH="1">
            <a:off x="3793590" y="1313160"/>
            <a:ext cx="508200" cy="592200"/>
          </a:xfrm>
          <a:prstGeom prst="straightConnector1">
            <a:avLst/>
          </a:prstGeom>
          <a:noFill/>
          <a:ln cap="flat" cmpd="sng" w="19050">
            <a:solidFill>
              <a:schemeClr val="dk1"/>
            </a:solidFill>
            <a:prstDash val="solid"/>
            <a:round/>
            <a:headEnd len="med" w="med" type="none"/>
            <a:tailEnd len="med" w="med" type="triangle"/>
          </a:ln>
        </p:spPr>
      </p:cxnSp>
      <p:sp>
        <p:nvSpPr>
          <p:cNvPr id="3360" name="Google Shape;3360;p212"/>
          <p:cNvSpPr/>
          <p:nvPr/>
        </p:nvSpPr>
        <p:spPr>
          <a:xfrm>
            <a:off x="4908675" y="18761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61" name="Google Shape;3361;p212"/>
          <p:cNvSpPr txBox="1"/>
          <p:nvPr/>
        </p:nvSpPr>
        <p:spPr>
          <a:xfrm>
            <a:off x="4888125" y="187610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362" name="Google Shape;3362;p212"/>
          <p:cNvSpPr/>
          <p:nvPr/>
        </p:nvSpPr>
        <p:spPr>
          <a:xfrm>
            <a:off x="6410400" y="1614463"/>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63" name="Google Shape;3363;p212"/>
          <p:cNvSpPr txBox="1"/>
          <p:nvPr/>
        </p:nvSpPr>
        <p:spPr>
          <a:xfrm>
            <a:off x="6389850" y="161446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364" name="Google Shape;3364;p212"/>
          <p:cNvCxnSpPr/>
          <p:nvPr/>
        </p:nvCxnSpPr>
        <p:spPr>
          <a:xfrm>
            <a:off x="4619600" y="1319125"/>
            <a:ext cx="346500" cy="586200"/>
          </a:xfrm>
          <a:prstGeom prst="straightConnector1">
            <a:avLst/>
          </a:prstGeom>
          <a:noFill/>
          <a:ln cap="flat" cmpd="sng" w="19050">
            <a:solidFill>
              <a:schemeClr val="dk1"/>
            </a:solidFill>
            <a:prstDash val="solid"/>
            <a:round/>
            <a:headEnd len="med" w="med" type="none"/>
            <a:tailEnd len="med" w="med" type="triangle"/>
          </a:ln>
        </p:spPr>
      </p:cxnSp>
      <p:cxnSp>
        <p:nvCxnSpPr>
          <p:cNvPr id="3365" name="Google Shape;3365;p212"/>
          <p:cNvCxnSpPr>
            <a:endCxn id="3363" idx="1"/>
          </p:cNvCxnSpPr>
          <p:nvPr/>
        </p:nvCxnSpPr>
        <p:spPr>
          <a:xfrm>
            <a:off x="4659750" y="1279063"/>
            <a:ext cx="1730100" cy="515400"/>
          </a:xfrm>
          <a:prstGeom prst="straightConnector1">
            <a:avLst/>
          </a:prstGeom>
          <a:noFill/>
          <a:ln cap="flat" cmpd="sng" w="19050">
            <a:solidFill>
              <a:schemeClr val="dk1"/>
            </a:solidFill>
            <a:prstDash val="solid"/>
            <a:round/>
            <a:headEnd len="med" w="med" type="none"/>
            <a:tailEnd len="med" w="med" type="triangle"/>
          </a:ln>
        </p:spPr>
      </p:cxnSp>
      <p:sp>
        <p:nvSpPr>
          <p:cNvPr id="3366" name="Google Shape;3366;p212"/>
          <p:cNvSpPr txBox="1"/>
          <p:nvPr/>
        </p:nvSpPr>
        <p:spPr>
          <a:xfrm>
            <a:off x="4975375"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367" name="Google Shape;3367;p212"/>
          <p:cNvSpPr txBox="1"/>
          <p:nvPr/>
        </p:nvSpPr>
        <p:spPr>
          <a:xfrm>
            <a:off x="2837850" y="15827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368" name="Google Shape;3368;p212"/>
          <p:cNvSpPr txBox="1"/>
          <p:nvPr/>
        </p:nvSpPr>
        <p:spPr>
          <a:xfrm>
            <a:off x="6733125" y="14816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369" name="Google Shape;3369;p212"/>
          <p:cNvCxnSpPr/>
          <p:nvPr/>
        </p:nvCxnSpPr>
        <p:spPr>
          <a:xfrm flipH="1" rot="10800000">
            <a:off x="450272" y="148569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370" name="Google Shape;3370;p212"/>
          <p:cNvSpPr txBox="1"/>
          <p:nvPr/>
        </p:nvSpPr>
        <p:spPr>
          <a:xfrm>
            <a:off x="7437875" y="110832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cxnSp>
        <p:nvCxnSpPr>
          <p:cNvPr id="3371" name="Google Shape;3371;p212"/>
          <p:cNvCxnSpPr/>
          <p:nvPr/>
        </p:nvCxnSpPr>
        <p:spPr>
          <a:xfrm flipH="1" rot="10800000">
            <a:off x="450272" y="2471624"/>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372" name="Google Shape;3372;p212"/>
          <p:cNvSpPr txBox="1"/>
          <p:nvPr/>
        </p:nvSpPr>
        <p:spPr>
          <a:xfrm>
            <a:off x="7437875" y="208345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373" name="Google Shape;3373;p212"/>
          <p:cNvSpPr/>
          <p:nvPr/>
        </p:nvSpPr>
        <p:spPr>
          <a:xfrm>
            <a:off x="2862275" y="29168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74" name="Google Shape;3374;p212"/>
          <p:cNvSpPr txBox="1"/>
          <p:nvPr/>
        </p:nvSpPr>
        <p:spPr>
          <a:xfrm>
            <a:off x="2781725"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2,1</a:t>
            </a:r>
            <a:endParaRPr baseline="-25000" sz="1800">
              <a:solidFill>
                <a:srgbClr val="CCCCCC"/>
              </a:solidFill>
            </a:endParaRPr>
          </a:p>
        </p:txBody>
      </p:sp>
      <p:cxnSp>
        <p:nvCxnSpPr>
          <p:cNvPr id="3375" name="Google Shape;3375;p212"/>
          <p:cNvCxnSpPr/>
          <p:nvPr/>
        </p:nvCxnSpPr>
        <p:spPr>
          <a:xfrm flipH="1">
            <a:off x="3129850" y="2258525"/>
            <a:ext cx="343800" cy="646200"/>
          </a:xfrm>
          <a:prstGeom prst="straightConnector1">
            <a:avLst/>
          </a:prstGeom>
          <a:noFill/>
          <a:ln cap="flat" cmpd="sng" w="19050">
            <a:solidFill>
              <a:srgbClr val="CCCCCC"/>
            </a:solidFill>
            <a:prstDash val="solid"/>
            <a:round/>
            <a:headEnd len="med" w="med" type="none"/>
            <a:tailEnd len="med" w="med" type="triangle"/>
          </a:ln>
        </p:spPr>
      </p:cxnSp>
      <p:sp>
        <p:nvSpPr>
          <p:cNvPr id="3376" name="Google Shape;3376;p212"/>
          <p:cNvSpPr txBox="1"/>
          <p:nvPr/>
        </p:nvSpPr>
        <p:spPr>
          <a:xfrm>
            <a:off x="2212975" y="2572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497 UT</a:t>
            </a:r>
            <a:endParaRPr baseline="-25000" sz="1800">
              <a:solidFill>
                <a:srgbClr val="CCCCCC"/>
              </a:solidFill>
            </a:endParaRPr>
          </a:p>
        </p:txBody>
      </p:sp>
      <p:sp>
        <p:nvSpPr>
          <p:cNvPr id="3377" name="Google Shape;3377;p212"/>
          <p:cNvSpPr/>
          <p:nvPr/>
        </p:nvSpPr>
        <p:spPr>
          <a:xfrm>
            <a:off x="3790700" y="292560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78" name="Google Shape;3378;p212"/>
          <p:cNvSpPr txBox="1"/>
          <p:nvPr/>
        </p:nvSpPr>
        <p:spPr>
          <a:xfrm>
            <a:off x="37101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2,2</a:t>
            </a:r>
            <a:endParaRPr baseline="-25000" sz="1800">
              <a:solidFill>
                <a:srgbClr val="CCCCCC"/>
              </a:solidFill>
            </a:endParaRPr>
          </a:p>
        </p:txBody>
      </p:sp>
      <p:cxnSp>
        <p:nvCxnSpPr>
          <p:cNvPr id="3379" name="Google Shape;3379;p212"/>
          <p:cNvCxnSpPr>
            <a:endCxn id="3378" idx="0"/>
          </p:cNvCxnSpPr>
          <p:nvPr/>
        </p:nvCxnSpPr>
        <p:spPr>
          <a:xfrm>
            <a:off x="3789200" y="2271900"/>
            <a:ext cx="217500" cy="653700"/>
          </a:xfrm>
          <a:prstGeom prst="straightConnector1">
            <a:avLst/>
          </a:prstGeom>
          <a:noFill/>
          <a:ln cap="flat" cmpd="sng" w="19050">
            <a:solidFill>
              <a:srgbClr val="CCCCCC"/>
            </a:solidFill>
            <a:prstDash val="solid"/>
            <a:round/>
            <a:headEnd len="med" w="med" type="none"/>
            <a:tailEnd len="med" w="med" type="triangle"/>
          </a:ln>
        </p:spPr>
      </p:cxnSp>
      <p:sp>
        <p:nvSpPr>
          <p:cNvPr id="3380" name="Google Shape;3380;p212"/>
          <p:cNvSpPr txBox="1"/>
          <p:nvPr/>
        </p:nvSpPr>
        <p:spPr>
          <a:xfrm>
            <a:off x="397395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509 UT</a:t>
            </a:r>
            <a:endParaRPr baseline="-25000" sz="1800">
              <a:solidFill>
                <a:srgbClr val="CCCCCC"/>
              </a:solidFill>
            </a:endParaRPr>
          </a:p>
        </p:txBody>
      </p:sp>
      <p:sp>
        <p:nvSpPr>
          <p:cNvPr id="3381" name="Google Shape;3381;p212"/>
          <p:cNvSpPr/>
          <p:nvPr/>
        </p:nvSpPr>
        <p:spPr>
          <a:xfrm>
            <a:off x="5519738" y="29168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82" name="Google Shape;3382;p212"/>
          <p:cNvSpPr txBox="1"/>
          <p:nvPr/>
        </p:nvSpPr>
        <p:spPr>
          <a:xfrm>
            <a:off x="5439188" y="29168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4,1</a:t>
            </a:r>
            <a:endParaRPr baseline="-25000" sz="1800">
              <a:solidFill>
                <a:srgbClr val="CCCCCC"/>
              </a:solidFill>
            </a:endParaRPr>
          </a:p>
        </p:txBody>
      </p:sp>
      <p:cxnSp>
        <p:nvCxnSpPr>
          <p:cNvPr id="3383" name="Google Shape;3383;p212"/>
          <p:cNvCxnSpPr/>
          <p:nvPr/>
        </p:nvCxnSpPr>
        <p:spPr>
          <a:xfrm flipH="1">
            <a:off x="5734925" y="2005375"/>
            <a:ext cx="712800" cy="906000"/>
          </a:xfrm>
          <a:prstGeom prst="straightConnector1">
            <a:avLst/>
          </a:prstGeom>
          <a:noFill/>
          <a:ln cap="flat" cmpd="sng" w="19050">
            <a:solidFill>
              <a:srgbClr val="CCCCCC"/>
            </a:solidFill>
            <a:prstDash val="solid"/>
            <a:round/>
            <a:headEnd len="med" w="med" type="none"/>
            <a:tailEnd len="med" w="med" type="triangle"/>
          </a:ln>
        </p:spPr>
      </p:cxnSp>
      <p:sp>
        <p:nvSpPr>
          <p:cNvPr id="3384" name="Google Shape;3384;p212"/>
          <p:cNvSpPr txBox="1"/>
          <p:nvPr/>
        </p:nvSpPr>
        <p:spPr>
          <a:xfrm>
            <a:off x="5770575" y="259443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527 UT</a:t>
            </a:r>
            <a:endParaRPr baseline="-25000" sz="1800">
              <a:solidFill>
                <a:srgbClr val="CCCCCC"/>
              </a:solidFill>
            </a:endParaRPr>
          </a:p>
        </p:txBody>
      </p:sp>
      <p:sp>
        <p:nvSpPr>
          <p:cNvPr id="3385" name="Google Shape;3385;p212"/>
          <p:cNvSpPr/>
          <p:nvPr/>
        </p:nvSpPr>
        <p:spPr>
          <a:xfrm>
            <a:off x="6481000" y="292560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86" name="Google Shape;3386;p212"/>
          <p:cNvSpPr txBox="1"/>
          <p:nvPr/>
        </p:nvSpPr>
        <p:spPr>
          <a:xfrm>
            <a:off x="6400450" y="29256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4,2</a:t>
            </a:r>
            <a:endParaRPr baseline="-25000" sz="1800">
              <a:solidFill>
                <a:srgbClr val="CCCCCC"/>
              </a:solidFill>
            </a:endParaRPr>
          </a:p>
        </p:txBody>
      </p:sp>
      <p:cxnSp>
        <p:nvCxnSpPr>
          <p:cNvPr id="3387" name="Google Shape;3387;p212"/>
          <p:cNvCxnSpPr>
            <a:stCxn id="3362" idx="4"/>
            <a:endCxn id="3386" idx="0"/>
          </p:cNvCxnSpPr>
          <p:nvPr/>
        </p:nvCxnSpPr>
        <p:spPr>
          <a:xfrm>
            <a:off x="6626400" y="2046463"/>
            <a:ext cx="70500" cy="879000"/>
          </a:xfrm>
          <a:prstGeom prst="straightConnector1">
            <a:avLst/>
          </a:prstGeom>
          <a:noFill/>
          <a:ln cap="flat" cmpd="sng" w="19050">
            <a:solidFill>
              <a:srgbClr val="CCCCCC"/>
            </a:solidFill>
            <a:prstDash val="solid"/>
            <a:round/>
            <a:headEnd len="med" w="med" type="none"/>
            <a:tailEnd len="med" w="med" type="triangle"/>
          </a:ln>
        </p:spPr>
      </p:cxnSp>
      <p:sp>
        <p:nvSpPr>
          <p:cNvPr id="3388" name="Google Shape;3388;p212"/>
          <p:cNvSpPr txBox="1"/>
          <p:nvPr/>
        </p:nvSpPr>
        <p:spPr>
          <a:xfrm>
            <a:off x="6626400" y="26067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607 UT</a:t>
            </a:r>
            <a:endParaRPr baseline="-25000" sz="1800">
              <a:solidFill>
                <a:srgbClr val="CCCCCC"/>
              </a:solidFill>
            </a:endParaRPr>
          </a:p>
        </p:txBody>
      </p:sp>
      <p:sp>
        <p:nvSpPr>
          <p:cNvPr id="3389" name="Google Shape;3389;p212"/>
          <p:cNvSpPr/>
          <p:nvPr/>
        </p:nvSpPr>
        <p:spPr>
          <a:xfrm>
            <a:off x="7539250" y="2891350"/>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0" name="Google Shape;3390;p212"/>
          <p:cNvSpPr txBox="1"/>
          <p:nvPr/>
        </p:nvSpPr>
        <p:spPr>
          <a:xfrm>
            <a:off x="7458700" y="28913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4,3</a:t>
            </a:r>
            <a:endParaRPr baseline="-25000" sz="1800">
              <a:solidFill>
                <a:srgbClr val="6AA84F"/>
              </a:solidFill>
            </a:endParaRPr>
          </a:p>
        </p:txBody>
      </p:sp>
      <p:sp>
        <p:nvSpPr>
          <p:cNvPr id="3391" name="Google Shape;3391;p212"/>
          <p:cNvSpPr txBox="1"/>
          <p:nvPr/>
        </p:nvSpPr>
        <p:spPr>
          <a:xfrm>
            <a:off x="7684650" y="257245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436 UT</a:t>
            </a:r>
            <a:endParaRPr baseline="-25000" sz="1800">
              <a:solidFill>
                <a:srgbClr val="6AA84F"/>
              </a:solidFill>
            </a:endParaRPr>
          </a:p>
        </p:txBody>
      </p:sp>
      <p:cxnSp>
        <p:nvCxnSpPr>
          <p:cNvPr id="3392" name="Google Shape;3392;p212"/>
          <p:cNvCxnSpPr/>
          <p:nvPr/>
        </p:nvCxnSpPr>
        <p:spPr>
          <a:xfrm>
            <a:off x="6807500" y="1965400"/>
            <a:ext cx="852600" cy="939300"/>
          </a:xfrm>
          <a:prstGeom prst="straightConnector1">
            <a:avLst/>
          </a:prstGeom>
          <a:noFill/>
          <a:ln cap="flat" cmpd="sng" w="19050">
            <a:solidFill>
              <a:srgbClr val="6AA84F"/>
            </a:solidFill>
            <a:prstDash val="solid"/>
            <a:round/>
            <a:headEnd len="med" w="med" type="none"/>
            <a:tailEnd len="med" w="med" type="triangle"/>
          </a:ln>
        </p:spPr>
      </p:cxnSp>
      <p:sp>
        <p:nvSpPr>
          <p:cNvPr id="3393" name="Google Shape;3393;p212"/>
          <p:cNvSpPr/>
          <p:nvPr/>
        </p:nvSpPr>
        <p:spPr>
          <a:xfrm>
            <a:off x="4787938" y="2926475"/>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4" name="Google Shape;3394;p212"/>
          <p:cNvSpPr txBox="1"/>
          <p:nvPr/>
        </p:nvSpPr>
        <p:spPr>
          <a:xfrm>
            <a:off x="4707391" y="291392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3,1</a:t>
            </a:r>
            <a:endParaRPr baseline="-25000" sz="1800">
              <a:solidFill>
                <a:srgbClr val="CCCCCC"/>
              </a:solidFill>
            </a:endParaRPr>
          </a:p>
        </p:txBody>
      </p:sp>
      <p:cxnSp>
        <p:nvCxnSpPr>
          <p:cNvPr id="3395" name="Google Shape;3395;p212"/>
          <p:cNvCxnSpPr>
            <a:stCxn id="3360" idx="4"/>
            <a:endCxn id="3394" idx="0"/>
          </p:cNvCxnSpPr>
          <p:nvPr/>
        </p:nvCxnSpPr>
        <p:spPr>
          <a:xfrm flipH="1">
            <a:off x="5004075" y="2308100"/>
            <a:ext cx="120600" cy="605700"/>
          </a:xfrm>
          <a:prstGeom prst="straightConnector1">
            <a:avLst/>
          </a:prstGeom>
          <a:noFill/>
          <a:ln cap="flat" cmpd="sng" w="19050">
            <a:solidFill>
              <a:srgbClr val="CCCCCC"/>
            </a:solidFill>
            <a:prstDash val="solid"/>
            <a:round/>
            <a:headEnd len="med" w="med" type="none"/>
            <a:tailEnd len="med" w="med" type="triangle"/>
          </a:ln>
        </p:spPr>
      </p:cxnSp>
      <p:sp>
        <p:nvSpPr>
          <p:cNvPr id="3396" name="Google Shape;3396;p212"/>
          <p:cNvSpPr txBox="1"/>
          <p:nvPr/>
        </p:nvSpPr>
        <p:spPr>
          <a:xfrm>
            <a:off x="4975375" y="251726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569 UT</a:t>
            </a:r>
            <a:endParaRPr baseline="-25000" sz="1800">
              <a:solidFill>
                <a:srgbClr val="CCCCCC"/>
              </a:solidFill>
            </a:endParaRPr>
          </a:p>
        </p:txBody>
      </p:sp>
      <p:sp>
        <p:nvSpPr>
          <p:cNvPr id="3397" name="Google Shape;3397;p212"/>
          <p:cNvSpPr/>
          <p:nvPr/>
        </p:nvSpPr>
        <p:spPr>
          <a:xfrm>
            <a:off x="799850" y="292445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8" name="Google Shape;3398;p212"/>
          <p:cNvSpPr txBox="1"/>
          <p:nvPr/>
        </p:nvSpPr>
        <p:spPr>
          <a:xfrm>
            <a:off x="719300" y="29244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1,1</a:t>
            </a:r>
            <a:endParaRPr baseline="-25000" sz="1800">
              <a:solidFill>
                <a:srgbClr val="CCCCCC"/>
              </a:solidFill>
            </a:endParaRPr>
          </a:p>
        </p:txBody>
      </p:sp>
      <p:cxnSp>
        <p:nvCxnSpPr>
          <p:cNvPr id="3399" name="Google Shape;3399;p212"/>
          <p:cNvCxnSpPr/>
          <p:nvPr/>
        </p:nvCxnSpPr>
        <p:spPr>
          <a:xfrm flipH="1">
            <a:off x="1159075" y="2038075"/>
            <a:ext cx="758100" cy="918300"/>
          </a:xfrm>
          <a:prstGeom prst="straightConnector1">
            <a:avLst/>
          </a:prstGeom>
          <a:noFill/>
          <a:ln cap="flat" cmpd="sng" w="19050">
            <a:solidFill>
              <a:srgbClr val="CCCCCC"/>
            </a:solidFill>
            <a:prstDash val="solid"/>
            <a:round/>
            <a:headEnd len="med" w="med" type="none"/>
            <a:tailEnd len="med" w="med" type="triangle"/>
          </a:ln>
        </p:spPr>
      </p:cxnSp>
      <p:sp>
        <p:nvSpPr>
          <p:cNvPr id="3400" name="Google Shape;3400;p212"/>
          <p:cNvSpPr txBox="1"/>
          <p:nvPr/>
        </p:nvSpPr>
        <p:spPr>
          <a:xfrm>
            <a:off x="189650" y="2582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446 UT</a:t>
            </a:r>
            <a:endParaRPr baseline="-25000" sz="1800">
              <a:solidFill>
                <a:srgbClr val="CCCCCC"/>
              </a:solidFill>
            </a:endParaRPr>
          </a:p>
        </p:txBody>
      </p:sp>
      <p:sp>
        <p:nvSpPr>
          <p:cNvPr id="3401" name="Google Shape;3401;p212"/>
          <p:cNvSpPr/>
          <p:nvPr/>
        </p:nvSpPr>
        <p:spPr>
          <a:xfrm>
            <a:off x="2014400" y="2930250"/>
            <a:ext cx="432000" cy="432000"/>
          </a:xfrm>
          <a:prstGeom prst="ellipse">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2" name="Google Shape;3402;p212"/>
          <p:cNvSpPr txBox="1"/>
          <p:nvPr/>
        </p:nvSpPr>
        <p:spPr>
          <a:xfrm>
            <a:off x="1933850" y="293025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P</a:t>
            </a:r>
            <a:r>
              <a:rPr baseline="-25000" lang="fr" sz="1800">
                <a:solidFill>
                  <a:srgbClr val="CCCCCC"/>
                </a:solidFill>
              </a:rPr>
              <a:t>1,2</a:t>
            </a:r>
            <a:endParaRPr baseline="-25000" sz="1800">
              <a:solidFill>
                <a:srgbClr val="CCCCCC"/>
              </a:solidFill>
            </a:endParaRPr>
          </a:p>
        </p:txBody>
      </p:sp>
      <p:cxnSp>
        <p:nvCxnSpPr>
          <p:cNvPr id="3403" name="Google Shape;3403;p212"/>
          <p:cNvCxnSpPr>
            <a:stCxn id="3353" idx="4"/>
          </p:cNvCxnSpPr>
          <p:nvPr/>
        </p:nvCxnSpPr>
        <p:spPr>
          <a:xfrm>
            <a:off x="2100575" y="2093988"/>
            <a:ext cx="123000" cy="837600"/>
          </a:xfrm>
          <a:prstGeom prst="straightConnector1">
            <a:avLst/>
          </a:prstGeom>
          <a:noFill/>
          <a:ln cap="flat" cmpd="sng" w="19050">
            <a:solidFill>
              <a:srgbClr val="CCCCCC"/>
            </a:solidFill>
            <a:prstDash val="solid"/>
            <a:round/>
            <a:headEnd len="med" w="med" type="none"/>
            <a:tailEnd len="med" w="med" type="triangle"/>
          </a:ln>
        </p:spPr>
      </p:cxnSp>
      <p:sp>
        <p:nvSpPr>
          <p:cNvPr id="3404" name="Google Shape;3404;p212"/>
          <p:cNvSpPr txBox="1"/>
          <p:nvPr/>
        </p:nvSpPr>
        <p:spPr>
          <a:xfrm>
            <a:off x="1281050" y="25877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484 UT</a:t>
            </a:r>
            <a:endParaRPr baseline="-25000" sz="1800">
              <a:solidFill>
                <a:srgbClr val="CCCCCC"/>
              </a:solidFill>
            </a:endParaRPr>
          </a:p>
        </p:txBody>
      </p:sp>
      <p:sp>
        <p:nvSpPr>
          <p:cNvPr id="3405" name="Google Shape;3405;p212"/>
          <p:cNvSpPr txBox="1"/>
          <p:nvPr/>
        </p:nvSpPr>
        <p:spPr>
          <a:xfrm>
            <a:off x="935150" y="15259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406" name="Google Shape;3406;p212"/>
          <p:cNvSpPr txBox="1"/>
          <p:nvPr/>
        </p:nvSpPr>
        <p:spPr>
          <a:xfrm>
            <a:off x="338638" y="3519438"/>
            <a:ext cx="8425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this is </a:t>
            </a:r>
            <a:r>
              <a:rPr b="1" lang="fr" sz="1800">
                <a:solidFill>
                  <a:srgbClr val="FF0000"/>
                </a:solidFill>
                <a:latin typeface="Lato"/>
                <a:ea typeface="Lato"/>
                <a:cs typeface="Lato"/>
                <a:sym typeface="Lato"/>
              </a:rPr>
              <a:t>not feasible</a:t>
            </a:r>
            <a:r>
              <a:rPr lang="fr" sz="1800">
                <a:solidFill>
                  <a:srgbClr val="1A1A1A"/>
                </a:solidFill>
                <a:latin typeface="Lato"/>
                <a:ea typeface="Lato"/>
                <a:cs typeface="Lato"/>
                <a:sym typeface="Lato"/>
              </a:rPr>
              <a:t> in practice, due to the </a:t>
            </a:r>
            <a:r>
              <a:rPr b="1" lang="fr" sz="1800">
                <a:solidFill>
                  <a:srgbClr val="FF0000"/>
                </a:solidFill>
                <a:latin typeface="Lato"/>
                <a:ea typeface="Lato"/>
                <a:cs typeface="Lato"/>
                <a:sym typeface="Lato"/>
              </a:rPr>
              <a:t>size of the</a:t>
            </a:r>
            <a:r>
              <a:rPr lang="fr" sz="1800">
                <a:solidFill>
                  <a:srgbClr val="1A1A1A"/>
                </a:solidFill>
                <a:latin typeface="Lato"/>
                <a:ea typeface="Lato"/>
                <a:cs typeface="Lato"/>
                <a:sym typeface="Lato"/>
              </a:rPr>
              <a:t> generated</a:t>
            </a:r>
            <a:r>
              <a:rPr b="1" lang="fr" sz="1800">
                <a:solidFill>
                  <a:srgbClr val="FF0000"/>
                </a:solidFill>
                <a:latin typeface="Lato"/>
                <a:ea typeface="Lato"/>
                <a:cs typeface="Lato"/>
                <a:sym typeface="Lato"/>
              </a:rPr>
              <a:t> tree</a:t>
            </a:r>
            <a:r>
              <a:rPr lang="fr" sz="1800">
                <a:solidFill>
                  <a:srgbClr val="1A1A1A"/>
                </a:solidFill>
                <a:latin typeface="Lato"/>
                <a:ea typeface="Lato"/>
                <a:cs typeface="Lato"/>
                <a:sym typeface="Lato"/>
              </a:rPr>
              <a:t>.</a:t>
            </a:r>
            <a:endParaRPr sz="1900">
              <a:solidFill>
                <a:srgbClr val="1A1A1A"/>
              </a:solidFill>
              <a:latin typeface="Lato"/>
              <a:ea typeface="Lato"/>
              <a:cs typeface="Lato"/>
              <a:sym typeface="Lato"/>
            </a:endParaRPr>
          </a:p>
        </p:txBody>
      </p:sp>
      <p:sp>
        <p:nvSpPr>
          <p:cNvPr id="3407" name="Google Shape;3407;p212"/>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full exploration</a:t>
            </a:r>
            <a:endParaRPr sz="2020"/>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1" name="Shape 3411"/>
        <p:cNvGrpSpPr/>
        <p:nvPr/>
      </p:nvGrpSpPr>
      <p:grpSpPr>
        <a:xfrm>
          <a:off x="0" y="0"/>
          <a:ext cx="0" cy="0"/>
          <a:chOff x="0" y="0"/>
          <a:chExt cx="0" cy="0"/>
        </a:xfrm>
      </p:grpSpPr>
      <p:sp>
        <p:nvSpPr>
          <p:cNvPr id="3412" name="Google Shape;3412;p21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55</a:t>
            </a:r>
            <a:endParaRPr>
              <a:solidFill>
                <a:srgbClr val="666666"/>
              </a:solidFill>
            </a:endParaRPr>
          </a:p>
        </p:txBody>
      </p:sp>
      <p:sp>
        <p:nvSpPr>
          <p:cNvPr id="3413" name="Google Shape;3413;p213"/>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
        <p:nvSpPr>
          <p:cNvPr id="3414" name="Google Shape;3414;p213"/>
          <p:cNvSpPr txBox="1"/>
          <p:nvPr/>
        </p:nvSpPr>
        <p:spPr>
          <a:xfrm>
            <a:off x="588600" y="58897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Thus, there is a need for </a:t>
            </a:r>
            <a:r>
              <a:rPr b="1" lang="fr" sz="1800">
                <a:solidFill>
                  <a:srgbClr val="FF0000"/>
                </a:solidFill>
                <a:latin typeface="Lato"/>
                <a:ea typeface="Lato"/>
                <a:cs typeface="Lato"/>
                <a:sym typeface="Lato"/>
              </a:rPr>
              <a:t>heuristics </a:t>
            </a:r>
            <a:r>
              <a:rPr lang="fr" sz="1800">
                <a:solidFill>
                  <a:srgbClr val="1A1A1A"/>
                </a:solidFill>
                <a:latin typeface="Lato"/>
                <a:ea typeface="Lato"/>
                <a:cs typeface="Lato"/>
                <a:sym typeface="Lato"/>
              </a:rPr>
              <a:t>aiming at </a:t>
            </a:r>
            <a:r>
              <a:rPr b="1" lang="fr" sz="1800">
                <a:solidFill>
                  <a:srgbClr val="FF0000"/>
                </a:solidFill>
                <a:latin typeface="Lato"/>
                <a:ea typeface="Lato"/>
                <a:cs typeface="Lato"/>
                <a:sym typeface="Lato"/>
              </a:rPr>
              <a:t>efficiently traversing the tree</a:t>
            </a:r>
            <a:r>
              <a:rPr lang="fr" sz="1800">
                <a:solidFill>
                  <a:srgbClr val="1A1A1A"/>
                </a:solidFill>
                <a:latin typeface="Lato"/>
                <a:ea typeface="Lato"/>
                <a:cs typeface="Lato"/>
                <a:sym typeface="Lato"/>
              </a:rPr>
              <a:t> of solutions.</a:t>
            </a:r>
            <a:endParaRPr sz="1800">
              <a:solidFill>
                <a:srgbClr val="1A1A1A"/>
              </a:solidFill>
              <a:latin typeface="Lato"/>
              <a:ea typeface="Lato"/>
              <a:cs typeface="Lato"/>
              <a:sym typeface="Lato"/>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8" name="Shape 3418"/>
        <p:cNvGrpSpPr/>
        <p:nvPr/>
      </p:nvGrpSpPr>
      <p:grpSpPr>
        <a:xfrm>
          <a:off x="0" y="0"/>
          <a:ext cx="0" cy="0"/>
          <a:chOff x="0" y="0"/>
          <a:chExt cx="0" cy="0"/>
        </a:xfrm>
      </p:grpSpPr>
      <p:sp>
        <p:nvSpPr>
          <p:cNvPr id="3419" name="Google Shape;3419;p21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55</a:t>
            </a:r>
            <a:endParaRPr>
              <a:solidFill>
                <a:srgbClr val="666666"/>
              </a:solidFill>
            </a:endParaRPr>
          </a:p>
        </p:txBody>
      </p:sp>
      <p:pic>
        <p:nvPicPr>
          <p:cNvPr id="3420" name="Google Shape;3420;p214"/>
          <p:cNvPicPr preferRelativeResize="0"/>
          <p:nvPr/>
        </p:nvPicPr>
        <p:blipFill>
          <a:blip r:embed="rId4">
            <a:alphaModFix/>
          </a:blip>
          <a:stretch>
            <a:fillRect/>
          </a:stretch>
        </p:blipFill>
        <p:spPr>
          <a:xfrm>
            <a:off x="723425" y="2746463"/>
            <a:ext cx="7697173" cy="1515125"/>
          </a:xfrm>
          <a:prstGeom prst="rect">
            <a:avLst/>
          </a:prstGeom>
          <a:noFill/>
          <a:ln>
            <a:noFill/>
          </a:ln>
        </p:spPr>
      </p:pic>
      <p:sp>
        <p:nvSpPr>
          <p:cNvPr id="3421" name="Google Shape;3421;p214"/>
          <p:cNvSpPr txBox="1"/>
          <p:nvPr/>
        </p:nvSpPr>
        <p:spPr>
          <a:xfrm>
            <a:off x="588600" y="58897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Thus, there is a need for </a:t>
            </a:r>
            <a:r>
              <a:rPr b="1" lang="fr" sz="1800">
                <a:solidFill>
                  <a:srgbClr val="FF0000"/>
                </a:solidFill>
                <a:latin typeface="Lato"/>
                <a:ea typeface="Lato"/>
                <a:cs typeface="Lato"/>
                <a:sym typeface="Lato"/>
              </a:rPr>
              <a:t>heuristics </a:t>
            </a:r>
            <a:r>
              <a:rPr lang="fr" sz="1800">
                <a:solidFill>
                  <a:srgbClr val="1A1A1A"/>
                </a:solidFill>
                <a:latin typeface="Lato"/>
                <a:ea typeface="Lato"/>
                <a:cs typeface="Lato"/>
                <a:sym typeface="Lato"/>
              </a:rPr>
              <a:t>aiming at </a:t>
            </a:r>
            <a:r>
              <a:rPr b="1" lang="fr" sz="1800">
                <a:solidFill>
                  <a:srgbClr val="FF0000"/>
                </a:solidFill>
                <a:latin typeface="Lato"/>
                <a:ea typeface="Lato"/>
                <a:cs typeface="Lato"/>
                <a:sym typeface="Lato"/>
              </a:rPr>
              <a:t>efficiently traversing the tree</a:t>
            </a:r>
            <a:r>
              <a:rPr lang="fr" sz="1800">
                <a:solidFill>
                  <a:srgbClr val="1A1A1A"/>
                </a:solidFill>
                <a:latin typeface="Lato"/>
                <a:ea typeface="Lato"/>
                <a:cs typeface="Lato"/>
                <a:sym typeface="Lato"/>
              </a:rPr>
              <a:t> of solutions.</a:t>
            </a:r>
            <a:endParaRPr sz="1800">
              <a:solidFill>
                <a:srgbClr val="1A1A1A"/>
              </a:solidFill>
              <a:latin typeface="Lato"/>
              <a:ea typeface="Lato"/>
              <a:cs typeface="Lato"/>
              <a:sym typeface="Lato"/>
            </a:endParaRPr>
          </a:p>
        </p:txBody>
      </p:sp>
      <p:sp>
        <p:nvSpPr>
          <p:cNvPr id="3422" name="Google Shape;3422;p214"/>
          <p:cNvSpPr txBox="1"/>
          <p:nvPr/>
        </p:nvSpPr>
        <p:spPr>
          <a:xfrm>
            <a:off x="588588" y="153737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Our proposal consists in </a:t>
            </a:r>
            <a:r>
              <a:rPr b="1" lang="fr" sz="1800">
                <a:solidFill>
                  <a:srgbClr val="FF0000"/>
                </a:solidFill>
                <a:latin typeface="Lato"/>
                <a:ea typeface="Lato"/>
                <a:cs typeface="Lato"/>
                <a:sym typeface="Lato"/>
              </a:rPr>
              <a:t>attributing a (weighted) score</a:t>
            </a:r>
            <a:r>
              <a:rPr lang="fr" sz="1800">
                <a:solidFill>
                  <a:srgbClr val="1A1A1A"/>
                </a:solidFill>
                <a:latin typeface="Lato"/>
                <a:ea typeface="Lato"/>
                <a:cs typeface="Lato"/>
                <a:sym typeface="Lato"/>
              </a:rPr>
              <a:t> to each generated process, </a:t>
            </a:r>
            <a:r>
              <a:rPr b="1" lang="fr" sz="1800">
                <a:solidFill>
                  <a:srgbClr val="FF0000"/>
                </a:solidFill>
                <a:latin typeface="Lato"/>
                <a:ea typeface="Lato"/>
                <a:cs typeface="Lato"/>
                <a:sym typeface="Lato"/>
              </a:rPr>
              <a:t>based on </a:t>
            </a:r>
            <a:r>
              <a:rPr lang="fr" sz="1800">
                <a:solidFill>
                  <a:srgbClr val="1A1A1A"/>
                </a:solidFill>
                <a:latin typeface="Lato"/>
                <a:ea typeface="Lato"/>
                <a:cs typeface="Lato"/>
                <a:sym typeface="Lato"/>
              </a:rPr>
              <a:t>its </a:t>
            </a:r>
            <a:r>
              <a:rPr b="1" lang="fr" sz="1800">
                <a:solidFill>
                  <a:srgbClr val="FF0000"/>
                </a:solidFill>
                <a:latin typeface="Lato"/>
                <a:ea typeface="Lato"/>
                <a:cs typeface="Lato"/>
                <a:sym typeface="Lato"/>
              </a:rPr>
              <a:t>AET </a:t>
            </a:r>
            <a:r>
              <a:rPr lang="fr" sz="1800">
                <a:solidFill>
                  <a:srgbClr val="1A1A1A"/>
                </a:solidFill>
                <a:latin typeface="Lato"/>
                <a:ea typeface="Lato"/>
                <a:cs typeface="Lato"/>
                <a:sym typeface="Lato"/>
              </a:rPr>
              <a:t>and its </a:t>
            </a:r>
            <a:r>
              <a:rPr b="1" lang="fr" sz="1800">
                <a:solidFill>
                  <a:srgbClr val="FF0000"/>
                </a:solidFill>
                <a:latin typeface="Lato"/>
                <a:ea typeface="Lato"/>
                <a:cs typeface="Lato"/>
                <a:sym typeface="Lato"/>
              </a:rPr>
              <a:t>resources usage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423" name="Google Shape;3423;p214"/>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27" name="Shape 3427"/>
        <p:cNvGrpSpPr/>
        <p:nvPr/>
      </p:nvGrpSpPr>
      <p:grpSpPr>
        <a:xfrm>
          <a:off x="0" y="0"/>
          <a:ext cx="0" cy="0"/>
          <a:chOff x="0" y="0"/>
          <a:chExt cx="0" cy="0"/>
        </a:xfrm>
      </p:grpSpPr>
      <p:sp>
        <p:nvSpPr>
          <p:cNvPr id="3428" name="Google Shape;3428;p21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sp>
        <p:nvSpPr>
          <p:cNvPr id="3429" name="Google Shape;3429;p215"/>
          <p:cNvSpPr txBox="1"/>
          <p:nvPr/>
        </p:nvSpPr>
        <p:spPr>
          <a:xfrm>
            <a:off x="588600" y="4572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Based on this score, </a:t>
            </a:r>
            <a:r>
              <a:rPr b="1" lang="fr" sz="1800">
                <a:solidFill>
                  <a:srgbClr val="FF0000"/>
                </a:solidFill>
                <a:latin typeface="Lato"/>
                <a:ea typeface="Lato"/>
                <a:cs typeface="Lato"/>
                <a:sym typeface="Lato"/>
              </a:rPr>
              <a:t>one or several processes</a:t>
            </a:r>
            <a:r>
              <a:rPr lang="fr" sz="1800">
                <a:solidFill>
                  <a:srgbClr val="1A1A1A"/>
                </a:solidFill>
                <a:latin typeface="Lato"/>
                <a:ea typeface="Lato"/>
                <a:cs typeface="Lato"/>
                <a:sym typeface="Lato"/>
              </a:rPr>
              <a:t> of the current layer </a:t>
            </a:r>
            <a:r>
              <a:rPr b="1" lang="fr" sz="1800">
                <a:solidFill>
                  <a:srgbClr val="FF0000"/>
                </a:solidFill>
                <a:latin typeface="Lato"/>
                <a:ea typeface="Lato"/>
                <a:cs typeface="Lato"/>
                <a:sym typeface="Lato"/>
              </a:rPr>
              <a:t>are kept</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used </a:t>
            </a:r>
            <a:r>
              <a:rPr lang="fr" sz="1800">
                <a:solidFill>
                  <a:srgbClr val="1A1A1A"/>
                </a:solidFill>
                <a:latin typeface="Lato"/>
                <a:ea typeface="Lato"/>
                <a:cs typeface="Lato"/>
                <a:sym typeface="Lato"/>
              </a:rPr>
              <a:t>as basis for the </a:t>
            </a:r>
            <a:r>
              <a:rPr b="1" lang="fr" sz="1800">
                <a:solidFill>
                  <a:srgbClr val="FF0000"/>
                </a:solidFill>
                <a:latin typeface="Lato"/>
                <a:ea typeface="Lato"/>
                <a:cs typeface="Lato"/>
                <a:sym typeface="Lato"/>
              </a:rPr>
              <a:t>computation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next layer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430" name="Google Shape;3430;p215"/>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4" name="Shape 3434"/>
        <p:cNvGrpSpPr/>
        <p:nvPr/>
      </p:nvGrpSpPr>
      <p:grpSpPr>
        <a:xfrm>
          <a:off x="0" y="0"/>
          <a:ext cx="0" cy="0"/>
          <a:chOff x="0" y="0"/>
          <a:chExt cx="0" cy="0"/>
        </a:xfrm>
      </p:grpSpPr>
      <p:sp>
        <p:nvSpPr>
          <p:cNvPr id="3435" name="Google Shape;3435;p21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sp>
        <p:nvSpPr>
          <p:cNvPr id="3436" name="Google Shape;3436;p216"/>
          <p:cNvSpPr txBox="1"/>
          <p:nvPr/>
        </p:nvSpPr>
        <p:spPr>
          <a:xfrm>
            <a:off x="588600" y="4572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Based on this score, </a:t>
            </a:r>
            <a:r>
              <a:rPr b="1" lang="fr" sz="1800">
                <a:solidFill>
                  <a:srgbClr val="FF0000"/>
                </a:solidFill>
                <a:latin typeface="Lato"/>
                <a:ea typeface="Lato"/>
                <a:cs typeface="Lato"/>
                <a:sym typeface="Lato"/>
              </a:rPr>
              <a:t>one or several processes</a:t>
            </a:r>
            <a:r>
              <a:rPr lang="fr" sz="1800">
                <a:solidFill>
                  <a:srgbClr val="1A1A1A"/>
                </a:solidFill>
                <a:latin typeface="Lato"/>
                <a:ea typeface="Lato"/>
                <a:cs typeface="Lato"/>
                <a:sym typeface="Lato"/>
              </a:rPr>
              <a:t> of the current layer </a:t>
            </a:r>
            <a:r>
              <a:rPr b="1" lang="fr" sz="1800">
                <a:solidFill>
                  <a:srgbClr val="FF0000"/>
                </a:solidFill>
                <a:latin typeface="Lato"/>
                <a:ea typeface="Lato"/>
                <a:cs typeface="Lato"/>
                <a:sym typeface="Lato"/>
              </a:rPr>
              <a:t>are kept</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used </a:t>
            </a:r>
            <a:r>
              <a:rPr lang="fr" sz="1800">
                <a:solidFill>
                  <a:srgbClr val="1A1A1A"/>
                </a:solidFill>
                <a:latin typeface="Lato"/>
                <a:ea typeface="Lato"/>
                <a:cs typeface="Lato"/>
                <a:sym typeface="Lato"/>
              </a:rPr>
              <a:t>as basis for the </a:t>
            </a:r>
            <a:r>
              <a:rPr b="1" lang="fr" sz="1800">
                <a:solidFill>
                  <a:srgbClr val="FF0000"/>
                </a:solidFill>
                <a:latin typeface="Lato"/>
                <a:ea typeface="Lato"/>
                <a:cs typeface="Lato"/>
                <a:sym typeface="Lato"/>
              </a:rPr>
              <a:t>computation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next layer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437" name="Google Shape;3437;p216"/>
          <p:cNvSpPr/>
          <p:nvPr/>
        </p:nvSpPr>
        <p:spPr>
          <a:xfrm>
            <a:off x="4352275" y="13582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8" name="Google Shape;3438;p216"/>
          <p:cNvSpPr txBox="1"/>
          <p:nvPr/>
        </p:nvSpPr>
        <p:spPr>
          <a:xfrm>
            <a:off x="4331725" y="13582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439" name="Google Shape;3439;p216"/>
          <p:cNvSpPr txBox="1"/>
          <p:nvPr/>
        </p:nvSpPr>
        <p:spPr>
          <a:xfrm>
            <a:off x="4717325" y="129177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sp>
        <p:nvSpPr>
          <p:cNvPr id="3440" name="Google Shape;3440;p216"/>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4" name="Shape 3444"/>
        <p:cNvGrpSpPr/>
        <p:nvPr/>
      </p:nvGrpSpPr>
      <p:grpSpPr>
        <a:xfrm>
          <a:off x="0" y="0"/>
          <a:ext cx="0" cy="0"/>
          <a:chOff x="0" y="0"/>
          <a:chExt cx="0" cy="0"/>
        </a:xfrm>
      </p:grpSpPr>
      <p:sp>
        <p:nvSpPr>
          <p:cNvPr id="3445" name="Google Shape;3445;p21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sp>
        <p:nvSpPr>
          <p:cNvPr id="3446" name="Google Shape;3446;p217"/>
          <p:cNvSpPr txBox="1"/>
          <p:nvPr/>
        </p:nvSpPr>
        <p:spPr>
          <a:xfrm>
            <a:off x="588600" y="4572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Based on this score, </a:t>
            </a:r>
            <a:r>
              <a:rPr b="1" lang="fr" sz="1800">
                <a:solidFill>
                  <a:srgbClr val="FF0000"/>
                </a:solidFill>
                <a:latin typeface="Lato"/>
                <a:ea typeface="Lato"/>
                <a:cs typeface="Lato"/>
                <a:sym typeface="Lato"/>
              </a:rPr>
              <a:t>one or several processes</a:t>
            </a:r>
            <a:r>
              <a:rPr lang="fr" sz="1800">
                <a:solidFill>
                  <a:srgbClr val="1A1A1A"/>
                </a:solidFill>
                <a:latin typeface="Lato"/>
                <a:ea typeface="Lato"/>
                <a:cs typeface="Lato"/>
                <a:sym typeface="Lato"/>
              </a:rPr>
              <a:t> of the current layer </a:t>
            </a:r>
            <a:r>
              <a:rPr b="1" lang="fr" sz="1800">
                <a:solidFill>
                  <a:srgbClr val="FF0000"/>
                </a:solidFill>
                <a:latin typeface="Lato"/>
                <a:ea typeface="Lato"/>
                <a:cs typeface="Lato"/>
                <a:sym typeface="Lato"/>
              </a:rPr>
              <a:t>are kept</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used </a:t>
            </a:r>
            <a:r>
              <a:rPr lang="fr" sz="1800">
                <a:solidFill>
                  <a:srgbClr val="1A1A1A"/>
                </a:solidFill>
                <a:latin typeface="Lato"/>
                <a:ea typeface="Lato"/>
                <a:cs typeface="Lato"/>
                <a:sym typeface="Lato"/>
              </a:rPr>
              <a:t>as basis for the </a:t>
            </a:r>
            <a:r>
              <a:rPr b="1" lang="fr" sz="1800">
                <a:solidFill>
                  <a:srgbClr val="FF0000"/>
                </a:solidFill>
                <a:latin typeface="Lato"/>
                <a:ea typeface="Lato"/>
                <a:cs typeface="Lato"/>
                <a:sym typeface="Lato"/>
              </a:rPr>
              <a:t>computation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next layer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447" name="Google Shape;3447;p217"/>
          <p:cNvSpPr/>
          <p:nvPr/>
        </p:nvSpPr>
        <p:spPr>
          <a:xfrm>
            <a:off x="4352275" y="13582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48" name="Google Shape;3448;p217"/>
          <p:cNvSpPr txBox="1"/>
          <p:nvPr/>
        </p:nvSpPr>
        <p:spPr>
          <a:xfrm>
            <a:off x="4331725" y="13582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449" name="Google Shape;3449;p217"/>
          <p:cNvSpPr/>
          <p:nvPr/>
        </p:nvSpPr>
        <p:spPr>
          <a:xfrm>
            <a:off x="1998325" y="2075838"/>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0" name="Google Shape;3450;p217"/>
          <p:cNvSpPr txBox="1"/>
          <p:nvPr/>
        </p:nvSpPr>
        <p:spPr>
          <a:xfrm>
            <a:off x="1977775" y="20758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451" name="Google Shape;3451;p217"/>
          <p:cNvSpPr txBox="1"/>
          <p:nvPr/>
        </p:nvSpPr>
        <p:spPr>
          <a:xfrm>
            <a:off x="4717325" y="129177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452" name="Google Shape;3452;p217"/>
          <p:cNvCxnSpPr>
            <a:endCxn id="3450" idx="3"/>
          </p:cNvCxnSpPr>
          <p:nvPr/>
        </p:nvCxnSpPr>
        <p:spPr>
          <a:xfrm flipH="1">
            <a:off x="2450875" y="1679538"/>
            <a:ext cx="1922700" cy="576300"/>
          </a:xfrm>
          <a:prstGeom prst="straightConnector1">
            <a:avLst/>
          </a:prstGeom>
          <a:noFill/>
          <a:ln cap="flat" cmpd="sng" w="19050">
            <a:solidFill>
              <a:srgbClr val="1A1A1A"/>
            </a:solidFill>
            <a:prstDash val="solid"/>
            <a:round/>
            <a:headEnd len="med" w="med" type="none"/>
            <a:tailEnd len="med" w="med" type="triangle"/>
          </a:ln>
        </p:spPr>
      </p:cxnSp>
      <p:sp>
        <p:nvSpPr>
          <p:cNvPr id="3453" name="Google Shape;3453;p217"/>
          <p:cNvSpPr/>
          <p:nvPr/>
        </p:nvSpPr>
        <p:spPr>
          <a:xfrm>
            <a:off x="3541250"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4" name="Google Shape;3454;p217"/>
          <p:cNvSpPr txBox="1"/>
          <p:nvPr/>
        </p:nvSpPr>
        <p:spPr>
          <a:xfrm>
            <a:off x="3520700"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455" name="Google Shape;3455;p217"/>
          <p:cNvCxnSpPr>
            <a:stCxn id="3447" idx="3"/>
          </p:cNvCxnSpPr>
          <p:nvPr/>
        </p:nvCxnSpPr>
        <p:spPr>
          <a:xfrm flipH="1">
            <a:off x="3907340" y="1727010"/>
            <a:ext cx="508200" cy="592200"/>
          </a:xfrm>
          <a:prstGeom prst="straightConnector1">
            <a:avLst/>
          </a:prstGeom>
          <a:noFill/>
          <a:ln cap="flat" cmpd="sng" w="19050">
            <a:solidFill>
              <a:srgbClr val="000000"/>
            </a:solidFill>
            <a:prstDash val="solid"/>
            <a:round/>
            <a:headEnd len="med" w="med" type="none"/>
            <a:tailEnd len="med" w="med" type="triangle"/>
          </a:ln>
        </p:spPr>
      </p:cxnSp>
      <p:sp>
        <p:nvSpPr>
          <p:cNvPr id="3456" name="Google Shape;3456;p217"/>
          <p:cNvSpPr/>
          <p:nvPr/>
        </p:nvSpPr>
        <p:spPr>
          <a:xfrm>
            <a:off x="5022425"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7" name="Google Shape;3457;p217"/>
          <p:cNvSpPr txBox="1"/>
          <p:nvPr/>
        </p:nvSpPr>
        <p:spPr>
          <a:xfrm>
            <a:off x="5001875"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458" name="Google Shape;3458;p217"/>
          <p:cNvSpPr/>
          <p:nvPr/>
        </p:nvSpPr>
        <p:spPr>
          <a:xfrm>
            <a:off x="6524150" y="2028313"/>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9" name="Google Shape;3459;p217"/>
          <p:cNvSpPr txBox="1"/>
          <p:nvPr/>
        </p:nvSpPr>
        <p:spPr>
          <a:xfrm>
            <a:off x="6503600" y="202831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460" name="Google Shape;3460;p217"/>
          <p:cNvCxnSpPr/>
          <p:nvPr/>
        </p:nvCxnSpPr>
        <p:spPr>
          <a:xfrm>
            <a:off x="4733350" y="1732975"/>
            <a:ext cx="346500" cy="586200"/>
          </a:xfrm>
          <a:prstGeom prst="straightConnector1">
            <a:avLst/>
          </a:prstGeom>
          <a:noFill/>
          <a:ln cap="flat" cmpd="sng" w="19050">
            <a:solidFill>
              <a:srgbClr val="000000"/>
            </a:solidFill>
            <a:prstDash val="solid"/>
            <a:round/>
            <a:headEnd len="med" w="med" type="none"/>
            <a:tailEnd len="med" w="med" type="triangle"/>
          </a:ln>
        </p:spPr>
      </p:cxnSp>
      <p:cxnSp>
        <p:nvCxnSpPr>
          <p:cNvPr id="3461" name="Google Shape;3461;p217"/>
          <p:cNvCxnSpPr>
            <a:endCxn id="3459" idx="1"/>
          </p:cNvCxnSpPr>
          <p:nvPr/>
        </p:nvCxnSpPr>
        <p:spPr>
          <a:xfrm>
            <a:off x="4773500" y="1692913"/>
            <a:ext cx="1730100" cy="515400"/>
          </a:xfrm>
          <a:prstGeom prst="straightConnector1">
            <a:avLst/>
          </a:prstGeom>
          <a:noFill/>
          <a:ln cap="flat" cmpd="sng" w="19050">
            <a:solidFill>
              <a:srgbClr val="000000"/>
            </a:solidFill>
            <a:prstDash val="solid"/>
            <a:round/>
            <a:headEnd len="med" w="med" type="none"/>
            <a:tailEnd len="med" w="med" type="triangle"/>
          </a:ln>
        </p:spPr>
      </p:cxnSp>
      <p:sp>
        <p:nvSpPr>
          <p:cNvPr id="3462" name="Google Shape;3462;p217"/>
          <p:cNvSpPr txBox="1"/>
          <p:nvPr/>
        </p:nvSpPr>
        <p:spPr>
          <a:xfrm>
            <a:off x="5089125"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463" name="Google Shape;3463;p217"/>
          <p:cNvSpPr txBox="1"/>
          <p:nvPr/>
        </p:nvSpPr>
        <p:spPr>
          <a:xfrm>
            <a:off x="2951600"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464" name="Google Shape;3464;p217"/>
          <p:cNvSpPr txBox="1"/>
          <p:nvPr/>
        </p:nvSpPr>
        <p:spPr>
          <a:xfrm>
            <a:off x="6846875" y="18954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465" name="Google Shape;3465;p217"/>
          <p:cNvCxnSpPr/>
          <p:nvPr/>
        </p:nvCxnSpPr>
        <p:spPr>
          <a:xfrm flipH="1" rot="10800000">
            <a:off x="564022" y="189954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466" name="Google Shape;3466;p217"/>
          <p:cNvSpPr txBox="1"/>
          <p:nvPr/>
        </p:nvSpPr>
        <p:spPr>
          <a:xfrm>
            <a:off x="7551625" y="152217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
        <p:nvSpPr>
          <p:cNvPr id="3467" name="Google Shape;3467;p217"/>
          <p:cNvSpPr txBox="1"/>
          <p:nvPr/>
        </p:nvSpPr>
        <p:spPr>
          <a:xfrm>
            <a:off x="1048900" y="1939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468" name="Google Shape;3468;p217"/>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72" name="Shape 3472"/>
        <p:cNvGrpSpPr/>
        <p:nvPr/>
      </p:nvGrpSpPr>
      <p:grpSpPr>
        <a:xfrm>
          <a:off x="0" y="0"/>
          <a:ext cx="0" cy="0"/>
          <a:chOff x="0" y="0"/>
          <a:chExt cx="0" cy="0"/>
        </a:xfrm>
      </p:grpSpPr>
      <p:sp>
        <p:nvSpPr>
          <p:cNvPr id="3473" name="Google Shape;3473;p21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sp>
        <p:nvSpPr>
          <p:cNvPr id="3474" name="Google Shape;3474;p218"/>
          <p:cNvSpPr txBox="1"/>
          <p:nvPr/>
        </p:nvSpPr>
        <p:spPr>
          <a:xfrm>
            <a:off x="588600" y="4572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Based on this score, </a:t>
            </a:r>
            <a:r>
              <a:rPr b="1" lang="fr" sz="1800">
                <a:solidFill>
                  <a:srgbClr val="FF0000"/>
                </a:solidFill>
                <a:latin typeface="Lato"/>
                <a:ea typeface="Lato"/>
                <a:cs typeface="Lato"/>
                <a:sym typeface="Lato"/>
              </a:rPr>
              <a:t>one or several processes</a:t>
            </a:r>
            <a:r>
              <a:rPr lang="fr" sz="1800">
                <a:solidFill>
                  <a:srgbClr val="1A1A1A"/>
                </a:solidFill>
                <a:latin typeface="Lato"/>
                <a:ea typeface="Lato"/>
                <a:cs typeface="Lato"/>
                <a:sym typeface="Lato"/>
              </a:rPr>
              <a:t> of the current layer </a:t>
            </a:r>
            <a:r>
              <a:rPr b="1" lang="fr" sz="1800">
                <a:solidFill>
                  <a:srgbClr val="FF0000"/>
                </a:solidFill>
                <a:latin typeface="Lato"/>
                <a:ea typeface="Lato"/>
                <a:cs typeface="Lato"/>
                <a:sym typeface="Lato"/>
              </a:rPr>
              <a:t>are kept</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used </a:t>
            </a:r>
            <a:r>
              <a:rPr lang="fr" sz="1800">
                <a:solidFill>
                  <a:srgbClr val="1A1A1A"/>
                </a:solidFill>
                <a:latin typeface="Lato"/>
                <a:ea typeface="Lato"/>
                <a:cs typeface="Lato"/>
                <a:sym typeface="Lato"/>
              </a:rPr>
              <a:t>as basis for the </a:t>
            </a:r>
            <a:r>
              <a:rPr b="1" lang="fr" sz="1800">
                <a:solidFill>
                  <a:srgbClr val="FF0000"/>
                </a:solidFill>
                <a:latin typeface="Lato"/>
                <a:ea typeface="Lato"/>
                <a:cs typeface="Lato"/>
                <a:sym typeface="Lato"/>
              </a:rPr>
              <a:t>computation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next layer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475" name="Google Shape;3475;p218"/>
          <p:cNvSpPr/>
          <p:nvPr/>
        </p:nvSpPr>
        <p:spPr>
          <a:xfrm>
            <a:off x="4352275" y="13582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76" name="Google Shape;3476;p218"/>
          <p:cNvSpPr txBox="1"/>
          <p:nvPr/>
        </p:nvSpPr>
        <p:spPr>
          <a:xfrm>
            <a:off x="4331725" y="13582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477" name="Google Shape;3477;p218"/>
          <p:cNvSpPr/>
          <p:nvPr/>
        </p:nvSpPr>
        <p:spPr>
          <a:xfrm>
            <a:off x="1998325" y="2075838"/>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78" name="Google Shape;3478;p218"/>
          <p:cNvSpPr txBox="1"/>
          <p:nvPr/>
        </p:nvSpPr>
        <p:spPr>
          <a:xfrm>
            <a:off x="1977775" y="20758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479" name="Google Shape;3479;p218"/>
          <p:cNvSpPr txBox="1"/>
          <p:nvPr/>
        </p:nvSpPr>
        <p:spPr>
          <a:xfrm>
            <a:off x="4717325" y="129177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480" name="Google Shape;3480;p218"/>
          <p:cNvCxnSpPr>
            <a:endCxn id="3478" idx="3"/>
          </p:cNvCxnSpPr>
          <p:nvPr/>
        </p:nvCxnSpPr>
        <p:spPr>
          <a:xfrm flipH="1">
            <a:off x="2450875" y="1679538"/>
            <a:ext cx="1922700" cy="576300"/>
          </a:xfrm>
          <a:prstGeom prst="straightConnector1">
            <a:avLst/>
          </a:prstGeom>
          <a:noFill/>
          <a:ln cap="flat" cmpd="sng" w="19050">
            <a:solidFill>
              <a:srgbClr val="1A1A1A"/>
            </a:solidFill>
            <a:prstDash val="solid"/>
            <a:round/>
            <a:headEnd len="med" w="med" type="none"/>
            <a:tailEnd len="med" w="med" type="triangle"/>
          </a:ln>
        </p:spPr>
      </p:cxnSp>
      <p:sp>
        <p:nvSpPr>
          <p:cNvPr id="3481" name="Google Shape;3481;p218"/>
          <p:cNvSpPr/>
          <p:nvPr/>
        </p:nvSpPr>
        <p:spPr>
          <a:xfrm>
            <a:off x="3541250"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2" name="Google Shape;3482;p218"/>
          <p:cNvSpPr txBox="1"/>
          <p:nvPr/>
        </p:nvSpPr>
        <p:spPr>
          <a:xfrm>
            <a:off x="3520700"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483" name="Google Shape;3483;p218"/>
          <p:cNvCxnSpPr>
            <a:stCxn id="3475" idx="3"/>
          </p:cNvCxnSpPr>
          <p:nvPr/>
        </p:nvCxnSpPr>
        <p:spPr>
          <a:xfrm flipH="1">
            <a:off x="3907340" y="1727010"/>
            <a:ext cx="508200" cy="592200"/>
          </a:xfrm>
          <a:prstGeom prst="straightConnector1">
            <a:avLst/>
          </a:prstGeom>
          <a:noFill/>
          <a:ln cap="flat" cmpd="sng" w="19050">
            <a:solidFill>
              <a:srgbClr val="000000"/>
            </a:solidFill>
            <a:prstDash val="solid"/>
            <a:round/>
            <a:headEnd len="med" w="med" type="none"/>
            <a:tailEnd len="med" w="med" type="triangle"/>
          </a:ln>
        </p:spPr>
      </p:cxnSp>
      <p:sp>
        <p:nvSpPr>
          <p:cNvPr id="3484" name="Google Shape;3484;p218"/>
          <p:cNvSpPr/>
          <p:nvPr/>
        </p:nvSpPr>
        <p:spPr>
          <a:xfrm>
            <a:off x="5022425"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5" name="Google Shape;3485;p218"/>
          <p:cNvSpPr txBox="1"/>
          <p:nvPr/>
        </p:nvSpPr>
        <p:spPr>
          <a:xfrm>
            <a:off x="5001875"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486" name="Google Shape;3486;p218"/>
          <p:cNvSpPr/>
          <p:nvPr/>
        </p:nvSpPr>
        <p:spPr>
          <a:xfrm>
            <a:off x="6524150" y="2028313"/>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7" name="Google Shape;3487;p218"/>
          <p:cNvSpPr txBox="1"/>
          <p:nvPr/>
        </p:nvSpPr>
        <p:spPr>
          <a:xfrm>
            <a:off x="6503600" y="202831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488" name="Google Shape;3488;p218"/>
          <p:cNvCxnSpPr/>
          <p:nvPr/>
        </p:nvCxnSpPr>
        <p:spPr>
          <a:xfrm>
            <a:off x="4733350" y="1732975"/>
            <a:ext cx="346500" cy="586200"/>
          </a:xfrm>
          <a:prstGeom prst="straightConnector1">
            <a:avLst/>
          </a:prstGeom>
          <a:noFill/>
          <a:ln cap="flat" cmpd="sng" w="19050">
            <a:solidFill>
              <a:srgbClr val="000000"/>
            </a:solidFill>
            <a:prstDash val="solid"/>
            <a:round/>
            <a:headEnd len="med" w="med" type="none"/>
            <a:tailEnd len="med" w="med" type="triangle"/>
          </a:ln>
        </p:spPr>
      </p:cxnSp>
      <p:cxnSp>
        <p:nvCxnSpPr>
          <p:cNvPr id="3489" name="Google Shape;3489;p218"/>
          <p:cNvCxnSpPr>
            <a:endCxn id="3487" idx="1"/>
          </p:cNvCxnSpPr>
          <p:nvPr/>
        </p:nvCxnSpPr>
        <p:spPr>
          <a:xfrm>
            <a:off x="4773500" y="1692913"/>
            <a:ext cx="1730100" cy="515400"/>
          </a:xfrm>
          <a:prstGeom prst="straightConnector1">
            <a:avLst/>
          </a:prstGeom>
          <a:noFill/>
          <a:ln cap="flat" cmpd="sng" w="19050">
            <a:solidFill>
              <a:srgbClr val="000000"/>
            </a:solidFill>
            <a:prstDash val="solid"/>
            <a:round/>
            <a:headEnd len="med" w="med" type="none"/>
            <a:tailEnd len="med" w="med" type="triangle"/>
          </a:ln>
        </p:spPr>
      </p:cxnSp>
      <p:sp>
        <p:nvSpPr>
          <p:cNvPr id="3490" name="Google Shape;3490;p218"/>
          <p:cNvSpPr txBox="1"/>
          <p:nvPr/>
        </p:nvSpPr>
        <p:spPr>
          <a:xfrm>
            <a:off x="5089125"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491" name="Google Shape;3491;p218"/>
          <p:cNvSpPr txBox="1"/>
          <p:nvPr/>
        </p:nvSpPr>
        <p:spPr>
          <a:xfrm>
            <a:off x="2951600"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492" name="Google Shape;3492;p218"/>
          <p:cNvSpPr txBox="1"/>
          <p:nvPr/>
        </p:nvSpPr>
        <p:spPr>
          <a:xfrm>
            <a:off x="6846875" y="18954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493" name="Google Shape;3493;p218"/>
          <p:cNvCxnSpPr/>
          <p:nvPr/>
        </p:nvCxnSpPr>
        <p:spPr>
          <a:xfrm flipH="1" rot="10800000">
            <a:off x="564022" y="189954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494" name="Google Shape;3494;p218"/>
          <p:cNvSpPr txBox="1"/>
          <p:nvPr/>
        </p:nvSpPr>
        <p:spPr>
          <a:xfrm>
            <a:off x="7551625" y="152217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
        <p:nvSpPr>
          <p:cNvPr id="3495" name="Google Shape;3495;p218"/>
          <p:cNvSpPr txBox="1"/>
          <p:nvPr/>
        </p:nvSpPr>
        <p:spPr>
          <a:xfrm>
            <a:off x="1048900" y="1939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496" name="Google Shape;3496;p218"/>
          <p:cNvSpPr/>
          <p:nvPr/>
        </p:nvSpPr>
        <p:spPr>
          <a:xfrm>
            <a:off x="3287750" y="2042900"/>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7" name="Google Shape;3497;p218"/>
          <p:cNvSpPr/>
          <p:nvPr/>
        </p:nvSpPr>
        <p:spPr>
          <a:xfrm>
            <a:off x="6257900" y="1781275"/>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8" name="Google Shape;3498;p218"/>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2" name="Shape 3502"/>
        <p:cNvGrpSpPr/>
        <p:nvPr/>
      </p:nvGrpSpPr>
      <p:grpSpPr>
        <a:xfrm>
          <a:off x="0" y="0"/>
          <a:ext cx="0" cy="0"/>
          <a:chOff x="0" y="0"/>
          <a:chExt cx="0" cy="0"/>
        </a:xfrm>
      </p:grpSpPr>
      <p:sp>
        <p:nvSpPr>
          <p:cNvPr id="3503" name="Google Shape;3503;p21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cxnSp>
        <p:nvCxnSpPr>
          <p:cNvPr id="3504" name="Google Shape;3504;p219"/>
          <p:cNvCxnSpPr/>
          <p:nvPr/>
        </p:nvCxnSpPr>
        <p:spPr>
          <a:xfrm flipH="1" rot="10800000">
            <a:off x="564022" y="2885474"/>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505" name="Google Shape;3505;p219"/>
          <p:cNvSpPr txBox="1"/>
          <p:nvPr/>
        </p:nvSpPr>
        <p:spPr>
          <a:xfrm>
            <a:off x="7551625" y="24973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506" name="Google Shape;3506;p219"/>
          <p:cNvSpPr/>
          <p:nvPr/>
        </p:nvSpPr>
        <p:spPr>
          <a:xfrm>
            <a:off x="7653000" y="3305200"/>
            <a:ext cx="432000" cy="4320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7" name="Google Shape;3507;p219"/>
          <p:cNvSpPr txBox="1"/>
          <p:nvPr/>
        </p:nvSpPr>
        <p:spPr>
          <a:xfrm>
            <a:off x="7572450" y="33052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4,3</a:t>
            </a:r>
            <a:endParaRPr baseline="-25000" sz="1800">
              <a:solidFill>
                <a:srgbClr val="B7B7B7"/>
              </a:solidFill>
            </a:endParaRPr>
          </a:p>
        </p:txBody>
      </p:sp>
      <p:sp>
        <p:nvSpPr>
          <p:cNvPr id="3508" name="Google Shape;3508;p219"/>
          <p:cNvSpPr txBox="1"/>
          <p:nvPr/>
        </p:nvSpPr>
        <p:spPr>
          <a:xfrm>
            <a:off x="7798400" y="29863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436 UT</a:t>
            </a:r>
            <a:endParaRPr baseline="-25000" sz="1800">
              <a:solidFill>
                <a:srgbClr val="B7B7B7"/>
              </a:solidFill>
            </a:endParaRPr>
          </a:p>
        </p:txBody>
      </p:sp>
      <p:cxnSp>
        <p:nvCxnSpPr>
          <p:cNvPr id="3509" name="Google Shape;3509;p219"/>
          <p:cNvCxnSpPr/>
          <p:nvPr/>
        </p:nvCxnSpPr>
        <p:spPr>
          <a:xfrm>
            <a:off x="6921250" y="2379250"/>
            <a:ext cx="852600" cy="939300"/>
          </a:xfrm>
          <a:prstGeom prst="straightConnector1">
            <a:avLst/>
          </a:prstGeom>
          <a:noFill/>
          <a:ln cap="flat" cmpd="sng" w="19050">
            <a:solidFill>
              <a:srgbClr val="B7B7B7"/>
            </a:solidFill>
            <a:prstDash val="dash"/>
            <a:round/>
            <a:headEnd len="med" w="med" type="none"/>
            <a:tailEnd len="med" w="med" type="triangle"/>
          </a:ln>
        </p:spPr>
      </p:cxnSp>
      <p:sp>
        <p:nvSpPr>
          <p:cNvPr id="3510" name="Google Shape;3510;p219"/>
          <p:cNvSpPr/>
          <p:nvPr/>
        </p:nvSpPr>
        <p:spPr>
          <a:xfrm>
            <a:off x="4901688" y="33403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1" name="Google Shape;3511;p219"/>
          <p:cNvSpPr txBox="1"/>
          <p:nvPr/>
        </p:nvSpPr>
        <p:spPr>
          <a:xfrm>
            <a:off x="4821141" y="33277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3,1</a:t>
            </a:r>
            <a:endParaRPr baseline="-25000" sz="1800">
              <a:solidFill>
                <a:schemeClr val="dk1"/>
              </a:solidFill>
            </a:endParaRPr>
          </a:p>
        </p:txBody>
      </p:sp>
      <p:cxnSp>
        <p:nvCxnSpPr>
          <p:cNvPr id="3512" name="Google Shape;3512;p219"/>
          <p:cNvCxnSpPr>
            <a:endCxn id="3511" idx="0"/>
          </p:cNvCxnSpPr>
          <p:nvPr/>
        </p:nvCxnSpPr>
        <p:spPr>
          <a:xfrm flipH="1">
            <a:off x="5117691" y="2722075"/>
            <a:ext cx="120600" cy="605700"/>
          </a:xfrm>
          <a:prstGeom prst="straightConnector1">
            <a:avLst/>
          </a:prstGeom>
          <a:noFill/>
          <a:ln cap="flat" cmpd="sng" w="19050">
            <a:solidFill>
              <a:srgbClr val="1A1A1A"/>
            </a:solidFill>
            <a:prstDash val="solid"/>
            <a:round/>
            <a:headEnd len="med" w="med" type="none"/>
            <a:tailEnd len="med" w="med" type="triangle"/>
          </a:ln>
        </p:spPr>
      </p:cxnSp>
      <p:sp>
        <p:nvSpPr>
          <p:cNvPr id="3513" name="Google Shape;3513;p219"/>
          <p:cNvSpPr txBox="1"/>
          <p:nvPr/>
        </p:nvSpPr>
        <p:spPr>
          <a:xfrm>
            <a:off x="5089125" y="29311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569 UT</a:t>
            </a:r>
            <a:endParaRPr baseline="-25000" sz="1800">
              <a:solidFill>
                <a:schemeClr val="dk1"/>
              </a:solidFill>
            </a:endParaRPr>
          </a:p>
        </p:txBody>
      </p:sp>
      <p:sp>
        <p:nvSpPr>
          <p:cNvPr id="3514" name="Google Shape;3514;p219"/>
          <p:cNvSpPr/>
          <p:nvPr/>
        </p:nvSpPr>
        <p:spPr>
          <a:xfrm>
            <a:off x="913600" y="3338300"/>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5" name="Google Shape;3515;p219"/>
          <p:cNvSpPr txBox="1"/>
          <p:nvPr/>
        </p:nvSpPr>
        <p:spPr>
          <a:xfrm>
            <a:off x="833050" y="33383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1,1</a:t>
            </a:r>
            <a:endParaRPr baseline="-25000" sz="1800">
              <a:solidFill>
                <a:schemeClr val="dk1"/>
              </a:solidFill>
            </a:endParaRPr>
          </a:p>
        </p:txBody>
      </p:sp>
      <p:cxnSp>
        <p:nvCxnSpPr>
          <p:cNvPr id="3516" name="Google Shape;3516;p219"/>
          <p:cNvCxnSpPr/>
          <p:nvPr/>
        </p:nvCxnSpPr>
        <p:spPr>
          <a:xfrm flipH="1">
            <a:off x="1272825" y="2451925"/>
            <a:ext cx="758100" cy="918300"/>
          </a:xfrm>
          <a:prstGeom prst="straightConnector1">
            <a:avLst/>
          </a:prstGeom>
          <a:noFill/>
          <a:ln cap="flat" cmpd="sng" w="19050">
            <a:solidFill>
              <a:schemeClr val="dk1"/>
            </a:solidFill>
            <a:prstDash val="solid"/>
            <a:round/>
            <a:headEnd len="med" w="med" type="none"/>
            <a:tailEnd len="med" w="med" type="triangle"/>
          </a:ln>
        </p:spPr>
      </p:cxnSp>
      <p:sp>
        <p:nvSpPr>
          <p:cNvPr id="3517" name="Google Shape;3517;p219"/>
          <p:cNvSpPr txBox="1"/>
          <p:nvPr/>
        </p:nvSpPr>
        <p:spPr>
          <a:xfrm>
            <a:off x="303400" y="2996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446 UT</a:t>
            </a:r>
            <a:endParaRPr baseline="-25000" sz="1800">
              <a:solidFill>
                <a:schemeClr val="dk1"/>
              </a:solidFill>
            </a:endParaRPr>
          </a:p>
        </p:txBody>
      </p:sp>
      <p:sp>
        <p:nvSpPr>
          <p:cNvPr id="3518" name="Google Shape;3518;p219"/>
          <p:cNvSpPr/>
          <p:nvPr/>
        </p:nvSpPr>
        <p:spPr>
          <a:xfrm>
            <a:off x="2128150" y="33441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9" name="Google Shape;3519;p219"/>
          <p:cNvSpPr txBox="1"/>
          <p:nvPr/>
        </p:nvSpPr>
        <p:spPr>
          <a:xfrm>
            <a:off x="2047600" y="33441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1,2</a:t>
            </a:r>
            <a:endParaRPr baseline="-25000" sz="1800">
              <a:solidFill>
                <a:schemeClr val="dk1"/>
              </a:solidFill>
            </a:endParaRPr>
          </a:p>
        </p:txBody>
      </p:sp>
      <p:cxnSp>
        <p:nvCxnSpPr>
          <p:cNvPr id="3520" name="Google Shape;3520;p219"/>
          <p:cNvCxnSpPr/>
          <p:nvPr/>
        </p:nvCxnSpPr>
        <p:spPr>
          <a:xfrm>
            <a:off x="2214325" y="2507838"/>
            <a:ext cx="123000" cy="837600"/>
          </a:xfrm>
          <a:prstGeom prst="straightConnector1">
            <a:avLst/>
          </a:prstGeom>
          <a:noFill/>
          <a:ln cap="flat" cmpd="sng" w="19050">
            <a:solidFill>
              <a:srgbClr val="1A1A1A"/>
            </a:solidFill>
            <a:prstDash val="solid"/>
            <a:round/>
            <a:headEnd len="med" w="med" type="none"/>
            <a:tailEnd len="med" w="med" type="triangle"/>
          </a:ln>
        </p:spPr>
      </p:cxnSp>
      <p:sp>
        <p:nvSpPr>
          <p:cNvPr id="3521" name="Google Shape;3521;p219"/>
          <p:cNvSpPr txBox="1"/>
          <p:nvPr/>
        </p:nvSpPr>
        <p:spPr>
          <a:xfrm>
            <a:off x="1394800" y="30016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484 UT</a:t>
            </a:r>
            <a:endParaRPr baseline="-25000" sz="1800">
              <a:solidFill>
                <a:schemeClr val="dk1"/>
              </a:solidFill>
            </a:endParaRPr>
          </a:p>
        </p:txBody>
      </p:sp>
      <p:sp>
        <p:nvSpPr>
          <p:cNvPr id="3522" name="Google Shape;3522;p219"/>
          <p:cNvSpPr txBox="1"/>
          <p:nvPr/>
        </p:nvSpPr>
        <p:spPr>
          <a:xfrm>
            <a:off x="588600" y="4572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Based on this score, </a:t>
            </a:r>
            <a:r>
              <a:rPr b="1" lang="fr" sz="1800">
                <a:solidFill>
                  <a:srgbClr val="FF0000"/>
                </a:solidFill>
                <a:latin typeface="Lato"/>
                <a:ea typeface="Lato"/>
                <a:cs typeface="Lato"/>
                <a:sym typeface="Lato"/>
              </a:rPr>
              <a:t>one or several processes</a:t>
            </a:r>
            <a:r>
              <a:rPr lang="fr" sz="1800">
                <a:solidFill>
                  <a:srgbClr val="1A1A1A"/>
                </a:solidFill>
                <a:latin typeface="Lato"/>
                <a:ea typeface="Lato"/>
                <a:cs typeface="Lato"/>
                <a:sym typeface="Lato"/>
              </a:rPr>
              <a:t> of the current layer </a:t>
            </a:r>
            <a:r>
              <a:rPr b="1" lang="fr" sz="1800">
                <a:solidFill>
                  <a:srgbClr val="FF0000"/>
                </a:solidFill>
                <a:latin typeface="Lato"/>
                <a:ea typeface="Lato"/>
                <a:cs typeface="Lato"/>
                <a:sym typeface="Lato"/>
              </a:rPr>
              <a:t>are kept</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used </a:t>
            </a:r>
            <a:r>
              <a:rPr lang="fr" sz="1800">
                <a:solidFill>
                  <a:srgbClr val="1A1A1A"/>
                </a:solidFill>
                <a:latin typeface="Lato"/>
                <a:ea typeface="Lato"/>
                <a:cs typeface="Lato"/>
                <a:sym typeface="Lato"/>
              </a:rPr>
              <a:t>as basis for the </a:t>
            </a:r>
            <a:r>
              <a:rPr b="1" lang="fr" sz="1800">
                <a:solidFill>
                  <a:srgbClr val="FF0000"/>
                </a:solidFill>
                <a:latin typeface="Lato"/>
                <a:ea typeface="Lato"/>
                <a:cs typeface="Lato"/>
                <a:sym typeface="Lato"/>
              </a:rPr>
              <a:t>computation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next layer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23" name="Google Shape;3523;p219"/>
          <p:cNvSpPr/>
          <p:nvPr/>
        </p:nvSpPr>
        <p:spPr>
          <a:xfrm>
            <a:off x="4352275" y="13582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24" name="Google Shape;3524;p219"/>
          <p:cNvSpPr txBox="1"/>
          <p:nvPr/>
        </p:nvSpPr>
        <p:spPr>
          <a:xfrm>
            <a:off x="4331725" y="13582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525" name="Google Shape;3525;p219"/>
          <p:cNvSpPr/>
          <p:nvPr/>
        </p:nvSpPr>
        <p:spPr>
          <a:xfrm>
            <a:off x="1998325" y="2075838"/>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26" name="Google Shape;3526;p219"/>
          <p:cNvSpPr txBox="1"/>
          <p:nvPr/>
        </p:nvSpPr>
        <p:spPr>
          <a:xfrm>
            <a:off x="1977775" y="20758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527" name="Google Shape;3527;p219"/>
          <p:cNvSpPr txBox="1"/>
          <p:nvPr/>
        </p:nvSpPr>
        <p:spPr>
          <a:xfrm>
            <a:off x="4717325" y="129177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528" name="Google Shape;3528;p219"/>
          <p:cNvCxnSpPr>
            <a:endCxn id="3526" idx="3"/>
          </p:cNvCxnSpPr>
          <p:nvPr/>
        </p:nvCxnSpPr>
        <p:spPr>
          <a:xfrm flipH="1">
            <a:off x="2450875" y="1679538"/>
            <a:ext cx="1922700" cy="576300"/>
          </a:xfrm>
          <a:prstGeom prst="straightConnector1">
            <a:avLst/>
          </a:prstGeom>
          <a:noFill/>
          <a:ln cap="flat" cmpd="sng" w="19050">
            <a:solidFill>
              <a:srgbClr val="1A1A1A"/>
            </a:solidFill>
            <a:prstDash val="solid"/>
            <a:round/>
            <a:headEnd len="med" w="med" type="none"/>
            <a:tailEnd len="med" w="med" type="triangle"/>
          </a:ln>
        </p:spPr>
      </p:cxnSp>
      <p:sp>
        <p:nvSpPr>
          <p:cNvPr id="3529" name="Google Shape;3529;p219"/>
          <p:cNvSpPr/>
          <p:nvPr/>
        </p:nvSpPr>
        <p:spPr>
          <a:xfrm>
            <a:off x="3541250"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0" name="Google Shape;3530;p219"/>
          <p:cNvSpPr txBox="1"/>
          <p:nvPr/>
        </p:nvSpPr>
        <p:spPr>
          <a:xfrm>
            <a:off x="3520700"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531" name="Google Shape;3531;p219"/>
          <p:cNvCxnSpPr>
            <a:stCxn id="3523" idx="3"/>
          </p:cNvCxnSpPr>
          <p:nvPr/>
        </p:nvCxnSpPr>
        <p:spPr>
          <a:xfrm flipH="1">
            <a:off x="3907340" y="1727010"/>
            <a:ext cx="508200" cy="592200"/>
          </a:xfrm>
          <a:prstGeom prst="straightConnector1">
            <a:avLst/>
          </a:prstGeom>
          <a:noFill/>
          <a:ln cap="flat" cmpd="sng" w="19050">
            <a:solidFill>
              <a:srgbClr val="000000"/>
            </a:solidFill>
            <a:prstDash val="solid"/>
            <a:round/>
            <a:headEnd len="med" w="med" type="none"/>
            <a:tailEnd len="med" w="med" type="triangle"/>
          </a:ln>
        </p:spPr>
      </p:cxnSp>
      <p:sp>
        <p:nvSpPr>
          <p:cNvPr id="3532" name="Google Shape;3532;p219"/>
          <p:cNvSpPr/>
          <p:nvPr/>
        </p:nvSpPr>
        <p:spPr>
          <a:xfrm>
            <a:off x="5022425"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3" name="Google Shape;3533;p219"/>
          <p:cNvSpPr txBox="1"/>
          <p:nvPr/>
        </p:nvSpPr>
        <p:spPr>
          <a:xfrm>
            <a:off x="5001875"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534" name="Google Shape;3534;p219"/>
          <p:cNvSpPr/>
          <p:nvPr/>
        </p:nvSpPr>
        <p:spPr>
          <a:xfrm>
            <a:off x="6524150" y="2028313"/>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5" name="Google Shape;3535;p219"/>
          <p:cNvSpPr txBox="1"/>
          <p:nvPr/>
        </p:nvSpPr>
        <p:spPr>
          <a:xfrm>
            <a:off x="6503600" y="202831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536" name="Google Shape;3536;p219"/>
          <p:cNvCxnSpPr/>
          <p:nvPr/>
        </p:nvCxnSpPr>
        <p:spPr>
          <a:xfrm>
            <a:off x="4733350" y="1732975"/>
            <a:ext cx="346500" cy="586200"/>
          </a:xfrm>
          <a:prstGeom prst="straightConnector1">
            <a:avLst/>
          </a:prstGeom>
          <a:noFill/>
          <a:ln cap="flat" cmpd="sng" w="19050">
            <a:solidFill>
              <a:srgbClr val="000000"/>
            </a:solidFill>
            <a:prstDash val="solid"/>
            <a:round/>
            <a:headEnd len="med" w="med" type="none"/>
            <a:tailEnd len="med" w="med" type="triangle"/>
          </a:ln>
        </p:spPr>
      </p:cxnSp>
      <p:cxnSp>
        <p:nvCxnSpPr>
          <p:cNvPr id="3537" name="Google Shape;3537;p219"/>
          <p:cNvCxnSpPr>
            <a:endCxn id="3535" idx="1"/>
          </p:cNvCxnSpPr>
          <p:nvPr/>
        </p:nvCxnSpPr>
        <p:spPr>
          <a:xfrm>
            <a:off x="4773500" y="1692913"/>
            <a:ext cx="1730100" cy="515400"/>
          </a:xfrm>
          <a:prstGeom prst="straightConnector1">
            <a:avLst/>
          </a:prstGeom>
          <a:noFill/>
          <a:ln cap="flat" cmpd="sng" w="19050">
            <a:solidFill>
              <a:srgbClr val="000000"/>
            </a:solidFill>
            <a:prstDash val="solid"/>
            <a:round/>
            <a:headEnd len="med" w="med" type="none"/>
            <a:tailEnd len="med" w="med" type="triangle"/>
          </a:ln>
        </p:spPr>
      </p:cxnSp>
      <p:sp>
        <p:nvSpPr>
          <p:cNvPr id="3538" name="Google Shape;3538;p219"/>
          <p:cNvSpPr txBox="1"/>
          <p:nvPr/>
        </p:nvSpPr>
        <p:spPr>
          <a:xfrm>
            <a:off x="5089125"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539" name="Google Shape;3539;p219"/>
          <p:cNvSpPr txBox="1"/>
          <p:nvPr/>
        </p:nvSpPr>
        <p:spPr>
          <a:xfrm>
            <a:off x="2951600"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540" name="Google Shape;3540;p219"/>
          <p:cNvSpPr txBox="1"/>
          <p:nvPr/>
        </p:nvSpPr>
        <p:spPr>
          <a:xfrm>
            <a:off x="6846875" y="18954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541" name="Google Shape;3541;p219"/>
          <p:cNvCxnSpPr/>
          <p:nvPr/>
        </p:nvCxnSpPr>
        <p:spPr>
          <a:xfrm flipH="1" rot="10800000">
            <a:off x="564022" y="189954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542" name="Google Shape;3542;p219"/>
          <p:cNvSpPr txBox="1"/>
          <p:nvPr/>
        </p:nvSpPr>
        <p:spPr>
          <a:xfrm>
            <a:off x="7551625" y="152217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
        <p:nvSpPr>
          <p:cNvPr id="3543" name="Google Shape;3543;p219"/>
          <p:cNvSpPr txBox="1"/>
          <p:nvPr/>
        </p:nvSpPr>
        <p:spPr>
          <a:xfrm>
            <a:off x="1048900" y="1939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544" name="Google Shape;3544;p219"/>
          <p:cNvSpPr/>
          <p:nvPr/>
        </p:nvSpPr>
        <p:spPr>
          <a:xfrm>
            <a:off x="3287750" y="2042900"/>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45" name="Google Shape;3545;p219"/>
          <p:cNvSpPr/>
          <p:nvPr/>
        </p:nvSpPr>
        <p:spPr>
          <a:xfrm>
            <a:off x="6257900" y="1781275"/>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46" name="Google Shape;3546;p219"/>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0" name="Shape 3550"/>
        <p:cNvGrpSpPr/>
        <p:nvPr/>
      </p:nvGrpSpPr>
      <p:grpSpPr>
        <a:xfrm>
          <a:off x="0" y="0"/>
          <a:ext cx="0" cy="0"/>
          <a:chOff x="0" y="0"/>
          <a:chExt cx="0" cy="0"/>
        </a:xfrm>
      </p:grpSpPr>
      <p:sp>
        <p:nvSpPr>
          <p:cNvPr id="3551" name="Google Shape;3551;p22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cxnSp>
        <p:nvCxnSpPr>
          <p:cNvPr id="3552" name="Google Shape;3552;p220"/>
          <p:cNvCxnSpPr/>
          <p:nvPr/>
        </p:nvCxnSpPr>
        <p:spPr>
          <a:xfrm flipH="1" rot="10800000">
            <a:off x="564022" y="2885474"/>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553" name="Google Shape;3553;p220"/>
          <p:cNvSpPr txBox="1"/>
          <p:nvPr/>
        </p:nvSpPr>
        <p:spPr>
          <a:xfrm>
            <a:off x="7551625" y="24973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554" name="Google Shape;3554;p220"/>
          <p:cNvSpPr/>
          <p:nvPr/>
        </p:nvSpPr>
        <p:spPr>
          <a:xfrm>
            <a:off x="7653000" y="3305200"/>
            <a:ext cx="432000" cy="4320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5" name="Google Shape;3555;p220"/>
          <p:cNvSpPr txBox="1"/>
          <p:nvPr/>
        </p:nvSpPr>
        <p:spPr>
          <a:xfrm>
            <a:off x="7572450" y="33052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4,3</a:t>
            </a:r>
            <a:endParaRPr baseline="-25000" sz="1800">
              <a:solidFill>
                <a:srgbClr val="B7B7B7"/>
              </a:solidFill>
            </a:endParaRPr>
          </a:p>
        </p:txBody>
      </p:sp>
      <p:sp>
        <p:nvSpPr>
          <p:cNvPr id="3556" name="Google Shape;3556;p220"/>
          <p:cNvSpPr txBox="1"/>
          <p:nvPr/>
        </p:nvSpPr>
        <p:spPr>
          <a:xfrm>
            <a:off x="7798400" y="29863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436 UT</a:t>
            </a:r>
            <a:endParaRPr baseline="-25000" sz="1800">
              <a:solidFill>
                <a:srgbClr val="B7B7B7"/>
              </a:solidFill>
            </a:endParaRPr>
          </a:p>
        </p:txBody>
      </p:sp>
      <p:cxnSp>
        <p:nvCxnSpPr>
          <p:cNvPr id="3557" name="Google Shape;3557;p220"/>
          <p:cNvCxnSpPr/>
          <p:nvPr/>
        </p:nvCxnSpPr>
        <p:spPr>
          <a:xfrm>
            <a:off x="6921250" y="2379250"/>
            <a:ext cx="852600" cy="939300"/>
          </a:xfrm>
          <a:prstGeom prst="straightConnector1">
            <a:avLst/>
          </a:prstGeom>
          <a:noFill/>
          <a:ln cap="flat" cmpd="sng" w="19050">
            <a:solidFill>
              <a:srgbClr val="B7B7B7"/>
            </a:solidFill>
            <a:prstDash val="dash"/>
            <a:round/>
            <a:headEnd len="med" w="med" type="none"/>
            <a:tailEnd len="med" w="med" type="triangle"/>
          </a:ln>
        </p:spPr>
      </p:cxnSp>
      <p:sp>
        <p:nvSpPr>
          <p:cNvPr id="3558" name="Google Shape;3558;p220"/>
          <p:cNvSpPr/>
          <p:nvPr/>
        </p:nvSpPr>
        <p:spPr>
          <a:xfrm>
            <a:off x="4901688" y="33403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9" name="Google Shape;3559;p220"/>
          <p:cNvSpPr txBox="1"/>
          <p:nvPr/>
        </p:nvSpPr>
        <p:spPr>
          <a:xfrm>
            <a:off x="4821141" y="33277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3,1</a:t>
            </a:r>
            <a:endParaRPr baseline="-25000" sz="1800">
              <a:solidFill>
                <a:schemeClr val="dk1"/>
              </a:solidFill>
            </a:endParaRPr>
          </a:p>
        </p:txBody>
      </p:sp>
      <p:cxnSp>
        <p:nvCxnSpPr>
          <p:cNvPr id="3560" name="Google Shape;3560;p220"/>
          <p:cNvCxnSpPr>
            <a:endCxn id="3559" idx="0"/>
          </p:cNvCxnSpPr>
          <p:nvPr/>
        </p:nvCxnSpPr>
        <p:spPr>
          <a:xfrm flipH="1">
            <a:off x="5117691" y="2722075"/>
            <a:ext cx="120600" cy="605700"/>
          </a:xfrm>
          <a:prstGeom prst="straightConnector1">
            <a:avLst/>
          </a:prstGeom>
          <a:noFill/>
          <a:ln cap="flat" cmpd="sng" w="19050">
            <a:solidFill>
              <a:srgbClr val="1A1A1A"/>
            </a:solidFill>
            <a:prstDash val="solid"/>
            <a:round/>
            <a:headEnd len="med" w="med" type="none"/>
            <a:tailEnd len="med" w="med" type="triangle"/>
          </a:ln>
        </p:spPr>
      </p:cxnSp>
      <p:sp>
        <p:nvSpPr>
          <p:cNvPr id="3561" name="Google Shape;3561;p220"/>
          <p:cNvSpPr txBox="1"/>
          <p:nvPr/>
        </p:nvSpPr>
        <p:spPr>
          <a:xfrm>
            <a:off x="5089125" y="29311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569 UT</a:t>
            </a:r>
            <a:endParaRPr baseline="-25000" sz="1800">
              <a:solidFill>
                <a:schemeClr val="dk1"/>
              </a:solidFill>
            </a:endParaRPr>
          </a:p>
        </p:txBody>
      </p:sp>
      <p:sp>
        <p:nvSpPr>
          <p:cNvPr id="3562" name="Google Shape;3562;p220"/>
          <p:cNvSpPr/>
          <p:nvPr/>
        </p:nvSpPr>
        <p:spPr>
          <a:xfrm>
            <a:off x="913600" y="3338300"/>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63" name="Google Shape;3563;p220"/>
          <p:cNvSpPr txBox="1"/>
          <p:nvPr/>
        </p:nvSpPr>
        <p:spPr>
          <a:xfrm>
            <a:off x="833050" y="33383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1,1</a:t>
            </a:r>
            <a:endParaRPr baseline="-25000" sz="1800">
              <a:solidFill>
                <a:srgbClr val="6AA84F"/>
              </a:solidFill>
            </a:endParaRPr>
          </a:p>
        </p:txBody>
      </p:sp>
      <p:cxnSp>
        <p:nvCxnSpPr>
          <p:cNvPr id="3564" name="Google Shape;3564;p220"/>
          <p:cNvCxnSpPr/>
          <p:nvPr/>
        </p:nvCxnSpPr>
        <p:spPr>
          <a:xfrm flipH="1">
            <a:off x="1272825" y="2451925"/>
            <a:ext cx="758100" cy="918300"/>
          </a:xfrm>
          <a:prstGeom prst="straightConnector1">
            <a:avLst/>
          </a:prstGeom>
          <a:noFill/>
          <a:ln cap="flat" cmpd="sng" w="19050">
            <a:solidFill>
              <a:srgbClr val="6AA84F"/>
            </a:solidFill>
            <a:prstDash val="solid"/>
            <a:round/>
            <a:headEnd len="med" w="med" type="none"/>
            <a:tailEnd len="med" w="med" type="triangle"/>
          </a:ln>
        </p:spPr>
      </p:cxnSp>
      <p:sp>
        <p:nvSpPr>
          <p:cNvPr id="3565" name="Google Shape;3565;p220"/>
          <p:cNvSpPr txBox="1"/>
          <p:nvPr/>
        </p:nvSpPr>
        <p:spPr>
          <a:xfrm>
            <a:off x="303400" y="2996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446 UT</a:t>
            </a:r>
            <a:endParaRPr baseline="-25000" sz="1800">
              <a:solidFill>
                <a:srgbClr val="6AA84F"/>
              </a:solidFill>
            </a:endParaRPr>
          </a:p>
        </p:txBody>
      </p:sp>
      <p:sp>
        <p:nvSpPr>
          <p:cNvPr id="3566" name="Google Shape;3566;p220"/>
          <p:cNvSpPr/>
          <p:nvPr/>
        </p:nvSpPr>
        <p:spPr>
          <a:xfrm>
            <a:off x="2128150" y="33441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67" name="Google Shape;3567;p220"/>
          <p:cNvSpPr txBox="1"/>
          <p:nvPr/>
        </p:nvSpPr>
        <p:spPr>
          <a:xfrm>
            <a:off x="2047600" y="33441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1,2</a:t>
            </a:r>
            <a:endParaRPr baseline="-25000" sz="1800">
              <a:solidFill>
                <a:schemeClr val="dk1"/>
              </a:solidFill>
            </a:endParaRPr>
          </a:p>
        </p:txBody>
      </p:sp>
      <p:cxnSp>
        <p:nvCxnSpPr>
          <p:cNvPr id="3568" name="Google Shape;3568;p220"/>
          <p:cNvCxnSpPr/>
          <p:nvPr/>
        </p:nvCxnSpPr>
        <p:spPr>
          <a:xfrm>
            <a:off x="2214325" y="2507838"/>
            <a:ext cx="123000" cy="837600"/>
          </a:xfrm>
          <a:prstGeom prst="straightConnector1">
            <a:avLst/>
          </a:prstGeom>
          <a:noFill/>
          <a:ln cap="flat" cmpd="sng" w="19050">
            <a:solidFill>
              <a:srgbClr val="1A1A1A"/>
            </a:solidFill>
            <a:prstDash val="solid"/>
            <a:round/>
            <a:headEnd len="med" w="med" type="none"/>
            <a:tailEnd len="med" w="med" type="triangle"/>
          </a:ln>
        </p:spPr>
      </p:cxnSp>
      <p:sp>
        <p:nvSpPr>
          <p:cNvPr id="3569" name="Google Shape;3569;p220"/>
          <p:cNvSpPr txBox="1"/>
          <p:nvPr/>
        </p:nvSpPr>
        <p:spPr>
          <a:xfrm>
            <a:off x="1394800" y="30016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484 UT</a:t>
            </a:r>
            <a:endParaRPr baseline="-25000" sz="1800">
              <a:solidFill>
                <a:schemeClr val="dk1"/>
              </a:solidFill>
            </a:endParaRPr>
          </a:p>
        </p:txBody>
      </p:sp>
      <p:sp>
        <p:nvSpPr>
          <p:cNvPr id="3570" name="Google Shape;3570;p220"/>
          <p:cNvSpPr txBox="1"/>
          <p:nvPr/>
        </p:nvSpPr>
        <p:spPr>
          <a:xfrm>
            <a:off x="588600" y="4572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Based on this score, </a:t>
            </a:r>
            <a:r>
              <a:rPr b="1" lang="fr" sz="1800">
                <a:solidFill>
                  <a:srgbClr val="FF0000"/>
                </a:solidFill>
                <a:latin typeface="Lato"/>
                <a:ea typeface="Lato"/>
                <a:cs typeface="Lato"/>
                <a:sym typeface="Lato"/>
              </a:rPr>
              <a:t>one or several processes</a:t>
            </a:r>
            <a:r>
              <a:rPr lang="fr" sz="1800">
                <a:solidFill>
                  <a:srgbClr val="1A1A1A"/>
                </a:solidFill>
                <a:latin typeface="Lato"/>
                <a:ea typeface="Lato"/>
                <a:cs typeface="Lato"/>
                <a:sym typeface="Lato"/>
              </a:rPr>
              <a:t> of the current layer </a:t>
            </a:r>
            <a:r>
              <a:rPr b="1" lang="fr" sz="1800">
                <a:solidFill>
                  <a:srgbClr val="FF0000"/>
                </a:solidFill>
                <a:latin typeface="Lato"/>
                <a:ea typeface="Lato"/>
                <a:cs typeface="Lato"/>
                <a:sym typeface="Lato"/>
              </a:rPr>
              <a:t>are kept</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used </a:t>
            </a:r>
            <a:r>
              <a:rPr lang="fr" sz="1800">
                <a:solidFill>
                  <a:srgbClr val="1A1A1A"/>
                </a:solidFill>
                <a:latin typeface="Lato"/>
                <a:ea typeface="Lato"/>
                <a:cs typeface="Lato"/>
                <a:sym typeface="Lato"/>
              </a:rPr>
              <a:t>as basis for the </a:t>
            </a:r>
            <a:r>
              <a:rPr b="1" lang="fr" sz="1800">
                <a:solidFill>
                  <a:srgbClr val="FF0000"/>
                </a:solidFill>
                <a:latin typeface="Lato"/>
                <a:ea typeface="Lato"/>
                <a:cs typeface="Lato"/>
                <a:sym typeface="Lato"/>
              </a:rPr>
              <a:t>computation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next layer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71" name="Google Shape;3571;p220"/>
          <p:cNvSpPr/>
          <p:nvPr/>
        </p:nvSpPr>
        <p:spPr>
          <a:xfrm>
            <a:off x="4352275" y="13582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2" name="Google Shape;3572;p220"/>
          <p:cNvSpPr txBox="1"/>
          <p:nvPr/>
        </p:nvSpPr>
        <p:spPr>
          <a:xfrm>
            <a:off x="4331725" y="13582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573" name="Google Shape;3573;p220"/>
          <p:cNvSpPr/>
          <p:nvPr/>
        </p:nvSpPr>
        <p:spPr>
          <a:xfrm>
            <a:off x="1998325" y="2075838"/>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4" name="Google Shape;3574;p220"/>
          <p:cNvSpPr txBox="1"/>
          <p:nvPr/>
        </p:nvSpPr>
        <p:spPr>
          <a:xfrm>
            <a:off x="1977775" y="20758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575" name="Google Shape;3575;p220"/>
          <p:cNvSpPr txBox="1"/>
          <p:nvPr/>
        </p:nvSpPr>
        <p:spPr>
          <a:xfrm>
            <a:off x="4717325" y="129177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576" name="Google Shape;3576;p220"/>
          <p:cNvCxnSpPr>
            <a:endCxn id="3574" idx="3"/>
          </p:cNvCxnSpPr>
          <p:nvPr/>
        </p:nvCxnSpPr>
        <p:spPr>
          <a:xfrm flipH="1">
            <a:off x="2450875" y="1679538"/>
            <a:ext cx="1922700" cy="576300"/>
          </a:xfrm>
          <a:prstGeom prst="straightConnector1">
            <a:avLst/>
          </a:prstGeom>
          <a:noFill/>
          <a:ln cap="flat" cmpd="sng" w="19050">
            <a:solidFill>
              <a:srgbClr val="1A1A1A"/>
            </a:solidFill>
            <a:prstDash val="solid"/>
            <a:round/>
            <a:headEnd len="med" w="med" type="none"/>
            <a:tailEnd len="med" w="med" type="triangle"/>
          </a:ln>
        </p:spPr>
      </p:cxnSp>
      <p:sp>
        <p:nvSpPr>
          <p:cNvPr id="3577" name="Google Shape;3577;p220"/>
          <p:cNvSpPr/>
          <p:nvPr/>
        </p:nvSpPr>
        <p:spPr>
          <a:xfrm>
            <a:off x="3541250"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8" name="Google Shape;3578;p220"/>
          <p:cNvSpPr txBox="1"/>
          <p:nvPr/>
        </p:nvSpPr>
        <p:spPr>
          <a:xfrm>
            <a:off x="3520700"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579" name="Google Shape;3579;p220"/>
          <p:cNvCxnSpPr>
            <a:stCxn id="3571" idx="3"/>
          </p:cNvCxnSpPr>
          <p:nvPr/>
        </p:nvCxnSpPr>
        <p:spPr>
          <a:xfrm flipH="1">
            <a:off x="3907340" y="1727010"/>
            <a:ext cx="508200" cy="592200"/>
          </a:xfrm>
          <a:prstGeom prst="straightConnector1">
            <a:avLst/>
          </a:prstGeom>
          <a:noFill/>
          <a:ln cap="flat" cmpd="sng" w="19050">
            <a:solidFill>
              <a:srgbClr val="000000"/>
            </a:solidFill>
            <a:prstDash val="solid"/>
            <a:round/>
            <a:headEnd len="med" w="med" type="none"/>
            <a:tailEnd len="med" w="med" type="triangle"/>
          </a:ln>
        </p:spPr>
      </p:cxnSp>
      <p:sp>
        <p:nvSpPr>
          <p:cNvPr id="3580" name="Google Shape;3580;p220"/>
          <p:cNvSpPr/>
          <p:nvPr/>
        </p:nvSpPr>
        <p:spPr>
          <a:xfrm>
            <a:off x="5022425"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81" name="Google Shape;3581;p220"/>
          <p:cNvSpPr txBox="1"/>
          <p:nvPr/>
        </p:nvSpPr>
        <p:spPr>
          <a:xfrm>
            <a:off x="5001875"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582" name="Google Shape;3582;p220"/>
          <p:cNvSpPr/>
          <p:nvPr/>
        </p:nvSpPr>
        <p:spPr>
          <a:xfrm>
            <a:off x="6524150" y="2028313"/>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83" name="Google Shape;3583;p220"/>
          <p:cNvSpPr txBox="1"/>
          <p:nvPr/>
        </p:nvSpPr>
        <p:spPr>
          <a:xfrm>
            <a:off x="6503600" y="202831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584" name="Google Shape;3584;p220"/>
          <p:cNvCxnSpPr/>
          <p:nvPr/>
        </p:nvCxnSpPr>
        <p:spPr>
          <a:xfrm>
            <a:off x="4733350" y="1732975"/>
            <a:ext cx="346500" cy="586200"/>
          </a:xfrm>
          <a:prstGeom prst="straightConnector1">
            <a:avLst/>
          </a:prstGeom>
          <a:noFill/>
          <a:ln cap="flat" cmpd="sng" w="19050">
            <a:solidFill>
              <a:srgbClr val="000000"/>
            </a:solidFill>
            <a:prstDash val="solid"/>
            <a:round/>
            <a:headEnd len="med" w="med" type="none"/>
            <a:tailEnd len="med" w="med" type="triangle"/>
          </a:ln>
        </p:spPr>
      </p:cxnSp>
      <p:cxnSp>
        <p:nvCxnSpPr>
          <p:cNvPr id="3585" name="Google Shape;3585;p220"/>
          <p:cNvCxnSpPr>
            <a:endCxn id="3583" idx="1"/>
          </p:cNvCxnSpPr>
          <p:nvPr/>
        </p:nvCxnSpPr>
        <p:spPr>
          <a:xfrm>
            <a:off x="4773500" y="1692913"/>
            <a:ext cx="1730100" cy="515400"/>
          </a:xfrm>
          <a:prstGeom prst="straightConnector1">
            <a:avLst/>
          </a:prstGeom>
          <a:noFill/>
          <a:ln cap="flat" cmpd="sng" w="19050">
            <a:solidFill>
              <a:srgbClr val="000000"/>
            </a:solidFill>
            <a:prstDash val="solid"/>
            <a:round/>
            <a:headEnd len="med" w="med" type="none"/>
            <a:tailEnd len="med" w="med" type="triangle"/>
          </a:ln>
        </p:spPr>
      </p:cxnSp>
      <p:sp>
        <p:nvSpPr>
          <p:cNvPr id="3586" name="Google Shape;3586;p220"/>
          <p:cNvSpPr txBox="1"/>
          <p:nvPr/>
        </p:nvSpPr>
        <p:spPr>
          <a:xfrm>
            <a:off x="5089125"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587" name="Google Shape;3587;p220"/>
          <p:cNvSpPr txBox="1"/>
          <p:nvPr/>
        </p:nvSpPr>
        <p:spPr>
          <a:xfrm>
            <a:off x="2951600"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588" name="Google Shape;3588;p220"/>
          <p:cNvSpPr txBox="1"/>
          <p:nvPr/>
        </p:nvSpPr>
        <p:spPr>
          <a:xfrm>
            <a:off x="6846875" y="18954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589" name="Google Shape;3589;p220"/>
          <p:cNvCxnSpPr/>
          <p:nvPr/>
        </p:nvCxnSpPr>
        <p:spPr>
          <a:xfrm flipH="1" rot="10800000">
            <a:off x="564022" y="189954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590" name="Google Shape;3590;p220"/>
          <p:cNvSpPr txBox="1"/>
          <p:nvPr/>
        </p:nvSpPr>
        <p:spPr>
          <a:xfrm>
            <a:off x="7551625" y="152217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
        <p:nvSpPr>
          <p:cNvPr id="3591" name="Google Shape;3591;p220"/>
          <p:cNvSpPr txBox="1"/>
          <p:nvPr/>
        </p:nvSpPr>
        <p:spPr>
          <a:xfrm>
            <a:off x="1048900" y="1939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592" name="Google Shape;3592;p220"/>
          <p:cNvSpPr/>
          <p:nvPr/>
        </p:nvSpPr>
        <p:spPr>
          <a:xfrm>
            <a:off x="3287750" y="2042900"/>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3" name="Google Shape;3593;p220"/>
          <p:cNvSpPr/>
          <p:nvPr/>
        </p:nvSpPr>
        <p:spPr>
          <a:xfrm>
            <a:off x="6257900" y="1781275"/>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4" name="Google Shape;3594;p220"/>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8" name="Shape 3598"/>
        <p:cNvGrpSpPr/>
        <p:nvPr/>
      </p:nvGrpSpPr>
      <p:grpSpPr>
        <a:xfrm>
          <a:off x="0" y="0"/>
          <a:ext cx="0" cy="0"/>
          <a:chOff x="0" y="0"/>
          <a:chExt cx="0" cy="0"/>
        </a:xfrm>
      </p:grpSpPr>
      <p:sp>
        <p:nvSpPr>
          <p:cNvPr id="3599" name="Google Shape;3599;p22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cxnSp>
        <p:nvCxnSpPr>
          <p:cNvPr id="3600" name="Google Shape;3600;p221"/>
          <p:cNvCxnSpPr/>
          <p:nvPr/>
        </p:nvCxnSpPr>
        <p:spPr>
          <a:xfrm flipH="1" rot="10800000">
            <a:off x="564022" y="2885474"/>
            <a:ext cx="8209500" cy="9000"/>
          </a:xfrm>
          <a:prstGeom prst="straightConnector1">
            <a:avLst/>
          </a:prstGeom>
          <a:noFill/>
          <a:ln cap="flat" cmpd="sng" w="19050">
            <a:solidFill>
              <a:srgbClr val="FF0000"/>
            </a:solidFill>
            <a:prstDash val="lgDash"/>
            <a:round/>
            <a:headEnd len="med" w="med" type="none"/>
            <a:tailEnd len="med" w="med" type="none"/>
          </a:ln>
        </p:spPr>
      </p:cxnSp>
      <p:sp>
        <p:nvSpPr>
          <p:cNvPr id="3601" name="Google Shape;3601;p221"/>
          <p:cNvSpPr txBox="1"/>
          <p:nvPr/>
        </p:nvSpPr>
        <p:spPr>
          <a:xfrm>
            <a:off x="7551625" y="2497300"/>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2</a:t>
            </a:r>
            <a:endParaRPr baseline="-25000" sz="1800">
              <a:solidFill>
                <a:srgbClr val="FF0000"/>
              </a:solidFill>
            </a:endParaRPr>
          </a:p>
        </p:txBody>
      </p:sp>
      <p:sp>
        <p:nvSpPr>
          <p:cNvPr id="3602" name="Google Shape;3602;p221"/>
          <p:cNvSpPr/>
          <p:nvPr/>
        </p:nvSpPr>
        <p:spPr>
          <a:xfrm>
            <a:off x="7653000" y="3305200"/>
            <a:ext cx="432000" cy="4320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03" name="Google Shape;3603;p221"/>
          <p:cNvSpPr txBox="1"/>
          <p:nvPr/>
        </p:nvSpPr>
        <p:spPr>
          <a:xfrm>
            <a:off x="7572450" y="33052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P</a:t>
            </a:r>
            <a:r>
              <a:rPr baseline="-25000" lang="fr" sz="1800">
                <a:solidFill>
                  <a:srgbClr val="B7B7B7"/>
                </a:solidFill>
              </a:rPr>
              <a:t>4,3</a:t>
            </a:r>
            <a:endParaRPr baseline="-25000" sz="1800">
              <a:solidFill>
                <a:srgbClr val="B7B7B7"/>
              </a:solidFill>
            </a:endParaRPr>
          </a:p>
        </p:txBody>
      </p:sp>
      <p:sp>
        <p:nvSpPr>
          <p:cNvPr id="3604" name="Google Shape;3604;p221"/>
          <p:cNvSpPr txBox="1"/>
          <p:nvPr/>
        </p:nvSpPr>
        <p:spPr>
          <a:xfrm>
            <a:off x="7798400" y="2986300"/>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B7B7B7"/>
                </a:solidFill>
              </a:rPr>
              <a:t>436 UT</a:t>
            </a:r>
            <a:endParaRPr baseline="-25000" sz="1800">
              <a:solidFill>
                <a:srgbClr val="B7B7B7"/>
              </a:solidFill>
            </a:endParaRPr>
          </a:p>
        </p:txBody>
      </p:sp>
      <p:cxnSp>
        <p:nvCxnSpPr>
          <p:cNvPr id="3605" name="Google Shape;3605;p221"/>
          <p:cNvCxnSpPr/>
          <p:nvPr/>
        </p:nvCxnSpPr>
        <p:spPr>
          <a:xfrm>
            <a:off x="6921250" y="2379250"/>
            <a:ext cx="852600" cy="939300"/>
          </a:xfrm>
          <a:prstGeom prst="straightConnector1">
            <a:avLst/>
          </a:prstGeom>
          <a:noFill/>
          <a:ln cap="flat" cmpd="sng" w="19050">
            <a:solidFill>
              <a:srgbClr val="B7B7B7"/>
            </a:solidFill>
            <a:prstDash val="dash"/>
            <a:round/>
            <a:headEnd len="med" w="med" type="none"/>
            <a:tailEnd len="med" w="med" type="triangle"/>
          </a:ln>
        </p:spPr>
      </p:cxnSp>
      <p:sp>
        <p:nvSpPr>
          <p:cNvPr id="3606" name="Google Shape;3606;p221"/>
          <p:cNvSpPr/>
          <p:nvPr/>
        </p:nvSpPr>
        <p:spPr>
          <a:xfrm>
            <a:off x="4901688" y="334032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07" name="Google Shape;3607;p221"/>
          <p:cNvSpPr txBox="1"/>
          <p:nvPr/>
        </p:nvSpPr>
        <p:spPr>
          <a:xfrm>
            <a:off x="4821141" y="3327775"/>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3,1</a:t>
            </a:r>
            <a:endParaRPr baseline="-25000" sz="1800">
              <a:solidFill>
                <a:schemeClr val="dk1"/>
              </a:solidFill>
            </a:endParaRPr>
          </a:p>
        </p:txBody>
      </p:sp>
      <p:cxnSp>
        <p:nvCxnSpPr>
          <p:cNvPr id="3608" name="Google Shape;3608;p221"/>
          <p:cNvCxnSpPr>
            <a:stCxn id="3609" idx="4"/>
            <a:endCxn id="3607" idx="0"/>
          </p:cNvCxnSpPr>
          <p:nvPr/>
        </p:nvCxnSpPr>
        <p:spPr>
          <a:xfrm flipH="1">
            <a:off x="5117691" y="2722075"/>
            <a:ext cx="120600" cy="605700"/>
          </a:xfrm>
          <a:prstGeom prst="straightConnector1">
            <a:avLst/>
          </a:prstGeom>
          <a:noFill/>
          <a:ln cap="flat" cmpd="sng" w="19050">
            <a:solidFill>
              <a:srgbClr val="1A1A1A"/>
            </a:solidFill>
            <a:prstDash val="solid"/>
            <a:round/>
            <a:headEnd len="med" w="med" type="none"/>
            <a:tailEnd len="med" w="med" type="triangle"/>
          </a:ln>
        </p:spPr>
      </p:cxnSp>
      <p:sp>
        <p:nvSpPr>
          <p:cNvPr id="3610" name="Google Shape;3610;p221"/>
          <p:cNvSpPr txBox="1"/>
          <p:nvPr/>
        </p:nvSpPr>
        <p:spPr>
          <a:xfrm>
            <a:off x="5089125" y="2931113"/>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569 UT</a:t>
            </a:r>
            <a:endParaRPr baseline="-25000" sz="1800">
              <a:solidFill>
                <a:schemeClr val="dk1"/>
              </a:solidFill>
            </a:endParaRPr>
          </a:p>
        </p:txBody>
      </p:sp>
      <p:sp>
        <p:nvSpPr>
          <p:cNvPr id="3611" name="Google Shape;3611;p221"/>
          <p:cNvSpPr/>
          <p:nvPr/>
        </p:nvSpPr>
        <p:spPr>
          <a:xfrm>
            <a:off x="913600" y="3338300"/>
            <a:ext cx="432000" cy="4320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12" name="Google Shape;3612;p221"/>
          <p:cNvSpPr txBox="1"/>
          <p:nvPr/>
        </p:nvSpPr>
        <p:spPr>
          <a:xfrm>
            <a:off x="833050" y="33383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P</a:t>
            </a:r>
            <a:r>
              <a:rPr baseline="-25000" lang="fr" sz="1800">
                <a:solidFill>
                  <a:srgbClr val="6AA84F"/>
                </a:solidFill>
              </a:rPr>
              <a:t>1,1</a:t>
            </a:r>
            <a:endParaRPr baseline="-25000" sz="1800">
              <a:solidFill>
                <a:srgbClr val="6AA84F"/>
              </a:solidFill>
            </a:endParaRPr>
          </a:p>
        </p:txBody>
      </p:sp>
      <p:cxnSp>
        <p:nvCxnSpPr>
          <p:cNvPr id="3613" name="Google Shape;3613;p221"/>
          <p:cNvCxnSpPr/>
          <p:nvPr/>
        </p:nvCxnSpPr>
        <p:spPr>
          <a:xfrm flipH="1">
            <a:off x="1272825" y="2451925"/>
            <a:ext cx="758100" cy="918300"/>
          </a:xfrm>
          <a:prstGeom prst="straightConnector1">
            <a:avLst/>
          </a:prstGeom>
          <a:noFill/>
          <a:ln cap="flat" cmpd="sng" w="19050">
            <a:solidFill>
              <a:srgbClr val="6AA84F"/>
            </a:solidFill>
            <a:prstDash val="solid"/>
            <a:round/>
            <a:headEnd len="med" w="med" type="none"/>
            <a:tailEnd len="med" w="med" type="triangle"/>
          </a:ln>
        </p:spPr>
      </p:cxnSp>
      <p:sp>
        <p:nvSpPr>
          <p:cNvPr id="3614" name="Google Shape;3614;p221"/>
          <p:cNvSpPr txBox="1"/>
          <p:nvPr/>
        </p:nvSpPr>
        <p:spPr>
          <a:xfrm>
            <a:off x="303400" y="2996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446 UT</a:t>
            </a:r>
            <a:endParaRPr baseline="-25000" sz="1800">
              <a:solidFill>
                <a:srgbClr val="6AA84F"/>
              </a:solidFill>
            </a:endParaRPr>
          </a:p>
        </p:txBody>
      </p:sp>
      <p:sp>
        <p:nvSpPr>
          <p:cNvPr id="3615" name="Google Shape;3615;p221"/>
          <p:cNvSpPr/>
          <p:nvPr/>
        </p:nvSpPr>
        <p:spPr>
          <a:xfrm>
            <a:off x="2128150" y="3344100"/>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16" name="Google Shape;3616;p221"/>
          <p:cNvSpPr txBox="1"/>
          <p:nvPr/>
        </p:nvSpPr>
        <p:spPr>
          <a:xfrm>
            <a:off x="2047600" y="3344100"/>
            <a:ext cx="59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1,2</a:t>
            </a:r>
            <a:endParaRPr baseline="-25000" sz="1800">
              <a:solidFill>
                <a:schemeClr val="dk1"/>
              </a:solidFill>
            </a:endParaRPr>
          </a:p>
        </p:txBody>
      </p:sp>
      <p:cxnSp>
        <p:nvCxnSpPr>
          <p:cNvPr id="3617" name="Google Shape;3617;p221"/>
          <p:cNvCxnSpPr/>
          <p:nvPr/>
        </p:nvCxnSpPr>
        <p:spPr>
          <a:xfrm>
            <a:off x="2214325" y="2507838"/>
            <a:ext cx="123000" cy="837600"/>
          </a:xfrm>
          <a:prstGeom prst="straightConnector1">
            <a:avLst/>
          </a:prstGeom>
          <a:noFill/>
          <a:ln cap="flat" cmpd="sng" w="19050">
            <a:solidFill>
              <a:srgbClr val="1A1A1A"/>
            </a:solidFill>
            <a:prstDash val="solid"/>
            <a:round/>
            <a:headEnd len="med" w="med" type="none"/>
            <a:tailEnd len="med" w="med" type="triangle"/>
          </a:ln>
        </p:spPr>
      </p:cxnSp>
      <p:sp>
        <p:nvSpPr>
          <p:cNvPr id="3618" name="Google Shape;3618;p221"/>
          <p:cNvSpPr txBox="1"/>
          <p:nvPr/>
        </p:nvSpPr>
        <p:spPr>
          <a:xfrm>
            <a:off x="1394800" y="30016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484 UT</a:t>
            </a:r>
            <a:endParaRPr baseline="-25000" sz="1800">
              <a:solidFill>
                <a:schemeClr val="dk1"/>
              </a:solidFill>
            </a:endParaRPr>
          </a:p>
        </p:txBody>
      </p:sp>
      <p:sp>
        <p:nvSpPr>
          <p:cNvPr id="3619" name="Google Shape;3619;p221"/>
          <p:cNvSpPr txBox="1"/>
          <p:nvPr/>
        </p:nvSpPr>
        <p:spPr>
          <a:xfrm>
            <a:off x="588600" y="4572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Based on this score, </a:t>
            </a:r>
            <a:r>
              <a:rPr b="1" lang="fr" sz="1800">
                <a:solidFill>
                  <a:srgbClr val="FF0000"/>
                </a:solidFill>
                <a:latin typeface="Lato"/>
                <a:ea typeface="Lato"/>
                <a:cs typeface="Lato"/>
                <a:sym typeface="Lato"/>
              </a:rPr>
              <a:t>one or several processes</a:t>
            </a:r>
            <a:r>
              <a:rPr lang="fr" sz="1800">
                <a:solidFill>
                  <a:srgbClr val="1A1A1A"/>
                </a:solidFill>
                <a:latin typeface="Lato"/>
                <a:ea typeface="Lato"/>
                <a:cs typeface="Lato"/>
                <a:sym typeface="Lato"/>
              </a:rPr>
              <a:t> of the current layer </a:t>
            </a:r>
            <a:r>
              <a:rPr b="1" lang="fr" sz="1800">
                <a:solidFill>
                  <a:srgbClr val="FF0000"/>
                </a:solidFill>
                <a:latin typeface="Lato"/>
                <a:ea typeface="Lato"/>
                <a:cs typeface="Lato"/>
                <a:sym typeface="Lato"/>
              </a:rPr>
              <a:t>are kept</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used </a:t>
            </a:r>
            <a:r>
              <a:rPr lang="fr" sz="1800">
                <a:solidFill>
                  <a:srgbClr val="1A1A1A"/>
                </a:solidFill>
                <a:latin typeface="Lato"/>
                <a:ea typeface="Lato"/>
                <a:cs typeface="Lato"/>
                <a:sym typeface="Lato"/>
              </a:rPr>
              <a:t>as basis for the </a:t>
            </a:r>
            <a:r>
              <a:rPr b="1" lang="fr" sz="1800">
                <a:solidFill>
                  <a:srgbClr val="FF0000"/>
                </a:solidFill>
                <a:latin typeface="Lato"/>
                <a:ea typeface="Lato"/>
                <a:cs typeface="Lato"/>
                <a:sym typeface="Lato"/>
              </a:rPr>
              <a:t>computation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next layer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20" name="Google Shape;3620;p221"/>
          <p:cNvSpPr/>
          <p:nvPr/>
        </p:nvSpPr>
        <p:spPr>
          <a:xfrm>
            <a:off x="4352275" y="1358275"/>
            <a:ext cx="432000" cy="432000"/>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1" name="Google Shape;3621;p221"/>
          <p:cNvSpPr txBox="1"/>
          <p:nvPr/>
        </p:nvSpPr>
        <p:spPr>
          <a:xfrm>
            <a:off x="4331725" y="1358275"/>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P</a:t>
            </a:r>
            <a:r>
              <a:rPr baseline="-25000" lang="fr" sz="1700"/>
              <a:t>O</a:t>
            </a:r>
            <a:endParaRPr baseline="-25000" sz="1700"/>
          </a:p>
        </p:txBody>
      </p:sp>
      <p:sp>
        <p:nvSpPr>
          <p:cNvPr id="3622" name="Google Shape;3622;p221"/>
          <p:cNvSpPr/>
          <p:nvPr/>
        </p:nvSpPr>
        <p:spPr>
          <a:xfrm>
            <a:off x="1998325" y="2075838"/>
            <a:ext cx="432000" cy="432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3" name="Google Shape;3623;p221"/>
          <p:cNvSpPr txBox="1"/>
          <p:nvPr/>
        </p:nvSpPr>
        <p:spPr>
          <a:xfrm>
            <a:off x="1977775" y="2075838"/>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1</a:t>
            </a:r>
            <a:endParaRPr baseline="-25000" sz="1800">
              <a:solidFill>
                <a:schemeClr val="dk1"/>
              </a:solidFill>
            </a:endParaRPr>
          </a:p>
        </p:txBody>
      </p:sp>
      <p:sp>
        <p:nvSpPr>
          <p:cNvPr id="3624" name="Google Shape;3624;p221"/>
          <p:cNvSpPr txBox="1"/>
          <p:nvPr/>
        </p:nvSpPr>
        <p:spPr>
          <a:xfrm>
            <a:off x="4717325" y="1291775"/>
            <a:ext cx="10422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607 UT</a:t>
            </a:r>
            <a:endParaRPr baseline="-25000" sz="1700"/>
          </a:p>
        </p:txBody>
      </p:sp>
      <p:cxnSp>
        <p:nvCxnSpPr>
          <p:cNvPr id="3625" name="Google Shape;3625;p221"/>
          <p:cNvCxnSpPr>
            <a:endCxn id="3623" idx="3"/>
          </p:cNvCxnSpPr>
          <p:nvPr/>
        </p:nvCxnSpPr>
        <p:spPr>
          <a:xfrm flipH="1">
            <a:off x="2450875" y="1679538"/>
            <a:ext cx="1922700" cy="576300"/>
          </a:xfrm>
          <a:prstGeom prst="straightConnector1">
            <a:avLst/>
          </a:prstGeom>
          <a:noFill/>
          <a:ln cap="flat" cmpd="sng" w="19050">
            <a:solidFill>
              <a:schemeClr val="dk1"/>
            </a:solidFill>
            <a:prstDash val="solid"/>
            <a:round/>
            <a:headEnd len="med" w="med" type="none"/>
            <a:tailEnd len="med" w="med" type="triangle"/>
          </a:ln>
        </p:spPr>
      </p:cxnSp>
      <p:sp>
        <p:nvSpPr>
          <p:cNvPr id="3626" name="Google Shape;3626;p221"/>
          <p:cNvSpPr/>
          <p:nvPr/>
        </p:nvSpPr>
        <p:spPr>
          <a:xfrm>
            <a:off x="3541250"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7" name="Google Shape;3627;p221"/>
          <p:cNvSpPr txBox="1"/>
          <p:nvPr/>
        </p:nvSpPr>
        <p:spPr>
          <a:xfrm>
            <a:off x="3520700"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2</a:t>
            </a:r>
            <a:endParaRPr baseline="-25000" sz="1800">
              <a:solidFill>
                <a:schemeClr val="dk1"/>
              </a:solidFill>
            </a:endParaRPr>
          </a:p>
        </p:txBody>
      </p:sp>
      <p:cxnSp>
        <p:nvCxnSpPr>
          <p:cNvPr id="3628" name="Google Shape;3628;p221"/>
          <p:cNvCxnSpPr>
            <a:stCxn id="3620" idx="3"/>
          </p:cNvCxnSpPr>
          <p:nvPr/>
        </p:nvCxnSpPr>
        <p:spPr>
          <a:xfrm flipH="1">
            <a:off x="3907340" y="1727010"/>
            <a:ext cx="508200" cy="592200"/>
          </a:xfrm>
          <a:prstGeom prst="straightConnector1">
            <a:avLst/>
          </a:prstGeom>
          <a:noFill/>
          <a:ln cap="flat" cmpd="sng" w="19050">
            <a:solidFill>
              <a:srgbClr val="000000"/>
            </a:solidFill>
            <a:prstDash val="solid"/>
            <a:round/>
            <a:headEnd len="med" w="med" type="none"/>
            <a:tailEnd len="med" w="med" type="triangle"/>
          </a:ln>
        </p:spPr>
      </p:cxnSp>
      <p:sp>
        <p:nvSpPr>
          <p:cNvPr id="3629" name="Google Shape;3629;p221"/>
          <p:cNvSpPr/>
          <p:nvPr/>
        </p:nvSpPr>
        <p:spPr>
          <a:xfrm>
            <a:off x="5022425" y="2289950"/>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0" name="Google Shape;3630;p221"/>
          <p:cNvSpPr txBox="1"/>
          <p:nvPr/>
        </p:nvSpPr>
        <p:spPr>
          <a:xfrm>
            <a:off x="5001875" y="2289950"/>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3</a:t>
            </a:r>
            <a:endParaRPr baseline="-25000" sz="1800">
              <a:solidFill>
                <a:schemeClr val="dk1"/>
              </a:solidFill>
            </a:endParaRPr>
          </a:p>
        </p:txBody>
      </p:sp>
      <p:sp>
        <p:nvSpPr>
          <p:cNvPr id="3631" name="Google Shape;3631;p221"/>
          <p:cNvSpPr/>
          <p:nvPr/>
        </p:nvSpPr>
        <p:spPr>
          <a:xfrm>
            <a:off x="6524150" y="2028313"/>
            <a:ext cx="432000" cy="4320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2" name="Google Shape;3632;p221"/>
          <p:cNvSpPr txBox="1"/>
          <p:nvPr/>
        </p:nvSpPr>
        <p:spPr>
          <a:xfrm>
            <a:off x="6503600" y="2028313"/>
            <a:ext cx="4731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a:t>
            </a:r>
            <a:r>
              <a:rPr baseline="-25000" lang="fr" sz="1800">
                <a:solidFill>
                  <a:schemeClr val="dk1"/>
                </a:solidFill>
              </a:rPr>
              <a:t>4</a:t>
            </a:r>
            <a:endParaRPr baseline="-25000" sz="1800">
              <a:solidFill>
                <a:schemeClr val="dk1"/>
              </a:solidFill>
            </a:endParaRPr>
          </a:p>
        </p:txBody>
      </p:sp>
      <p:cxnSp>
        <p:nvCxnSpPr>
          <p:cNvPr id="3633" name="Google Shape;3633;p221"/>
          <p:cNvCxnSpPr/>
          <p:nvPr/>
        </p:nvCxnSpPr>
        <p:spPr>
          <a:xfrm>
            <a:off x="4733350" y="1732975"/>
            <a:ext cx="346500" cy="586200"/>
          </a:xfrm>
          <a:prstGeom prst="straightConnector1">
            <a:avLst/>
          </a:prstGeom>
          <a:noFill/>
          <a:ln cap="flat" cmpd="sng" w="19050">
            <a:solidFill>
              <a:srgbClr val="000000"/>
            </a:solidFill>
            <a:prstDash val="solid"/>
            <a:round/>
            <a:headEnd len="med" w="med" type="none"/>
            <a:tailEnd len="med" w="med" type="triangle"/>
          </a:ln>
        </p:spPr>
      </p:cxnSp>
      <p:cxnSp>
        <p:nvCxnSpPr>
          <p:cNvPr id="3634" name="Google Shape;3634;p221"/>
          <p:cNvCxnSpPr>
            <a:endCxn id="3632" idx="1"/>
          </p:cNvCxnSpPr>
          <p:nvPr/>
        </p:nvCxnSpPr>
        <p:spPr>
          <a:xfrm>
            <a:off x="4773500" y="1692913"/>
            <a:ext cx="1730100" cy="515400"/>
          </a:xfrm>
          <a:prstGeom prst="straightConnector1">
            <a:avLst/>
          </a:prstGeom>
          <a:noFill/>
          <a:ln cap="flat" cmpd="sng" w="19050">
            <a:solidFill>
              <a:srgbClr val="000000"/>
            </a:solidFill>
            <a:prstDash val="solid"/>
            <a:round/>
            <a:headEnd len="med" w="med" type="none"/>
            <a:tailEnd len="med" w="med" type="triangle"/>
          </a:ln>
        </p:spPr>
      </p:cxnSp>
      <p:sp>
        <p:nvSpPr>
          <p:cNvPr id="3635" name="Google Shape;3635;p221"/>
          <p:cNvSpPr txBox="1"/>
          <p:nvPr/>
        </p:nvSpPr>
        <p:spPr>
          <a:xfrm>
            <a:off x="5089125"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589 UT</a:t>
            </a:r>
            <a:endParaRPr baseline="-25000" sz="1800">
              <a:solidFill>
                <a:schemeClr val="dk1"/>
              </a:solidFill>
            </a:endParaRPr>
          </a:p>
        </p:txBody>
      </p:sp>
      <p:sp>
        <p:nvSpPr>
          <p:cNvPr id="3636" name="Google Shape;3636;p221"/>
          <p:cNvSpPr txBox="1"/>
          <p:nvPr/>
        </p:nvSpPr>
        <p:spPr>
          <a:xfrm>
            <a:off x="2951600" y="199657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512 UT</a:t>
            </a:r>
            <a:endParaRPr baseline="-25000" sz="1800">
              <a:solidFill>
                <a:schemeClr val="dk1"/>
              </a:solidFill>
            </a:endParaRPr>
          </a:p>
        </p:txBody>
      </p:sp>
      <p:sp>
        <p:nvSpPr>
          <p:cNvPr id="3637" name="Google Shape;3637;p221"/>
          <p:cNvSpPr txBox="1"/>
          <p:nvPr/>
        </p:nvSpPr>
        <p:spPr>
          <a:xfrm>
            <a:off x="6846875" y="1895488"/>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685 UT</a:t>
            </a:r>
            <a:endParaRPr baseline="-25000" sz="1800">
              <a:solidFill>
                <a:schemeClr val="dk1"/>
              </a:solidFill>
            </a:endParaRPr>
          </a:p>
        </p:txBody>
      </p:sp>
      <p:cxnSp>
        <p:nvCxnSpPr>
          <p:cNvPr id="3638" name="Google Shape;3638;p221"/>
          <p:cNvCxnSpPr/>
          <p:nvPr/>
        </p:nvCxnSpPr>
        <p:spPr>
          <a:xfrm flipH="1" rot="10800000">
            <a:off x="564022" y="1899549"/>
            <a:ext cx="8209500" cy="19800"/>
          </a:xfrm>
          <a:prstGeom prst="straightConnector1">
            <a:avLst/>
          </a:prstGeom>
          <a:noFill/>
          <a:ln cap="flat" cmpd="sng" w="19050">
            <a:solidFill>
              <a:srgbClr val="FF0000"/>
            </a:solidFill>
            <a:prstDash val="lgDash"/>
            <a:round/>
            <a:headEnd len="med" w="med" type="none"/>
            <a:tailEnd len="med" w="med" type="none"/>
          </a:ln>
        </p:spPr>
      </p:cxnSp>
      <p:sp>
        <p:nvSpPr>
          <p:cNvPr id="3639" name="Google Shape;3639;p221"/>
          <p:cNvSpPr txBox="1"/>
          <p:nvPr/>
        </p:nvSpPr>
        <p:spPr>
          <a:xfrm>
            <a:off x="7551625" y="1522175"/>
            <a:ext cx="12126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Iteration 1</a:t>
            </a:r>
            <a:endParaRPr baseline="-25000" sz="1800">
              <a:solidFill>
                <a:srgbClr val="FF0000"/>
              </a:solidFill>
            </a:endParaRPr>
          </a:p>
        </p:txBody>
      </p:sp>
      <p:sp>
        <p:nvSpPr>
          <p:cNvPr id="3640" name="Google Shape;3640;p221"/>
          <p:cNvSpPr txBox="1"/>
          <p:nvPr/>
        </p:nvSpPr>
        <p:spPr>
          <a:xfrm>
            <a:off x="1048900" y="1939825"/>
            <a:ext cx="1042200" cy="36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532 UT</a:t>
            </a:r>
            <a:endParaRPr baseline="-25000" sz="1800">
              <a:solidFill>
                <a:schemeClr val="dk1"/>
              </a:solidFill>
            </a:endParaRPr>
          </a:p>
        </p:txBody>
      </p:sp>
      <p:sp>
        <p:nvSpPr>
          <p:cNvPr id="3641" name="Google Shape;3641;p221"/>
          <p:cNvSpPr/>
          <p:nvPr/>
        </p:nvSpPr>
        <p:spPr>
          <a:xfrm>
            <a:off x="3287750" y="2042900"/>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2" name="Google Shape;3642;p221"/>
          <p:cNvSpPr/>
          <p:nvPr/>
        </p:nvSpPr>
        <p:spPr>
          <a:xfrm>
            <a:off x="6257900" y="1781275"/>
            <a:ext cx="964500" cy="926100"/>
          </a:xfrm>
          <a:prstGeom prst="mathMultiply">
            <a:avLst>
              <a:gd fmla="val 10417"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3" name="Google Shape;3643;p221"/>
          <p:cNvSpPr txBox="1"/>
          <p:nvPr/>
        </p:nvSpPr>
        <p:spPr>
          <a:xfrm>
            <a:off x="584875" y="39027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chemeClr val="dk1"/>
                </a:solidFill>
                <a:latin typeface="Lato"/>
                <a:ea typeface="Lato"/>
                <a:cs typeface="Lato"/>
                <a:sym typeface="Lato"/>
              </a:rPr>
              <a:t>We </a:t>
            </a:r>
            <a:r>
              <a:rPr lang="fr" sz="1800">
                <a:solidFill>
                  <a:srgbClr val="1A1A1A"/>
                </a:solidFill>
                <a:latin typeface="Lato"/>
                <a:ea typeface="Lato"/>
                <a:cs typeface="Lato"/>
                <a:sym typeface="Lato"/>
              </a:rPr>
              <a:t>obtain a process that is </a:t>
            </a:r>
            <a:r>
              <a:rPr b="1" lang="fr" sz="1800">
                <a:solidFill>
                  <a:srgbClr val="FF0000"/>
                </a:solidFill>
                <a:latin typeface="Lato"/>
                <a:ea typeface="Lato"/>
                <a:cs typeface="Lato"/>
                <a:sym typeface="Lato"/>
              </a:rPr>
              <a:t>close to the optimal</a:t>
            </a:r>
            <a:r>
              <a:rPr lang="fr" sz="1800">
                <a:solidFill>
                  <a:srgbClr val="1A1A1A"/>
                </a:solidFill>
                <a:latin typeface="Lato"/>
                <a:ea typeface="Lato"/>
                <a:cs typeface="Lato"/>
                <a:sym typeface="Lato"/>
              </a:rPr>
              <a:t> (446 UT / 436 UT) while </a:t>
            </a:r>
            <a:r>
              <a:rPr b="1" lang="fr" sz="1800">
                <a:solidFill>
                  <a:srgbClr val="FF0000"/>
                </a:solidFill>
                <a:latin typeface="Lato"/>
                <a:ea typeface="Lato"/>
                <a:cs typeface="Lato"/>
                <a:sym typeface="Lato"/>
              </a:rPr>
              <a:t>fastening </a:t>
            </a: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computations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44" name="Google Shape;3644;p221"/>
          <p:cNvSpPr txBox="1"/>
          <p:nvPr>
            <p:ph type="title"/>
          </p:nvPr>
        </p:nvSpPr>
        <p:spPr>
          <a:xfrm>
            <a:off x="3209975" y="0"/>
            <a:ext cx="574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 bias solution: heuristics</a:t>
            </a:r>
            <a:endParaRPr sz="202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sp>
        <p:nvSpPr>
          <p:cNvPr id="340" name="Google Shape;340;p33"/>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term </a:t>
            </a:r>
            <a:r>
              <a:rPr b="1" lang="fr" sz="1800">
                <a:solidFill>
                  <a:srgbClr val="FF0000"/>
                </a:solidFill>
              </a:rPr>
              <a:t>business process modelling</a:t>
            </a:r>
            <a:r>
              <a:rPr lang="fr" sz="1800">
                <a:solidFill>
                  <a:schemeClr val="dk1"/>
                </a:solidFill>
              </a:rPr>
              <a:t> was coined in the 1960s by Stanley Williams, but people were </a:t>
            </a:r>
            <a:r>
              <a:rPr b="1" lang="fr" sz="1800">
                <a:solidFill>
                  <a:srgbClr val="FF0000"/>
                </a:solidFill>
              </a:rPr>
              <a:t>interested in modelling</a:t>
            </a:r>
            <a:r>
              <a:rPr lang="fr" sz="1800">
                <a:solidFill>
                  <a:schemeClr val="dk1"/>
                </a:solidFill>
              </a:rPr>
              <a:t> processes </a:t>
            </a:r>
            <a:r>
              <a:rPr b="1" lang="fr" sz="1800">
                <a:solidFill>
                  <a:srgbClr val="FF0000"/>
                </a:solidFill>
              </a:rPr>
              <a:t>years before</a:t>
            </a:r>
            <a:r>
              <a:rPr lang="fr" sz="1800">
                <a:solidFill>
                  <a:schemeClr val="dk1"/>
                </a:solidFill>
              </a:rPr>
              <a:t>.</a:t>
            </a:r>
            <a:endParaRPr sz="1800"/>
          </a:p>
        </p:txBody>
      </p:sp>
      <p:pic>
        <p:nvPicPr>
          <p:cNvPr id="341" name="Google Shape;341;p33"/>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342" name="Google Shape;342;p33"/>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343" name="Google Shape;343;p33"/>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344" name="Google Shape;344;p33"/>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345" name="Google Shape;345;p33"/>
          <p:cNvPicPr preferRelativeResize="0"/>
          <p:nvPr/>
        </p:nvPicPr>
        <p:blipFill>
          <a:blip r:embed="rId6">
            <a:alphaModFix/>
          </a:blip>
          <a:stretch>
            <a:fillRect/>
          </a:stretch>
        </p:blipFill>
        <p:spPr>
          <a:xfrm>
            <a:off x="587835" y="1198400"/>
            <a:ext cx="1662370" cy="1106524"/>
          </a:xfrm>
          <a:prstGeom prst="rect">
            <a:avLst/>
          </a:prstGeom>
          <a:noFill/>
          <a:ln>
            <a:noFill/>
          </a:ln>
        </p:spPr>
      </p:pic>
      <p:sp>
        <p:nvSpPr>
          <p:cNvPr id="346" name="Google Shape;346;p33"/>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347" name="Google Shape;347;p33"/>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48" name="Google Shape;348;p33"/>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8" name="Shape 3648"/>
        <p:cNvGrpSpPr/>
        <p:nvPr/>
      </p:nvGrpSpPr>
      <p:grpSpPr>
        <a:xfrm>
          <a:off x="0" y="0"/>
          <a:ext cx="0" cy="0"/>
          <a:chOff x="0" y="0"/>
          <a:chExt cx="0" cy="0"/>
        </a:xfrm>
      </p:grpSpPr>
      <p:sp>
        <p:nvSpPr>
          <p:cNvPr id="3649" name="Google Shape;3649;p222"/>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Human Process Validation</a:t>
            </a:r>
            <a:endParaRPr sz="2020"/>
          </a:p>
        </p:txBody>
      </p:sp>
      <p:sp>
        <p:nvSpPr>
          <p:cNvPr id="3650" name="Google Shape;3650;p22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57</a:t>
            </a:r>
            <a:endParaRPr>
              <a:solidFill>
                <a:srgbClr val="666666"/>
              </a:solidFill>
            </a:endParaRPr>
          </a:p>
        </p:txBody>
      </p:sp>
      <p:sp>
        <p:nvSpPr>
          <p:cNvPr id="3651" name="Google Shape;3651;p222"/>
          <p:cNvSpPr txBox="1"/>
          <p:nvPr/>
        </p:nvSpPr>
        <p:spPr>
          <a:xfrm>
            <a:off x="588600" y="51345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resulting process is then </a:t>
            </a:r>
            <a:r>
              <a:rPr b="1" lang="fr" sz="1800">
                <a:solidFill>
                  <a:srgbClr val="FF0000"/>
                </a:solidFill>
                <a:latin typeface="Lato"/>
                <a:ea typeface="Lato"/>
                <a:cs typeface="Lato"/>
                <a:sym typeface="Lato"/>
              </a:rPr>
              <a:t>proposed to the user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652" name="Google Shape;3652;p222"/>
          <p:cNvPicPr preferRelativeResize="0"/>
          <p:nvPr/>
        </p:nvPicPr>
        <p:blipFill>
          <a:blip r:embed="rId4">
            <a:alphaModFix/>
          </a:blip>
          <a:stretch>
            <a:fillRect/>
          </a:stretch>
        </p:blipFill>
        <p:spPr>
          <a:xfrm>
            <a:off x="601450" y="1074325"/>
            <a:ext cx="7941100" cy="1690575"/>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6" name="Shape 3656"/>
        <p:cNvGrpSpPr/>
        <p:nvPr/>
      </p:nvGrpSpPr>
      <p:grpSpPr>
        <a:xfrm>
          <a:off x="0" y="0"/>
          <a:ext cx="0" cy="0"/>
          <a:chOff x="0" y="0"/>
          <a:chExt cx="0" cy="0"/>
        </a:xfrm>
      </p:grpSpPr>
      <p:pic>
        <p:nvPicPr>
          <p:cNvPr id="3657" name="Google Shape;3657;p223"/>
          <p:cNvPicPr preferRelativeResize="0"/>
          <p:nvPr/>
        </p:nvPicPr>
        <p:blipFill>
          <a:blip r:embed="rId4">
            <a:alphaModFix/>
          </a:blip>
          <a:stretch>
            <a:fillRect/>
          </a:stretch>
        </p:blipFill>
        <p:spPr>
          <a:xfrm>
            <a:off x="601450" y="1074325"/>
            <a:ext cx="7941100" cy="1690575"/>
          </a:xfrm>
          <a:prstGeom prst="rect">
            <a:avLst/>
          </a:prstGeom>
          <a:noFill/>
          <a:ln>
            <a:noFill/>
          </a:ln>
        </p:spPr>
      </p:pic>
      <p:sp>
        <p:nvSpPr>
          <p:cNvPr id="3658" name="Google Shape;3658;p223"/>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Human Process Validation</a:t>
            </a:r>
            <a:endParaRPr sz="2020"/>
          </a:p>
        </p:txBody>
      </p:sp>
      <p:sp>
        <p:nvSpPr>
          <p:cNvPr id="3659" name="Google Shape;3659;p22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57</a:t>
            </a:r>
            <a:endParaRPr>
              <a:solidFill>
                <a:srgbClr val="666666"/>
              </a:solidFill>
            </a:endParaRPr>
          </a:p>
        </p:txBody>
      </p:sp>
      <p:sp>
        <p:nvSpPr>
          <p:cNvPr id="3660" name="Google Shape;3660;p223"/>
          <p:cNvSpPr txBox="1"/>
          <p:nvPr/>
        </p:nvSpPr>
        <p:spPr>
          <a:xfrm>
            <a:off x="588600" y="51345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resulting process is then </a:t>
            </a:r>
            <a:r>
              <a:rPr b="1" lang="fr" sz="1800">
                <a:solidFill>
                  <a:srgbClr val="FF0000"/>
                </a:solidFill>
                <a:latin typeface="Lato"/>
                <a:ea typeface="Lato"/>
                <a:cs typeface="Lato"/>
                <a:sym typeface="Lato"/>
              </a:rPr>
              <a:t>proposed to the user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61" name="Google Shape;3661;p223"/>
          <p:cNvSpPr/>
          <p:nvPr/>
        </p:nvSpPr>
        <p:spPr>
          <a:xfrm rot="4379045">
            <a:off x="2903978" y="2165118"/>
            <a:ext cx="218359" cy="1790521"/>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Green Tick Red Cross Mark Stock Vector (Royalty Free) 2317192637 |  Shutterstock" id="3662" name="Google Shape;3662;p223"/>
          <p:cNvPicPr preferRelativeResize="0"/>
          <p:nvPr/>
        </p:nvPicPr>
        <p:blipFill rotWithShape="1">
          <a:blip r:embed="rId5">
            <a:alphaModFix/>
          </a:blip>
          <a:srcRect b="6898" l="0" r="47226" t="0"/>
          <a:stretch/>
        </p:blipFill>
        <p:spPr>
          <a:xfrm>
            <a:off x="759725" y="3462075"/>
            <a:ext cx="1190351" cy="908800"/>
          </a:xfrm>
          <a:prstGeom prst="rect">
            <a:avLst/>
          </a:prstGeom>
          <a:noFill/>
          <a:ln>
            <a:noFill/>
          </a:ln>
        </p:spPr>
      </p:pic>
      <p:sp>
        <p:nvSpPr>
          <p:cNvPr id="3663" name="Google Shape;3663;p223"/>
          <p:cNvSpPr txBox="1"/>
          <p:nvPr/>
        </p:nvSpPr>
        <p:spPr>
          <a:xfrm>
            <a:off x="2082225" y="3355550"/>
            <a:ext cx="2318700" cy="12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The user </a:t>
            </a:r>
            <a:r>
              <a:rPr b="1" lang="fr" sz="1800">
                <a:solidFill>
                  <a:srgbClr val="FF0000"/>
                </a:solidFill>
                <a:latin typeface="Lato"/>
                <a:ea typeface="Lato"/>
                <a:cs typeface="Lato"/>
                <a:sym typeface="Lato"/>
              </a:rPr>
              <a:t>validates the process</a:t>
            </a:r>
            <a:r>
              <a:rPr lang="fr" sz="1800">
                <a:latin typeface="Lato"/>
                <a:ea typeface="Lato"/>
                <a:cs typeface="Lato"/>
                <a:sym typeface="Lato"/>
              </a:rPr>
              <a:t> ⇒</a:t>
            </a:r>
            <a:r>
              <a:rPr lang="fr" sz="1800">
                <a:latin typeface="Lato"/>
                <a:ea typeface="Lato"/>
                <a:cs typeface="Lato"/>
                <a:sym typeface="Lato"/>
              </a:rPr>
              <a:t> we propose a new task to move </a:t>
            </a:r>
            <a:r>
              <a:rPr b="1" lang="fr" sz="1800">
                <a:solidFill>
                  <a:srgbClr val="FF0000"/>
                </a:solidFill>
                <a:latin typeface="Lato"/>
                <a:ea typeface="Lato"/>
                <a:cs typeface="Lato"/>
                <a:sym typeface="Lato"/>
              </a:rPr>
              <a:t>on it</a:t>
            </a:r>
            <a:r>
              <a:rPr lang="fr" sz="1800">
                <a:latin typeface="Lato"/>
                <a:ea typeface="Lato"/>
                <a:cs typeface="Lato"/>
                <a:sym typeface="Lato"/>
              </a:rPr>
              <a:t>.</a:t>
            </a:r>
            <a:endParaRPr sz="1800">
              <a:latin typeface="Lato"/>
              <a:ea typeface="Lato"/>
              <a:cs typeface="Lato"/>
              <a:sym typeface="Lato"/>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7" name="Shape 3667"/>
        <p:cNvGrpSpPr/>
        <p:nvPr/>
      </p:nvGrpSpPr>
      <p:grpSpPr>
        <a:xfrm>
          <a:off x="0" y="0"/>
          <a:ext cx="0" cy="0"/>
          <a:chOff x="0" y="0"/>
          <a:chExt cx="0" cy="0"/>
        </a:xfrm>
      </p:grpSpPr>
      <p:pic>
        <p:nvPicPr>
          <p:cNvPr id="3668" name="Google Shape;3668;p224"/>
          <p:cNvPicPr preferRelativeResize="0"/>
          <p:nvPr/>
        </p:nvPicPr>
        <p:blipFill>
          <a:blip r:embed="rId4">
            <a:alphaModFix/>
          </a:blip>
          <a:stretch>
            <a:fillRect/>
          </a:stretch>
        </p:blipFill>
        <p:spPr>
          <a:xfrm>
            <a:off x="601450" y="1074325"/>
            <a:ext cx="7941100" cy="1690575"/>
          </a:xfrm>
          <a:prstGeom prst="rect">
            <a:avLst/>
          </a:prstGeom>
          <a:noFill/>
          <a:ln>
            <a:noFill/>
          </a:ln>
        </p:spPr>
      </p:pic>
      <p:sp>
        <p:nvSpPr>
          <p:cNvPr id="3669" name="Google Shape;3669;p224"/>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Human Process Validation</a:t>
            </a:r>
            <a:endParaRPr sz="2020"/>
          </a:p>
        </p:txBody>
      </p:sp>
      <p:sp>
        <p:nvSpPr>
          <p:cNvPr id="3670" name="Google Shape;3670;p22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57</a:t>
            </a:r>
            <a:endParaRPr>
              <a:solidFill>
                <a:srgbClr val="666666"/>
              </a:solidFill>
            </a:endParaRPr>
          </a:p>
        </p:txBody>
      </p:sp>
      <p:sp>
        <p:nvSpPr>
          <p:cNvPr id="3671" name="Google Shape;3671;p224"/>
          <p:cNvSpPr txBox="1"/>
          <p:nvPr/>
        </p:nvSpPr>
        <p:spPr>
          <a:xfrm>
            <a:off x="588600" y="51345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resulting process is then </a:t>
            </a:r>
            <a:r>
              <a:rPr b="1" lang="fr" sz="1800">
                <a:solidFill>
                  <a:srgbClr val="FF0000"/>
                </a:solidFill>
                <a:latin typeface="Lato"/>
                <a:ea typeface="Lato"/>
                <a:cs typeface="Lato"/>
                <a:sym typeface="Lato"/>
              </a:rPr>
              <a:t>proposed to the user</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72" name="Google Shape;3672;p224"/>
          <p:cNvSpPr/>
          <p:nvPr/>
        </p:nvSpPr>
        <p:spPr>
          <a:xfrm rot="4379045">
            <a:off x="2903978" y="2165118"/>
            <a:ext cx="218359" cy="1790521"/>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673" name="Google Shape;3673;p224"/>
          <p:cNvSpPr/>
          <p:nvPr/>
        </p:nvSpPr>
        <p:spPr>
          <a:xfrm rot="-4380425">
            <a:off x="6097037" y="2165191"/>
            <a:ext cx="218646" cy="1790346"/>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Green Tick Red Cross Mark Stock Vector (Royalty Free) 2317192637 |  Shutterstock" id="3674" name="Google Shape;3674;p224"/>
          <p:cNvPicPr preferRelativeResize="0"/>
          <p:nvPr/>
        </p:nvPicPr>
        <p:blipFill rotWithShape="1">
          <a:blip r:embed="rId5">
            <a:alphaModFix/>
          </a:blip>
          <a:srcRect b="6898" l="0" r="47226" t="0"/>
          <a:stretch/>
        </p:blipFill>
        <p:spPr>
          <a:xfrm>
            <a:off x="759725" y="3462075"/>
            <a:ext cx="1190351" cy="908800"/>
          </a:xfrm>
          <a:prstGeom prst="rect">
            <a:avLst/>
          </a:prstGeom>
          <a:noFill/>
          <a:ln>
            <a:noFill/>
          </a:ln>
        </p:spPr>
      </p:pic>
      <p:pic>
        <p:nvPicPr>
          <p:cNvPr descr="Green Tick Red Cross Mark Stock Vector (Royalty Free) 2317192637 |  Shutterstock" id="3675" name="Google Shape;3675;p224"/>
          <p:cNvPicPr preferRelativeResize="0"/>
          <p:nvPr/>
        </p:nvPicPr>
        <p:blipFill rotWithShape="1">
          <a:blip r:embed="rId5">
            <a:alphaModFix/>
          </a:blip>
          <a:srcRect b="6898" l="57096" r="0" t="0"/>
          <a:stretch/>
        </p:blipFill>
        <p:spPr>
          <a:xfrm>
            <a:off x="7444942" y="3462075"/>
            <a:ext cx="967708" cy="908800"/>
          </a:xfrm>
          <a:prstGeom prst="rect">
            <a:avLst/>
          </a:prstGeom>
          <a:noFill/>
          <a:ln>
            <a:noFill/>
          </a:ln>
        </p:spPr>
      </p:pic>
      <p:sp>
        <p:nvSpPr>
          <p:cNvPr id="3676" name="Google Shape;3676;p224"/>
          <p:cNvSpPr txBox="1"/>
          <p:nvPr/>
        </p:nvSpPr>
        <p:spPr>
          <a:xfrm>
            <a:off x="2082225" y="3355550"/>
            <a:ext cx="2318700" cy="12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The user </a:t>
            </a:r>
            <a:r>
              <a:rPr b="1" lang="fr" sz="1800">
                <a:solidFill>
                  <a:srgbClr val="FF0000"/>
                </a:solidFill>
                <a:latin typeface="Lato"/>
                <a:ea typeface="Lato"/>
                <a:cs typeface="Lato"/>
                <a:sym typeface="Lato"/>
              </a:rPr>
              <a:t>validates the process</a:t>
            </a:r>
            <a:r>
              <a:rPr lang="fr" sz="1800">
                <a:latin typeface="Lato"/>
                <a:ea typeface="Lato"/>
                <a:cs typeface="Lato"/>
                <a:sym typeface="Lato"/>
              </a:rPr>
              <a:t> ⇒</a:t>
            </a:r>
            <a:r>
              <a:rPr lang="fr" sz="1800">
                <a:latin typeface="Lato"/>
                <a:ea typeface="Lato"/>
                <a:cs typeface="Lato"/>
                <a:sym typeface="Lato"/>
              </a:rPr>
              <a:t> we propose a new task to move </a:t>
            </a:r>
            <a:r>
              <a:rPr b="1" lang="fr" sz="1800">
                <a:solidFill>
                  <a:srgbClr val="FF0000"/>
                </a:solidFill>
                <a:latin typeface="Lato"/>
                <a:ea typeface="Lato"/>
                <a:cs typeface="Lato"/>
                <a:sym typeface="Lato"/>
              </a:rPr>
              <a:t>on it</a:t>
            </a:r>
            <a:r>
              <a:rPr lang="fr" sz="1800">
                <a:latin typeface="Lato"/>
                <a:ea typeface="Lato"/>
                <a:cs typeface="Lato"/>
                <a:sym typeface="Lato"/>
              </a:rPr>
              <a:t>.</a:t>
            </a:r>
            <a:endParaRPr sz="1800">
              <a:latin typeface="Lato"/>
              <a:ea typeface="Lato"/>
              <a:cs typeface="Lato"/>
              <a:sym typeface="Lato"/>
            </a:endParaRPr>
          </a:p>
        </p:txBody>
      </p:sp>
      <p:sp>
        <p:nvSpPr>
          <p:cNvPr id="3677" name="Google Shape;3677;p224"/>
          <p:cNvSpPr txBox="1"/>
          <p:nvPr/>
        </p:nvSpPr>
        <p:spPr>
          <a:xfrm>
            <a:off x="4697075" y="3355550"/>
            <a:ext cx="2694600" cy="12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The user </a:t>
            </a:r>
            <a:r>
              <a:rPr b="1" lang="fr" sz="1800">
                <a:solidFill>
                  <a:srgbClr val="FF0000"/>
                </a:solidFill>
                <a:latin typeface="Lato"/>
                <a:ea typeface="Lato"/>
                <a:cs typeface="Lato"/>
                <a:sym typeface="Lato"/>
              </a:rPr>
              <a:t>declines the process</a:t>
            </a:r>
            <a:r>
              <a:rPr lang="fr" sz="1800">
                <a:latin typeface="Lato"/>
                <a:ea typeface="Lato"/>
                <a:cs typeface="Lato"/>
                <a:sym typeface="Lato"/>
              </a:rPr>
              <a:t> </a:t>
            </a:r>
            <a:r>
              <a:rPr lang="fr" sz="1800">
                <a:latin typeface="Lato"/>
                <a:ea typeface="Lato"/>
                <a:cs typeface="Lato"/>
                <a:sym typeface="Lato"/>
              </a:rPr>
              <a:t>⇒ we propose a new task to move </a:t>
            </a:r>
            <a:r>
              <a:rPr b="1" lang="fr" sz="1800">
                <a:solidFill>
                  <a:srgbClr val="FF0000"/>
                </a:solidFill>
                <a:latin typeface="Lato"/>
                <a:ea typeface="Lato"/>
                <a:cs typeface="Lato"/>
                <a:sym typeface="Lato"/>
              </a:rPr>
              <a:t>on the previous process</a:t>
            </a:r>
            <a:r>
              <a:rPr lang="fr" sz="1800">
                <a:latin typeface="Lato"/>
                <a:ea typeface="Lato"/>
                <a:cs typeface="Lato"/>
                <a:sym typeface="Lato"/>
              </a:rPr>
              <a:t>.</a:t>
            </a:r>
            <a:endParaRPr sz="1800">
              <a:latin typeface="Lato"/>
              <a:ea typeface="Lato"/>
              <a:cs typeface="Lato"/>
              <a:sym typeface="Lato"/>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1" name="Shape 3681"/>
        <p:cNvGrpSpPr/>
        <p:nvPr/>
      </p:nvGrpSpPr>
      <p:grpSpPr>
        <a:xfrm>
          <a:off x="0" y="0"/>
          <a:ext cx="0" cy="0"/>
          <a:chOff x="0" y="0"/>
          <a:chExt cx="0" cy="0"/>
        </a:xfrm>
      </p:grpSpPr>
      <p:sp>
        <p:nvSpPr>
          <p:cNvPr id="3682" name="Google Shape;3682;p225"/>
          <p:cNvSpPr txBox="1"/>
          <p:nvPr>
            <p:ph type="title"/>
          </p:nvPr>
        </p:nvSpPr>
        <p:spPr>
          <a:xfrm>
            <a:off x="32033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End of Refactoring Loop</a:t>
            </a:r>
            <a:endParaRPr sz="2020"/>
          </a:p>
        </p:txBody>
      </p:sp>
      <p:sp>
        <p:nvSpPr>
          <p:cNvPr id="3683" name="Google Shape;3683;p225"/>
          <p:cNvSpPr txBox="1"/>
          <p:nvPr/>
        </p:nvSpPr>
        <p:spPr>
          <a:xfrm>
            <a:off x="522450" y="431688"/>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a:t>
            </a:r>
            <a:r>
              <a:rPr b="1" lang="fr" sz="1800">
                <a:solidFill>
                  <a:srgbClr val="FF0000"/>
                </a:solidFill>
                <a:latin typeface="Lato"/>
                <a:ea typeface="Lato"/>
                <a:cs typeface="Lato"/>
                <a:sym typeface="Lato"/>
              </a:rPr>
              <a:t>all the tasks</a:t>
            </a:r>
            <a:r>
              <a:rPr lang="fr" sz="1800">
                <a:solidFill>
                  <a:srgbClr val="1A1A1A"/>
                </a:solidFill>
                <a:latin typeface="Lato"/>
                <a:ea typeface="Lato"/>
                <a:cs typeface="Lato"/>
                <a:sym typeface="Lato"/>
              </a:rPr>
              <a:t> of the process </a:t>
            </a:r>
            <a:r>
              <a:rPr b="1" lang="fr" sz="1800">
                <a:solidFill>
                  <a:srgbClr val="FF0000"/>
                </a:solidFill>
                <a:latin typeface="Lato"/>
                <a:ea typeface="Lato"/>
                <a:cs typeface="Lato"/>
                <a:sym typeface="Lato"/>
              </a:rPr>
              <a:t>have been moved</a:t>
            </a:r>
            <a:r>
              <a:rPr lang="fr" sz="1800">
                <a:solidFill>
                  <a:srgbClr val="1A1A1A"/>
                </a:solidFill>
                <a:latin typeface="Lato"/>
                <a:ea typeface="Lato"/>
                <a:cs typeface="Lato"/>
                <a:sym typeface="Lato"/>
              </a:rPr>
              <a:t>, or when the </a:t>
            </a:r>
            <a:r>
              <a:rPr b="1" lang="fr" sz="1800">
                <a:solidFill>
                  <a:srgbClr val="FF0000"/>
                </a:solidFill>
                <a:latin typeface="Lato"/>
                <a:ea typeface="Lato"/>
                <a:cs typeface="Lato"/>
                <a:sym typeface="Lato"/>
              </a:rPr>
              <a:t>user decides to stop</a:t>
            </a:r>
            <a:r>
              <a:rPr lang="fr" sz="1800">
                <a:solidFill>
                  <a:srgbClr val="1A1A1A"/>
                </a:solidFill>
                <a:latin typeface="Lato"/>
                <a:ea typeface="Lato"/>
                <a:cs typeface="Lato"/>
                <a:sym typeface="Lato"/>
              </a:rPr>
              <a:t>, the approach returns an </a:t>
            </a:r>
            <a:r>
              <a:rPr b="1" lang="fr" sz="1800">
                <a:solidFill>
                  <a:srgbClr val="FF0000"/>
                </a:solidFill>
                <a:latin typeface="Lato"/>
                <a:ea typeface="Lato"/>
                <a:cs typeface="Lato"/>
                <a:sym typeface="Lato"/>
              </a:rPr>
              <a:t>optimised version</a:t>
            </a:r>
            <a:r>
              <a:rPr lang="fr" sz="1800">
                <a:solidFill>
                  <a:srgbClr val="1A1A1A"/>
                </a:solidFill>
                <a:latin typeface="Lato"/>
                <a:ea typeface="Lato"/>
                <a:cs typeface="Lato"/>
                <a:sym typeface="Lato"/>
              </a:rPr>
              <a:t> of the </a:t>
            </a:r>
            <a:r>
              <a:rPr b="1" lang="fr" sz="1800">
                <a:solidFill>
                  <a:srgbClr val="FF0000"/>
                </a:solidFill>
                <a:latin typeface="Lato"/>
                <a:ea typeface="Lato"/>
                <a:cs typeface="Lato"/>
                <a:sym typeface="Lato"/>
              </a:rPr>
              <a:t>original process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684" name="Google Shape;3684;p225" title="refactored_process_jss.png"/>
          <p:cNvPicPr preferRelativeResize="0"/>
          <p:nvPr/>
        </p:nvPicPr>
        <p:blipFill>
          <a:blip r:embed="rId4">
            <a:alphaModFix/>
          </a:blip>
          <a:stretch>
            <a:fillRect/>
          </a:stretch>
        </p:blipFill>
        <p:spPr>
          <a:xfrm>
            <a:off x="1193675" y="1293900"/>
            <a:ext cx="6756649" cy="3164225"/>
          </a:xfrm>
          <a:prstGeom prst="rect">
            <a:avLst/>
          </a:prstGeom>
          <a:noFill/>
          <a:ln>
            <a:noFill/>
          </a:ln>
        </p:spPr>
      </p:pic>
      <p:sp>
        <p:nvSpPr>
          <p:cNvPr id="3685" name="Google Shape;3685;p22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58</a:t>
            </a:r>
            <a:endParaRPr>
              <a:solidFill>
                <a:srgbClr val="666666"/>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9" name="Shape 3689"/>
        <p:cNvGrpSpPr/>
        <p:nvPr/>
      </p:nvGrpSpPr>
      <p:grpSpPr>
        <a:xfrm>
          <a:off x="0" y="0"/>
          <a:ext cx="0" cy="0"/>
          <a:chOff x="0" y="0"/>
          <a:chExt cx="0" cy="0"/>
        </a:xfrm>
      </p:grpSpPr>
      <p:sp>
        <p:nvSpPr>
          <p:cNvPr id="3690" name="Google Shape;3690;p226"/>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Tool Support</a:t>
            </a:r>
            <a:endParaRPr sz="2020"/>
          </a:p>
        </p:txBody>
      </p:sp>
      <p:sp>
        <p:nvSpPr>
          <p:cNvPr id="3691" name="Google Shape;3691;p226"/>
          <p:cNvSpPr txBox="1"/>
          <p:nvPr/>
        </p:nvSpPr>
        <p:spPr>
          <a:xfrm>
            <a:off x="835600" y="349788"/>
            <a:ext cx="8099100" cy="4617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SzPts val="1800"/>
              <a:buFont typeface="Lato"/>
              <a:buChar char="➢"/>
            </a:pPr>
            <a:r>
              <a:rPr b="1" lang="fr" sz="1800">
                <a:solidFill>
                  <a:srgbClr val="FF0000"/>
                </a:solidFill>
                <a:latin typeface="Lato"/>
                <a:ea typeface="Lato"/>
                <a:cs typeface="Lato"/>
                <a:sym typeface="Lato"/>
              </a:rPr>
              <a:t>15k lines of Java code</a:t>
            </a:r>
            <a:endParaRPr sz="1800">
              <a:solidFill>
                <a:srgbClr val="1A1A1A"/>
              </a:solidFill>
              <a:latin typeface="Lato"/>
              <a:ea typeface="Lato"/>
              <a:cs typeface="Lato"/>
              <a:sym typeface="Lato"/>
            </a:endParaRPr>
          </a:p>
        </p:txBody>
      </p:sp>
      <p:sp>
        <p:nvSpPr>
          <p:cNvPr id="3692" name="Google Shape;3692;p226"/>
          <p:cNvSpPr txBox="1"/>
          <p:nvPr/>
        </p:nvSpPr>
        <p:spPr>
          <a:xfrm>
            <a:off x="835600" y="740238"/>
            <a:ext cx="8099100" cy="4617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SzPts val="1800"/>
              <a:buFont typeface="Lato"/>
              <a:buChar char="➢"/>
            </a:pPr>
            <a:r>
              <a:rPr lang="fr" sz="1800">
                <a:solidFill>
                  <a:srgbClr val="1A1A1A"/>
                </a:solidFill>
                <a:latin typeface="Lato"/>
                <a:ea typeface="Lato"/>
                <a:cs typeface="Lato"/>
                <a:sym typeface="Lato"/>
              </a:rPr>
              <a:t>Executes in the backend of a </a:t>
            </a:r>
            <a:r>
              <a:rPr b="1" lang="fr" sz="1800">
                <a:solidFill>
                  <a:srgbClr val="FF0000"/>
                </a:solidFill>
                <a:latin typeface="Lato"/>
                <a:ea typeface="Lato"/>
                <a:cs typeface="Lato"/>
                <a:sym typeface="Lato"/>
              </a:rPr>
              <a:t>NodeJS server running locally</a:t>
            </a:r>
            <a:endParaRPr sz="1800">
              <a:solidFill>
                <a:srgbClr val="1A1A1A"/>
              </a:solidFill>
              <a:latin typeface="Lato"/>
              <a:ea typeface="Lato"/>
              <a:cs typeface="Lato"/>
              <a:sym typeface="Lato"/>
            </a:endParaRPr>
          </a:p>
        </p:txBody>
      </p:sp>
      <p:sp>
        <p:nvSpPr>
          <p:cNvPr id="3693" name="Google Shape;3693;p22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59</a:t>
            </a:r>
            <a:endParaRPr>
              <a:solidFill>
                <a:srgbClr val="666666"/>
              </a:solidFill>
            </a:endParaRPr>
          </a:p>
        </p:txBody>
      </p:sp>
      <p:sp>
        <p:nvSpPr>
          <p:cNvPr id="3694" name="Google Shape;3694;p226"/>
          <p:cNvSpPr txBox="1"/>
          <p:nvPr/>
        </p:nvSpPr>
        <p:spPr>
          <a:xfrm>
            <a:off x="835600" y="1124225"/>
            <a:ext cx="9018300" cy="4617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Clr>
                <a:schemeClr val="dk1"/>
              </a:buClr>
              <a:buSzPts val="1800"/>
              <a:buFont typeface="Lato"/>
              <a:buChar char="➢"/>
            </a:pPr>
            <a:r>
              <a:rPr b="1" lang="fr" sz="1800">
                <a:solidFill>
                  <a:srgbClr val="FF0000"/>
                </a:solidFill>
                <a:latin typeface="Lato"/>
                <a:ea typeface="Lato"/>
                <a:cs typeface="Lato"/>
                <a:sym typeface="Lato"/>
              </a:rPr>
              <a:t>Freely available online</a:t>
            </a:r>
            <a:endParaRPr sz="1800">
              <a:solidFill>
                <a:schemeClr val="dk1"/>
              </a:solidFill>
              <a:latin typeface="Lato"/>
              <a:ea typeface="Lato"/>
              <a:cs typeface="Lato"/>
              <a:sym typeface="Lato"/>
            </a:endParaRPr>
          </a:p>
        </p:txBody>
      </p:sp>
      <p:pic>
        <p:nvPicPr>
          <p:cNvPr id="3695" name="Google Shape;3695;p226" title="task_proposal_qrs.png"/>
          <p:cNvPicPr preferRelativeResize="0"/>
          <p:nvPr/>
        </p:nvPicPr>
        <p:blipFill>
          <a:blip r:embed="rId4">
            <a:alphaModFix/>
          </a:blip>
          <a:stretch>
            <a:fillRect/>
          </a:stretch>
        </p:blipFill>
        <p:spPr>
          <a:xfrm>
            <a:off x="476675" y="1625962"/>
            <a:ext cx="8190648" cy="1300325"/>
          </a:xfrm>
          <a:prstGeom prst="rect">
            <a:avLst/>
          </a:prstGeom>
          <a:noFill/>
          <a:ln>
            <a:noFill/>
          </a:ln>
        </p:spPr>
      </p:pic>
      <p:pic>
        <p:nvPicPr>
          <p:cNvPr id="3696" name="Google Shape;3696;p226" title="process_proposal_qrs.png"/>
          <p:cNvPicPr preferRelativeResize="0"/>
          <p:nvPr/>
        </p:nvPicPr>
        <p:blipFill>
          <a:blip r:embed="rId5">
            <a:alphaModFix/>
          </a:blip>
          <a:stretch>
            <a:fillRect/>
          </a:stretch>
        </p:blipFill>
        <p:spPr>
          <a:xfrm>
            <a:off x="892313" y="3057125"/>
            <a:ext cx="7359374" cy="154060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0" name="Shape 3700"/>
        <p:cNvGrpSpPr/>
        <p:nvPr/>
      </p:nvGrpSpPr>
      <p:grpSpPr>
        <a:xfrm>
          <a:off x="0" y="0"/>
          <a:ext cx="0" cy="0"/>
          <a:chOff x="0" y="0"/>
          <a:chExt cx="0" cy="0"/>
        </a:xfrm>
      </p:grpSpPr>
      <p:sp>
        <p:nvSpPr>
          <p:cNvPr id="3701" name="Google Shape;3701;p227"/>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02" name="Google Shape;3702;p227"/>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03" name="Google Shape;3703;p22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pic>
        <p:nvPicPr>
          <p:cNvPr id="3704" name="Google Shape;3704;p227"/>
          <p:cNvPicPr preferRelativeResize="0"/>
          <p:nvPr/>
        </p:nvPicPr>
        <p:blipFill>
          <a:blip r:embed="rId4">
            <a:alphaModFix/>
          </a:blip>
          <a:stretch>
            <a:fillRect/>
          </a:stretch>
        </p:blipFill>
        <p:spPr>
          <a:xfrm>
            <a:off x="913825" y="811500"/>
            <a:ext cx="7316325" cy="3838475"/>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8" name="Shape 3708"/>
        <p:cNvGrpSpPr/>
        <p:nvPr/>
      </p:nvGrpSpPr>
      <p:grpSpPr>
        <a:xfrm>
          <a:off x="0" y="0"/>
          <a:ext cx="0" cy="0"/>
          <a:chOff x="0" y="0"/>
          <a:chExt cx="0" cy="0"/>
        </a:xfrm>
      </p:grpSpPr>
      <p:sp>
        <p:nvSpPr>
          <p:cNvPr id="3709" name="Google Shape;3709;p228"/>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10" name="Google Shape;3710;p228"/>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11" name="Google Shape;3711;p22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pic>
        <p:nvPicPr>
          <p:cNvPr id="3712" name="Google Shape;3712;p228"/>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13" name="Google Shape;3713;p228"/>
          <p:cNvSpPr/>
          <p:nvPr/>
        </p:nvSpPr>
        <p:spPr>
          <a:xfrm>
            <a:off x="1672300" y="811500"/>
            <a:ext cx="4464000" cy="787500"/>
          </a:xfrm>
          <a:prstGeom prst="roundRect">
            <a:avLst>
              <a:gd fmla="val 16667" name="adj"/>
            </a:avLst>
          </a:prstGeom>
          <a:noFill/>
          <a:ln cap="flat" cmpd="sng" w="2857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4" name="Google Shape;3714;p228"/>
          <p:cNvSpPr/>
          <p:nvPr/>
        </p:nvSpPr>
        <p:spPr>
          <a:xfrm>
            <a:off x="6136300" y="811500"/>
            <a:ext cx="2031000" cy="7875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8" name="Shape 3718"/>
        <p:cNvGrpSpPr/>
        <p:nvPr/>
      </p:nvGrpSpPr>
      <p:grpSpPr>
        <a:xfrm>
          <a:off x="0" y="0"/>
          <a:ext cx="0" cy="0"/>
          <a:chOff x="0" y="0"/>
          <a:chExt cx="0" cy="0"/>
        </a:xfrm>
      </p:grpSpPr>
      <p:pic>
        <p:nvPicPr>
          <p:cNvPr id="3719" name="Google Shape;3719;p229"/>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20" name="Google Shape;3720;p229"/>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21" name="Google Shape;3721;p229"/>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22" name="Google Shape;3722;p22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
        <p:nvSpPr>
          <p:cNvPr id="3723" name="Google Shape;3723;p229"/>
          <p:cNvSpPr/>
          <p:nvPr/>
        </p:nvSpPr>
        <p:spPr>
          <a:xfrm>
            <a:off x="1112625" y="1619000"/>
            <a:ext cx="7054800" cy="3132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27" name="Shape 3727"/>
        <p:cNvGrpSpPr/>
        <p:nvPr/>
      </p:nvGrpSpPr>
      <p:grpSpPr>
        <a:xfrm>
          <a:off x="0" y="0"/>
          <a:ext cx="0" cy="0"/>
          <a:chOff x="0" y="0"/>
          <a:chExt cx="0" cy="0"/>
        </a:xfrm>
      </p:grpSpPr>
      <p:pic>
        <p:nvPicPr>
          <p:cNvPr id="3728" name="Google Shape;3728;p230"/>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29" name="Google Shape;3729;p230"/>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30" name="Google Shape;3730;p230"/>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31" name="Google Shape;3731;p23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
        <p:nvSpPr>
          <p:cNvPr id="3732" name="Google Shape;3732;p230"/>
          <p:cNvSpPr/>
          <p:nvPr/>
        </p:nvSpPr>
        <p:spPr>
          <a:xfrm flipH="1" rot="10800000">
            <a:off x="835700" y="2667450"/>
            <a:ext cx="445500" cy="11118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285F4"/>
              </a:solidFill>
            </a:endParaRPr>
          </a:p>
        </p:txBody>
      </p:sp>
      <p:sp>
        <p:nvSpPr>
          <p:cNvPr id="3733" name="Google Shape;3733;p230"/>
          <p:cNvSpPr/>
          <p:nvPr/>
        </p:nvSpPr>
        <p:spPr>
          <a:xfrm flipH="1" rot="10800000">
            <a:off x="869150" y="3819225"/>
            <a:ext cx="378600" cy="627600"/>
          </a:xfrm>
          <a:prstGeom prst="ellipse">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8761D"/>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37" name="Shape 3737"/>
        <p:cNvGrpSpPr/>
        <p:nvPr/>
      </p:nvGrpSpPr>
      <p:grpSpPr>
        <a:xfrm>
          <a:off x="0" y="0"/>
          <a:ext cx="0" cy="0"/>
          <a:chOff x="0" y="0"/>
          <a:chExt cx="0" cy="0"/>
        </a:xfrm>
      </p:grpSpPr>
      <p:pic>
        <p:nvPicPr>
          <p:cNvPr id="3738" name="Google Shape;3738;p231"/>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39" name="Google Shape;3739;p231"/>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40" name="Google Shape;3740;p231"/>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41" name="Google Shape;3741;p23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
        <p:nvSpPr>
          <p:cNvPr id="3742" name="Google Shape;3742;p231"/>
          <p:cNvSpPr/>
          <p:nvPr/>
        </p:nvSpPr>
        <p:spPr>
          <a:xfrm flipH="1" rot="10800000">
            <a:off x="1040775" y="2742500"/>
            <a:ext cx="690000" cy="5367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285F4"/>
              </a:solidFill>
            </a:endParaRPr>
          </a:p>
        </p:txBody>
      </p:sp>
      <p:sp>
        <p:nvSpPr>
          <p:cNvPr id="3743" name="Google Shape;3743;p231"/>
          <p:cNvSpPr/>
          <p:nvPr/>
        </p:nvSpPr>
        <p:spPr>
          <a:xfrm flipH="1" rot="10800000">
            <a:off x="1083825" y="3765950"/>
            <a:ext cx="603900" cy="570300"/>
          </a:xfrm>
          <a:prstGeom prst="ellipse">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8761D"/>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2" name="Shape 352"/>
        <p:cNvGrpSpPr/>
        <p:nvPr/>
      </p:nvGrpSpPr>
      <p:grpSpPr>
        <a:xfrm>
          <a:off x="0" y="0"/>
          <a:ext cx="0" cy="0"/>
          <a:chOff x="0" y="0"/>
          <a:chExt cx="0" cy="0"/>
        </a:xfrm>
      </p:grpSpPr>
      <p:sp>
        <p:nvSpPr>
          <p:cNvPr id="353" name="Google Shape;353;p34"/>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term </a:t>
            </a:r>
            <a:r>
              <a:rPr b="1" lang="fr" sz="1800">
                <a:solidFill>
                  <a:srgbClr val="FF0000"/>
                </a:solidFill>
              </a:rPr>
              <a:t>business process modelling</a:t>
            </a:r>
            <a:r>
              <a:rPr lang="fr" sz="1800">
                <a:solidFill>
                  <a:schemeClr val="dk1"/>
                </a:solidFill>
              </a:rPr>
              <a:t> was coined in the 1960s by Stanley Williams, but people were </a:t>
            </a:r>
            <a:r>
              <a:rPr b="1" lang="fr" sz="1800">
                <a:solidFill>
                  <a:srgbClr val="FF0000"/>
                </a:solidFill>
              </a:rPr>
              <a:t>interested in modelling</a:t>
            </a:r>
            <a:r>
              <a:rPr lang="fr" sz="1800">
                <a:solidFill>
                  <a:schemeClr val="dk1"/>
                </a:solidFill>
              </a:rPr>
              <a:t> processes </a:t>
            </a:r>
            <a:r>
              <a:rPr b="1" lang="fr" sz="1800">
                <a:solidFill>
                  <a:srgbClr val="FF0000"/>
                </a:solidFill>
              </a:rPr>
              <a:t>years before</a:t>
            </a:r>
            <a:r>
              <a:rPr lang="fr" sz="1800">
                <a:solidFill>
                  <a:schemeClr val="dk1"/>
                </a:solidFill>
              </a:rPr>
              <a:t>.</a:t>
            </a:r>
            <a:endParaRPr sz="1800"/>
          </a:p>
        </p:txBody>
      </p:sp>
      <p:pic>
        <p:nvPicPr>
          <p:cNvPr id="354" name="Google Shape;354;p34"/>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355" name="Google Shape;355;p34"/>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356" name="Google Shape;356;p34"/>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357" name="Google Shape;357;p34"/>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358" name="Google Shape;358;p34"/>
          <p:cNvPicPr preferRelativeResize="0"/>
          <p:nvPr/>
        </p:nvPicPr>
        <p:blipFill>
          <a:blip r:embed="rId6">
            <a:alphaModFix/>
          </a:blip>
          <a:stretch>
            <a:fillRect/>
          </a:stretch>
        </p:blipFill>
        <p:spPr>
          <a:xfrm>
            <a:off x="5536575" y="1091625"/>
            <a:ext cx="1159007" cy="1530950"/>
          </a:xfrm>
          <a:prstGeom prst="rect">
            <a:avLst/>
          </a:prstGeom>
          <a:noFill/>
          <a:ln>
            <a:noFill/>
          </a:ln>
        </p:spPr>
      </p:pic>
      <p:sp>
        <p:nvSpPr>
          <p:cNvPr id="359" name="Google Shape;359;p34"/>
          <p:cNvSpPr txBox="1"/>
          <p:nvPr/>
        </p:nvSpPr>
        <p:spPr>
          <a:xfrm>
            <a:off x="5199575" y="2593525"/>
            <a:ext cx="18330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Control-flow diagram (CFD), 195X</a:t>
            </a:r>
            <a:endParaRPr>
              <a:solidFill>
                <a:schemeClr val="dk1"/>
              </a:solidFill>
            </a:endParaRPr>
          </a:p>
        </p:txBody>
      </p:sp>
      <p:pic>
        <p:nvPicPr>
          <p:cNvPr id="360" name="Google Shape;360;p34"/>
          <p:cNvPicPr preferRelativeResize="0"/>
          <p:nvPr/>
        </p:nvPicPr>
        <p:blipFill>
          <a:blip r:embed="rId7">
            <a:alphaModFix/>
          </a:blip>
          <a:stretch>
            <a:fillRect/>
          </a:stretch>
        </p:blipFill>
        <p:spPr>
          <a:xfrm>
            <a:off x="587835" y="1198400"/>
            <a:ext cx="1662370" cy="1106524"/>
          </a:xfrm>
          <a:prstGeom prst="rect">
            <a:avLst/>
          </a:prstGeom>
          <a:noFill/>
          <a:ln>
            <a:noFill/>
          </a:ln>
        </p:spPr>
      </p:pic>
      <p:sp>
        <p:nvSpPr>
          <p:cNvPr id="361" name="Google Shape;361;p34"/>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362" name="Google Shape;362;p34"/>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63" name="Google Shape;363;p34"/>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7" name="Shape 3747"/>
        <p:cNvGrpSpPr/>
        <p:nvPr/>
      </p:nvGrpSpPr>
      <p:grpSpPr>
        <a:xfrm>
          <a:off x="0" y="0"/>
          <a:ext cx="0" cy="0"/>
          <a:chOff x="0" y="0"/>
          <a:chExt cx="0" cy="0"/>
        </a:xfrm>
      </p:grpSpPr>
      <p:pic>
        <p:nvPicPr>
          <p:cNvPr id="3748" name="Google Shape;3748;p232"/>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49" name="Google Shape;3749;p232"/>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50" name="Google Shape;3750;p232"/>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51" name="Google Shape;3751;p23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
        <p:nvSpPr>
          <p:cNvPr id="3752" name="Google Shape;3752;p232"/>
          <p:cNvSpPr/>
          <p:nvPr/>
        </p:nvSpPr>
        <p:spPr>
          <a:xfrm>
            <a:off x="1112625" y="3817650"/>
            <a:ext cx="7054800" cy="492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53" name="Google Shape;3753;p232"/>
          <p:cNvSpPr/>
          <p:nvPr/>
        </p:nvSpPr>
        <p:spPr>
          <a:xfrm>
            <a:off x="1112625" y="2764125"/>
            <a:ext cx="7054800" cy="492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7" name="Shape 3757"/>
        <p:cNvGrpSpPr/>
        <p:nvPr/>
      </p:nvGrpSpPr>
      <p:grpSpPr>
        <a:xfrm>
          <a:off x="0" y="0"/>
          <a:ext cx="0" cy="0"/>
          <a:chOff x="0" y="0"/>
          <a:chExt cx="0" cy="0"/>
        </a:xfrm>
      </p:grpSpPr>
      <p:pic>
        <p:nvPicPr>
          <p:cNvPr id="3758" name="Google Shape;3758;p233"/>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59" name="Google Shape;3759;p233"/>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60" name="Google Shape;3760;p233"/>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61" name="Google Shape;3761;p23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
        <p:nvSpPr>
          <p:cNvPr id="3762" name="Google Shape;3762;p233"/>
          <p:cNvSpPr/>
          <p:nvPr/>
        </p:nvSpPr>
        <p:spPr>
          <a:xfrm>
            <a:off x="1112625" y="3817650"/>
            <a:ext cx="7054800" cy="492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3" name="Google Shape;3763;p233"/>
          <p:cNvSpPr/>
          <p:nvPr/>
        </p:nvSpPr>
        <p:spPr>
          <a:xfrm>
            <a:off x="1112625" y="2764125"/>
            <a:ext cx="7054800" cy="492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4" name="Google Shape;3764;p233"/>
          <p:cNvSpPr/>
          <p:nvPr/>
        </p:nvSpPr>
        <p:spPr>
          <a:xfrm>
            <a:off x="4822850" y="2992425"/>
            <a:ext cx="660600" cy="264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5" name="Google Shape;3765;p233"/>
          <p:cNvSpPr/>
          <p:nvPr/>
        </p:nvSpPr>
        <p:spPr>
          <a:xfrm>
            <a:off x="4822850" y="4045950"/>
            <a:ext cx="660600" cy="264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9" name="Shape 3769"/>
        <p:cNvGrpSpPr/>
        <p:nvPr/>
      </p:nvGrpSpPr>
      <p:grpSpPr>
        <a:xfrm>
          <a:off x="0" y="0"/>
          <a:ext cx="0" cy="0"/>
          <a:chOff x="0" y="0"/>
          <a:chExt cx="0" cy="0"/>
        </a:xfrm>
      </p:grpSpPr>
      <p:sp>
        <p:nvSpPr>
          <p:cNvPr id="3770" name="Google Shape;3770;p234"/>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71" name="Google Shape;3771;p234"/>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72" name="Google Shape;3772;p23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pic>
        <p:nvPicPr>
          <p:cNvPr id="3773" name="Google Shape;3773;p234"/>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74" name="Google Shape;3774;p234"/>
          <p:cNvSpPr/>
          <p:nvPr/>
        </p:nvSpPr>
        <p:spPr>
          <a:xfrm>
            <a:off x="1112650" y="3184700"/>
            <a:ext cx="7054800" cy="2922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5" name="Google Shape;3775;p234"/>
          <p:cNvSpPr/>
          <p:nvPr/>
        </p:nvSpPr>
        <p:spPr>
          <a:xfrm>
            <a:off x="1112650" y="4250725"/>
            <a:ext cx="7054800" cy="2922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9" name="Shape 3779"/>
        <p:cNvGrpSpPr/>
        <p:nvPr/>
      </p:nvGrpSpPr>
      <p:grpSpPr>
        <a:xfrm>
          <a:off x="0" y="0"/>
          <a:ext cx="0" cy="0"/>
          <a:chOff x="0" y="0"/>
          <a:chExt cx="0" cy="0"/>
        </a:xfrm>
      </p:grpSpPr>
      <p:sp>
        <p:nvSpPr>
          <p:cNvPr id="3780" name="Google Shape;3780;p235"/>
          <p:cNvSpPr txBox="1"/>
          <p:nvPr/>
        </p:nvSpPr>
        <p:spPr>
          <a:xfrm>
            <a:off x="522450" y="349788"/>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experiments were conducted to validate</a:t>
            </a:r>
            <a:r>
              <a:rPr lang="fr" sz="1800">
                <a:solidFill>
                  <a:srgbClr val="1A1A1A"/>
                </a:solidFill>
                <a:latin typeface="Lato"/>
                <a:ea typeface="Lato"/>
                <a:cs typeface="Lato"/>
                <a:sym typeface="Lato"/>
              </a:rPr>
              <a:t> the approach.</a:t>
            </a:r>
            <a:endParaRPr sz="1800">
              <a:solidFill>
                <a:srgbClr val="1A1A1A"/>
              </a:solidFill>
              <a:latin typeface="Lato"/>
              <a:ea typeface="Lato"/>
              <a:cs typeface="Lato"/>
              <a:sym typeface="Lato"/>
            </a:endParaRPr>
          </a:p>
        </p:txBody>
      </p:sp>
      <p:sp>
        <p:nvSpPr>
          <p:cNvPr id="3781" name="Google Shape;3781;p235"/>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a:t>
            </a:r>
            <a:endParaRPr sz="2020"/>
          </a:p>
        </p:txBody>
      </p:sp>
      <p:sp>
        <p:nvSpPr>
          <p:cNvPr id="3782" name="Google Shape;3782;p23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pic>
        <p:nvPicPr>
          <p:cNvPr id="3783" name="Google Shape;3783;p235"/>
          <p:cNvPicPr preferRelativeResize="0"/>
          <p:nvPr/>
        </p:nvPicPr>
        <p:blipFill>
          <a:blip r:embed="rId4">
            <a:alphaModFix/>
          </a:blip>
          <a:stretch>
            <a:fillRect/>
          </a:stretch>
        </p:blipFill>
        <p:spPr>
          <a:xfrm>
            <a:off x="913825" y="811500"/>
            <a:ext cx="7316325" cy="3838475"/>
          </a:xfrm>
          <a:prstGeom prst="rect">
            <a:avLst/>
          </a:prstGeom>
          <a:noFill/>
          <a:ln>
            <a:noFill/>
          </a:ln>
        </p:spPr>
      </p:pic>
      <p:sp>
        <p:nvSpPr>
          <p:cNvPr id="3784" name="Google Shape;3784;p235"/>
          <p:cNvSpPr/>
          <p:nvPr/>
        </p:nvSpPr>
        <p:spPr>
          <a:xfrm>
            <a:off x="1112650" y="3184700"/>
            <a:ext cx="7054800" cy="2922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5" name="Google Shape;3785;p235"/>
          <p:cNvSpPr/>
          <p:nvPr/>
        </p:nvSpPr>
        <p:spPr>
          <a:xfrm>
            <a:off x="1112650" y="4250725"/>
            <a:ext cx="7054800" cy="2922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6" name="Google Shape;3786;p235"/>
          <p:cNvSpPr/>
          <p:nvPr/>
        </p:nvSpPr>
        <p:spPr>
          <a:xfrm>
            <a:off x="5502425" y="4264825"/>
            <a:ext cx="660600" cy="264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7" name="Google Shape;3787;p235"/>
          <p:cNvSpPr/>
          <p:nvPr/>
        </p:nvSpPr>
        <p:spPr>
          <a:xfrm>
            <a:off x="6800775" y="4264825"/>
            <a:ext cx="1366800" cy="264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1" name="Shape 3791"/>
        <p:cNvGrpSpPr/>
        <p:nvPr/>
      </p:nvGrpSpPr>
      <p:grpSpPr>
        <a:xfrm>
          <a:off x="0" y="0"/>
          <a:ext cx="0" cy="0"/>
          <a:chOff x="0" y="0"/>
          <a:chExt cx="0" cy="0"/>
        </a:xfrm>
      </p:grpSpPr>
      <p:sp>
        <p:nvSpPr>
          <p:cNvPr id="3792" name="Google Shape;3792;p236"/>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3793" name="Google Shape;3793;p236"/>
          <p:cNvSpPr txBox="1"/>
          <p:nvPr/>
        </p:nvSpPr>
        <p:spPr>
          <a:xfrm>
            <a:off x="988950" y="478350"/>
            <a:ext cx="71661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t>I/ Introduction</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fr" sz="2000">
                <a:solidFill>
                  <a:schemeClr val="dk1"/>
                </a:solidFill>
              </a:rPr>
              <a:t>II/ Automated Generation of BPMN</a:t>
            </a:r>
            <a:endParaRPr sz="2000">
              <a:solidFill>
                <a:schemeClr val="dk1"/>
              </a:solidFill>
            </a:endParaRPr>
          </a:p>
          <a:p>
            <a:pPr indent="0" lvl="0" marL="0" rtl="0" algn="l">
              <a:spcBef>
                <a:spcPts val="0"/>
              </a:spcBef>
              <a:spcAft>
                <a:spcPts val="0"/>
              </a:spcAft>
              <a:buNone/>
            </a:pPr>
            <a:r>
              <a:rPr lang="fr" sz="2000">
                <a:solidFill>
                  <a:schemeClr val="dk1"/>
                </a:solidFill>
              </a:rPr>
              <a:t>Processes from Textual Requirements</a:t>
            </a:r>
            <a:endParaRPr sz="2000">
              <a:solidFill>
                <a:schemeClr val="dk1"/>
              </a:solidFill>
            </a:endParaRPr>
          </a:p>
          <a:p>
            <a:pPr indent="0" lvl="0" marL="0" rtl="0" algn="l">
              <a:spcBef>
                <a:spcPts val="0"/>
              </a:spcBef>
              <a:spcAft>
                <a:spcPts val="0"/>
              </a:spcAft>
              <a:buNone/>
            </a:pPr>
            <a:r>
              <a:t/>
            </a:r>
            <a:endParaRPr sz="2000">
              <a:solidFill>
                <a:schemeClr val="accent1"/>
              </a:solidFill>
            </a:endParaRPr>
          </a:p>
          <a:p>
            <a:pPr indent="0" lvl="0" marL="0" rtl="0" algn="l">
              <a:spcBef>
                <a:spcPts val="0"/>
              </a:spcBef>
              <a:spcAft>
                <a:spcPts val="0"/>
              </a:spcAft>
              <a:buNone/>
            </a:pPr>
            <a:r>
              <a:rPr lang="fr" sz="2000">
                <a:solidFill>
                  <a:schemeClr val="dk1"/>
                </a:solidFill>
              </a:rPr>
              <a:t>III/ Human-Centered Refactoring-Based</a:t>
            </a:r>
            <a:endParaRPr sz="2000">
              <a:solidFill>
                <a:schemeClr val="dk1"/>
              </a:solidFill>
            </a:endParaRPr>
          </a:p>
          <a:p>
            <a:pPr indent="0" lvl="0" marL="0" rtl="0" algn="l">
              <a:spcBef>
                <a:spcPts val="0"/>
              </a:spcBef>
              <a:spcAft>
                <a:spcPts val="0"/>
              </a:spcAft>
              <a:buNone/>
            </a:pPr>
            <a:r>
              <a:rPr lang="fr" sz="2000">
                <a:solidFill>
                  <a:schemeClr val="dk1"/>
                </a:solidFill>
              </a:rPr>
              <a:t>Optimisation of BPMN Processes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b="1" lang="fr" sz="2000">
                <a:solidFill>
                  <a:srgbClr val="4285F4"/>
                </a:solidFill>
              </a:rPr>
              <a:t>IV/ Related Work</a:t>
            </a:r>
            <a:endParaRPr b="1" sz="2000">
              <a:solidFill>
                <a:srgbClr val="4285F4"/>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fr" sz="2000">
                <a:solidFill>
                  <a:schemeClr val="dk1"/>
                </a:solidFill>
              </a:rPr>
              <a:t>V/ Takeaways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fr" sz="2000">
                <a:solidFill>
                  <a:schemeClr val="dk1"/>
                </a:solidFill>
              </a:rPr>
              <a:t>VI/ References</a:t>
            </a:r>
            <a:endParaRPr sz="2000">
              <a:solidFill>
                <a:schemeClr val="dk1"/>
              </a:solidFill>
            </a:endParaRPr>
          </a:p>
        </p:txBody>
      </p:sp>
      <p:sp>
        <p:nvSpPr>
          <p:cNvPr id="3794" name="Google Shape;3794;p23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61</a:t>
            </a:r>
            <a:endParaRPr>
              <a:solidFill>
                <a:srgbClr val="666666"/>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8" name="Shape 3798"/>
        <p:cNvGrpSpPr/>
        <p:nvPr/>
      </p:nvGrpSpPr>
      <p:grpSpPr>
        <a:xfrm>
          <a:off x="0" y="0"/>
          <a:ext cx="0" cy="0"/>
          <a:chOff x="0" y="0"/>
          <a:chExt cx="0" cy="0"/>
        </a:xfrm>
      </p:grpSpPr>
      <p:sp>
        <p:nvSpPr>
          <p:cNvPr id="3799" name="Google Shape;3799;p237"/>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pic>
        <p:nvPicPr>
          <p:cNvPr id="3800" name="Google Shape;3800;p237"/>
          <p:cNvPicPr preferRelativeResize="0"/>
          <p:nvPr/>
        </p:nvPicPr>
        <p:blipFill>
          <a:blip r:embed="rId4">
            <a:alphaModFix/>
          </a:blip>
          <a:stretch>
            <a:fillRect/>
          </a:stretch>
        </p:blipFill>
        <p:spPr>
          <a:xfrm>
            <a:off x="649575" y="866350"/>
            <a:ext cx="7844849" cy="3285000"/>
          </a:xfrm>
          <a:prstGeom prst="rect">
            <a:avLst/>
          </a:prstGeom>
          <a:noFill/>
          <a:ln>
            <a:noFill/>
          </a:ln>
        </p:spPr>
      </p:pic>
      <p:sp>
        <p:nvSpPr>
          <p:cNvPr id="3801" name="Google Shape;3801;p23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62</a:t>
            </a:r>
            <a:endParaRPr>
              <a:solidFill>
                <a:srgbClr val="666666"/>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5" name="Shape 3805"/>
        <p:cNvGrpSpPr/>
        <p:nvPr/>
      </p:nvGrpSpPr>
      <p:grpSpPr>
        <a:xfrm>
          <a:off x="0" y="0"/>
          <a:ext cx="0" cy="0"/>
          <a:chOff x="0" y="0"/>
          <a:chExt cx="0" cy="0"/>
        </a:xfrm>
      </p:grpSpPr>
      <p:pic>
        <p:nvPicPr>
          <p:cNvPr id="3806" name="Google Shape;3806;p238"/>
          <p:cNvPicPr preferRelativeResize="0"/>
          <p:nvPr/>
        </p:nvPicPr>
        <p:blipFill>
          <a:blip r:embed="rId4">
            <a:alphaModFix/>
          </a:blip>
          <a:stretch>
            <a:fillRect/>
          </a:stretch>
        </p:blipFill>
        <p:spPr>
          <a:xfrm>
            <a:off x="649575" y="866350"/>
            <a:ext cx="7844849" cy="3285000"/>
          </a:xfrm>
          <a:prstGeom prst="rect">
            <a:avLst/>
          </a:prstGeom>
          <a:noFill/>
          <a:ln>
            <a:noFill/>
          </a:ln>
        </p:spPr>
      </p:pic>
      <p:sp>
        <p:nvSpPr>
          <p:cNvPr id="3807" name="Google Shape;3807;p238"/>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808" name="Google Shape;3808;p238"/>
          <p:cNvSpPr/>
          <p:nvPr/>
        </p:nvSpPr>
        <p:spPr>
          <a:xfrm>
            <a:off x="5996300" y="1370400"/>
            <a:ext cx="652800" cy="1685700"/>
          </a:xfrm>
          <a:prstGeom prst="ellipse">
            <a:avLst/>
          </a:prstGeom>
          <a:noFill/>
          <a:ln cap="flat" cmpd="sng" w="2857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9" name="Google Shape;3809;p238"/>
          <p:cNvSpPr/>
          <p:nvPr/>
        </p:nvSpPr>
        <p:spPr>
          <a:xfrm>
            <a:off x="5996300" y="2889375"/>
            <a:ext cx="652800" cy="13299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0" name="Google Shape;3810;p23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62</a:t>
            </a:r>
            <a:endParaRPr>
              <a:solidFill>
                <a:srgbClr val="666666"/>
              </a:solidFill>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4" name="Shape 3814"/>
        <p:cNvGrpSpPr/>
        <p:nvPr/>
      </p:nvGrpSpPr>
      <p:grpSpPr>
        <a:xfrm>
          <a:off x="0" y="0"/>
          <a:ext cx="0" cy="0"/>
          <a:chOff x="0" y="0"/>
          <a:chExt cx="0" cy="0"/>
        </a:xfrm>
      </p:grpSpPr>
      <p:pic>
        <p:nvPicPr>
          <p:cNvPr id="3815" name="Google Shape;3815;p239"/>
          <p:cNvPicPr preferRelativeResize="0"/>
          <p:nvPr/>
        </p:nvPicPr>
        <p:blipFill>
          <a:blip r:embed="rId4">
            <a:alphaModFix/>
          </a:blip>
          <a:stretch>
            <a:fillRect/>
          </a:stretch>
        </p:blipFill>
        <p:spPr>
          <a:xfrm>
            <a:off x="649575" y="866350"/>
            <a:ext cx="7844849" cy="3285000"/>
          </a:xfrm>
          <a:prstGeom prst="rect">
            <a:avLst/>
          </a:prstGeom>
          <a:noFill/>
          <a:ln>
            <a:noFill/>
          </a:ln>
        </p:spPr>
      </p:pic>
      <p:sp>
        <p:nvSpPr>
          <p:cNvPr id="3816" name="Google Shape;3816;p239"/>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817" name="Google Shape;3817;p239"/>
          <p:cNvSpPr/>
          <p:nvPr/>
        </p:nvSpPr>
        <p:spPr>
          <a:xfrm>
            <a:off x="4364875" y="3721450"/>
            <a:ext cx="679500" cy="4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8" name="Google Shape;3818;p239"/>
          <p:cNvSpPr/>
          <p:nvPr/>
        </p:nvSpPr>
        <p:spPr>
          <a:xfrm>
            <a:off x="4364875" y="2201550"/>
            <a:ext cx="679500" cy="4299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9" name="Google Shape;3819;p23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62</a:t>
            </a:r>
            <a:endParaRPr>
              <a:solidFill>
                <a:srgbClr val="666666"/>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23" name="Shape 3823"/>
        <p:cNvGrpSpPr/>
        <p:nvPr/>
      </p:nvGrpSpPr>
      <p:grpSpPr>
        <a:xfrm>
          <a:off x="0" y="0"/>
          <a:ext cx="0" cy="0"/>
          <a:chOff x="0" y="0"/>
          <a:chExt cx="0" cy="0"/>
        </a:xfrm>
      </p:grpSpPr>
      <p:sp>
        <p:nvSpPr>
          <p:cNvPr id="3824" name="Google Shape;3824;p240"/>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825" name="Google Shape;3825;p24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62</a:t>
            </a:r>
            <a:endParaRPr>
              <a:solidFill>
                <a:srgbClr val="666666"/>
              </a:solidFill>
            </a:endParaRPr>
          </a:p>
        </p:txBody>
      </p:sp>
      <p:pic>
        <p:nvPicPr>
          <p:cNvPr id="3826" name="Google Shape;3826;p240"/>
          <p:cNvPicPr preferRelativeResize="0"/>
          <p:nvPr/>
        </p:nvPicPr>
        <p:blipFill>
          <a:blip r:embed="rId4">
            <a:alphaModFix/>
          </a:blip>
          <a:stretch>
            <a:fillRect/>
          </a:stretch>
        </p:blipFill>
        <p:spPr>
          <a:xfrm>
            <a:off x="649575" y="866350"/>
            <a:ext cx="7844849" cy="3285000"/>
          </a:xfrm>
          <a:prstGeom prst="rect">
            <a:avLst/>
          </a:prstGeom>
          <a:noFill/>
          <a:ln>
            <a:noFill/>
          </a:ln>
        </p:spPr>
      </p:pic>
      <p:sp>
        <p:nvSpPr>
          <p:cNvPr id="3827" name="Google Shape;3827;p240"/>
          <p:cNvSpPr/>
          <p:nvPr/>
        </p:nvSpPr>
        <p:spPr>
          <a:xfrm>
            <a:off x="6782200" y="3721450"/>
            <a:ext cx="679500" cy="4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31" name="Shape 3831"/>
        <p:cNvGrpSpPr/>
        <p:nvPr/>
      </p:nvGrpSpPr>
      <p:grpSpPr>
        <a:xfrm>
          <a:off x="0" y="0"/>
          <a:ext cx="0" cy="0"/>
          <a:chOff x="0" y="0"/>
          <a:chExt cx="0" cy="0"/>
        </a:xfrm>
      </p:grpSpPr>
      <p:sp>
        <p:nvSpPr>
          <p:cNvPr id="3832" name="Google Shape;3832;p241"/>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Refactoring</a:t>
            </a:r>
            <a:endParaRPr sz="2020"/>
          </a:p>
        </p:txBody>
      </p:sp>
      <p:sp>
        <p:nvSpPr>
          <p:cNvPr id="3833" name="Google Shape;3833;p24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
        <p:nvSpPr>
          <p:cNvPr id="3834" name="Google Shape;3834;p241"/>
          <p:cNvSpPr/>
          <p:nvPr/>
        </p:nvSpPr>
        <p:spPr>
          <a:xfrm>
            <a:off x="486000" y="1420375"/>
            <a:ext cx="2542800" cy="30501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35" name="Google Shape;3835;p241"/>
          <p:cNvSpPr txBox="1"/>
          <p:nvPr/>
        </p:nvSpPr>
        <p:spPr>
          <a:xfrm>
            <a:off x="496500" y="1652920"/>
            <a:ext cx="2521800" cy="25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800">
                <a:solidFill>
                  <a:srgbClr val="FF0000"/>
                </a:solidFill>
                <a:latin typeface="Lato"/>
                <a:ea typeface="Lato"/>
                <a:cs typeface="Lato"/>
                <a:sym typeface="Lato"/>
              </a:rPr>
              <a:t>Restructures </a:t>
            </a:r>
            <a:r>
              <a:rPr lang="fr" sz="1800">
                <a:solidFill>
                  <a:schemeClr val="dk1"/>
                </a:solidFill>
                <a:latin typeface="Lato"/>
                <a:ea typeface="Lato"/>
                <a:cs typeface="Lato"/>
                <a:sym typeface="Lato"/>
              </a:rPr>
              <a:t>a process to solve </a:t>
            </a:r>
            <a:r>
              <a:rPr b="1" lang="fr" sz="1800">
                <a:solidFill>
                  <a:srgbClr val="FF0000"/>
                </a:solidFill>
                <a:latin typeface="Lato"/>
                <a:ea typeface="Lato"/>
                <a:cs typeface="Lato"/>
                <a:sym typeface="Lato"/>
              </a:rPr>
              <a:t>structural issues</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342900" lvl="0" marL="457200" rtl="0" algn="just">
              <a:lnSpc>
                <a:spcPct val="115000"/>
              </a:lnSpc>
              <a:spcBef>
                <a:spcPts val="1200"/>
              </a:spcBef>
              <a:spcAft>
                <a:spcPts val="0"/>
              </a:spcAft>
              <a:buClr>
                <a:schemeClr val="dk1"/>
              </a:buClr>
              <a:buSzPts val="1800"/>
              <a:buFont typeface="Lato"/>
              <a:buChar char="➢"/>
            </a:pPr>
            <a:r>
              <a:rPr lang="fr" sz="1800">
                <a:solidFill>
                  <a:schemeClr val="dk1"/>
                </a:solidFill>
                <a:latin typeface="Lato"/>
                <a:ea typeface="Lato"/>
                <a:cs typeface="Lato"/>
                <a:sym typeface="Lato"/>
              </a:rPr>
              <a:t>soundness issues</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bad design</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duplicated parts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of the process</a:t>
            </a:r>
            <a:endParaRPr sz="1800">
              <a:solidFill>
                <a:schemeClr val="dk1"/>
              </a:solidFill>
              <a:latin typeface="Lato"/>
              <a:ea typeface="Lato"/>
              <a:cs typeface="Lato"/>
              <a:sym typeface="Lato"/>
            </a:endParaRPr>
          </a:p>
        </p:txBody>
      </p:sp>
      <p:sp>
        <p:nvSpPr>
          <p:cNvPr id="3836" name="Google Shape;3836;p241"/>
          <p:cNvSpPr txBox="1"/>
          <p:nvPr/>
        </p:nvSpPr>
        <p:spPr>
          <a:xfrm>
            <a:off x="198525" y="393100"/>
            <a:ext cx="3112500" cy="96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chemeClr val="dk1"/>
                </a:solidFill>
                <a:latin typeface="Lato"/>
                <a:ea typeface="Lato"/>
                <a:cs typeface="Lato"/>
                <a:sym typeface="Lato"/>
              </a:rPr>
              <a:t>Qualitative refactoring</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[SM2007, DGKV2011, FRPCP2013]</a:t>
            </a:r>
            <a:endParaRPr sz="1800">
              <a:solidFill>
                <a:schemeClr val="dk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7" name="Shape 367"/>
        <p:cNvGrpSpPr/>
        <p:nvPr/>
      </p:nvGrpSpPr>
      <p:grpSpPr>
        <a:xfrm>
          <a:off x="0" y="0"/>
          <a:ext cx="0" cy="0"/>
          <a:chOff x="0" y="0"/>
          <a:chExt cx="0" cy="0"/>
        </a:xfrm>
      </p:grpSpPr>
      <p:sp>
        <p:nvSpPr>
          <p:cNvPr id="368" name="Google Shape;368;p35"/>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term </a:t>
            </a:r>
            <a:r>
              <a:rPr b="1" lang="fr" sz="1800">
                <a:solidFill>
                  <a:srgbClr val="FF0000"/>
                </a:solidFill>
              </a:rPr>
              <a:t>business process modelling</a:t>
            </a:r>
            <a:r>
              <a:rPr lang="fr" sz="1800">
                <a:solidFill>
                  <a:schemeClr val="dk1"/>
                </a:solidFill>
              </a:rPr>
              <a:t> was coined in the 1960s by Stanley Williams, but people were </a:t>
            </a:r>
            <a:r>
              <a:rPr b="1" lang="fr" sz="1800">
                <a:solidFill>
                  <a:srgbClr val="FF0000"/>
                </a:solidFill>
              </a:rPr>
              <a:t>interested in modelling</a:t>
            </a:r>
            <a:r>
              <a:rPr lang="fr" sz="1800">
                <a:solidFill>
                  <a:schemeClr val="dk1"/>
                </a:solidFill>
              </a:rPr>
              <a:t> processes </a:t>
            </a:r>
            <a:r>
              <a:rPr b="1" lang="fr" sz="1800">
                <a:solidFill>
                  <a:srgbClr val="FF0000"/>
                </a:solidFill>
              </a:rPr>
              <a:t>years before</a:t>
            </a:r>
            <a:r>
              <a:rPr lang="fr" sz="1800">
                <a:solidFill>
                  <a:schemeClr val="dk1"/>
                </a:solidFill>
              </a:rPr>
              <a:t>.</a:t>
            </a:r>
            <a:endParaRPr sz="1800"/>
          </a:p>
        </p:txBody>
      </p:sp>
      <p:pic>
        <p:nvPicPr>
          <p:cNvPr id="369" name="Google Shape;369;p35"/>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370" name="Google Shape;370;p35"/>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371" name="Google Shape;371;p35"/>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372" name="Google Shape;372;p35"/>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373" name="Google Shape;373;p35"/>
          <p:cNvPicPr preferRelativeResize="0"/>
          <p:nvPr/>
        </p:nvPicPr>
        <p:blipFill>
          <a:blip r:embed="rId6">
            <a:alphaModFix/>
          </a:blip>
          <a:stretch>
            <a:fillRect/>
          </a:stretch>
        </p:blipFill>
        <p:spPr>
          <a:xfrm>
            <a:off x="5536575" y="1091625"/>
            <a:ext cx="1159007" cy="1530950"/>
          </a:xfrm>
          <a:prstGeom prst="rect">
            <a:avLst/>
          </a:prstGeom>
          <a:noFill/>
          <a:ln>
            <a:noFill/>
          </a:ln>
        </p:spPr>
      </p:pic>
      <p:sp>
        <p:nvSpPr>
          <p:cNvPr id="374" name="Google Shape;374;p35"/>
          <p:cNvSpPr txBox="1"/>
          <p:nvPr/>
        </p:nvSpPr>
        <p:spPr>
          <a:xfrm>
            <a:off x="5199575" y="2593525"/>
            <a:ext cx="18330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Control-flow diagram (CFD), 195X</a:t>
            </a:r>
            <a:endParaRPr>
              <a:solidFill>
                <a:schemeClr val="dk1"/>
              </a:solidFill>
            </a:endParaRPr>
          </a:p>
        </p:txBody>
      </p:sp>
      <p:pic>
        <p:nvPicPr>
          <p:cNvPr id="375" name="Google Shape;375;p35"/>
          <p:cNvPicPr preferRelativeResize="0"/>
          <p:nvPr/>
        </p:nvPicPr>
        <p:blipFill>
          <a:blip r:embed="rId7">
            <a:alphaModFix/>
          </a:blip>
          <a:stretch>
            <a:fillRect/>
          </a:stretch>
        </p:blipFill>
        <p:spPr>
          <a:xfrm>
            <a:off x="587835" y="1198400"/>
            <a:ext cx="1662370" cy="1106524"/>
          </a:xfrm>
          <a:prstGeom prst="rect">
            <a:avLst/>
          </a:prstGeom>
          <a:noFill/>
          <a:ln>
            <a:noFill/>
          </a:ln>
        </p:spPr>
      </p:pic>
      <p:sp>
        <p:nvSpPr>
          <p:cNvPr id="376" name="Google Shape;376;p35"/>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pic>
        <p:nvPicPr>
          <p:cNvPr id="377" name="Google Shape;377;p35"/>
          <p:cNvPicPr preferRelativeResize="0"/>
          <p:nvPr/>
        </p:nvPicPr>
        <p:blipFill>
          <a:blip r:embed="rId8">
            <a:alphaModFix/>
          </a:blip>
          <a:stretch>
            <a:fillRect/>
          </a:stretch>
        </p:blipFill>
        <p:spPr>
          <a:xfrm>
            <a:off x="3506000" y="3152691"/>
            <a:ext cx="2400750" cy="1106525"/>
          </a:xfrm>
          <a:prstGeom prst="rect">
            <a:avLst/>
          </a:prstGeom>
          <a:noFill/>
          <a:ln>
            <a:noFill/>
          </a:ln>
        </p:spPr>
      </p:pic>
      <p:sp>
        <p:nvSpPr>
          <p:cNvPr id="378" name="Google Shape;378;p35"/>
          <p:cNvSpPr txBox="1"/>
          <p:nvPr/>
        </p:nvSpPr>
        <p:spPr>
          <a:xfrm>
            <a:off x="3761225" y="4259225"/>
            <a:ext cx="18903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PERT diagram, 195X</a:t>
            </a:r>
            <a:endParaRPr>
              <a:solidFill>
                <a:schemeClr val="dk1"/>
              </a:solidFill>
            </a:endParaRPr>
          </a:p>
        </p:txBody>
      </p:sp>
      <p:sp>
        <p:nvSpPr>
          <p:cNvPr id="379" name="Google Shape;379;p35"/>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80" name="Google Shape;380;p35"/>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0" name="Shape 3840"/>
        <p:cNvGrpSpPr/>
        <p:nvPr/>
      </p:nvGrpSpPr>
      <p:grpSpPr>
        <a:xfrm>
          <a:off x="0" y="0"/>
          <a:ext cx="0" cy="0"/>
          <a:chOff x="0" y="0"/>
          <a:chExt cx="0" cy="0"/>
        </a:xfrm>
      </p:grpSpPr>
      <p:sp>
        <p:nvSpPr>
          <p:cNvPr id="3841" name="Google Shape;3841;p242"/>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Refactoring</a:t>
            </a:r>
            <a:endParaRPr sz="2020"/>
          </a:p>
        </p:txBody>
      </p:sp>
      <p:sp>
        <p:nvSpPr>
          <p:cNvPr id="3842" name="Google Shape;3842;p24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
        <p:nvSpPr>
          <p:cNvPr id="3843" name="Google Shape;3843;p242"/>
          <p:cNvSpPr/>
          <p:nvPr/>
        </p:nvSpPr>
        <p:spPr>
          <a:xfrm>
            <a:off x="486000" y="1420375"/>
            <a:ext cx="2542800" cy="30501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4" name="Google Shape;3844;p242"/>
          <p:cNvSpPr txBox="1"/>
          <p:nvPr/>
        </p:nvSpPr>
        <p:spPr>
          <a:xfrm>
            <a:off x="496500" y="1652920"/>
            <a:ext cx="2521800" cy="25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800">
                <a:solidFill>
                  <a:srgbClr val="FF0000"/>
                </a:solidFill>
                <a:latin typeface="Lato"/>
                <a:ea typeface="Lato"/>
                <a:cs typeface="Lato"/>
                <a:sym typeface="Lato"/>
              </a:rPr>
              <a:t>Restructures </a:t>
            </a:r>
            <a:r>
              <a:rPr lang="fr" sz="1800">
                <a:solidFill>
                  <a:schemeClr val="dk1"/>
                </a:solidFill>
                <a:latin typeface="Lato"/>
                <a:ea typeface="Lato"/>
                <a:cs typeface="Lato"/>
                <a:sym typeface="Lato"/>
              </a:rPr>
              <a:t>a process to solve </a:t>
            </a:r>
            <a:r>
              <a:rPr b="1" lang="fr" sz="1800">
                <a:solidFill>
                  <a:srgbClr val="FF0000"/>
                </a:solidFill>
                <a:latin typeface="Lato"/>
                <a:ea typeface="Lato"/>
                <a:cs typeface="Lato"/>
                <a:sym typeface="Lato"/>
              </a:rPr>
              <a:t>structural issues</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342900" lvl="0" marL="457200" rtl="0" algn="just">
              <a:lnSpc>
                <a:spcPct val="115000"/>
              </a:lnSpc>
              <a:spcBef>
                <a:spcPts val="1200"/>
              </a:spcBef>
              <a:spcAft>
                <a:spcPts val="0"/>
              </a:spcAft>
              <a:buClr>
                <a:schemeClr val="dk1"/>
              </a:buClr>
              <a:buSzPts val="1800"/>
              <a:buFont typeface="Lato"/>
              <a:buChar char="➢"/>
            </a:pPr>
            <a:r>
              <a:rPr lang="fr" sz="1800">
                <a:solidFill>
                  <a:schemeClr val="dk1"/>
                </a:solidFill>
                <a:latin typeface="Lato"/>
                <a:ea typeface="Lato"/>
                <a:cs typeface="Lato"/>
                <a:sym typeface="Lato"/>
              </a:rPr>
              <a:t>soundness issues</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bad design</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duplicated parts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of the process</a:t>
            </a:r>
            <a:endParaRPr sz="1800">
              <a:solidFill>
                <a:schemeClr val="dk1"/>
              </a:solidFill>
              <a:latin typeface="Lato"/>
              <a:ea typeface="Lato"/>
              <a:cs typeface="Lato"/>
              <a:sym typeface="Lato"/>
            </a:endParaRPr>
          </a:p>
        </p:txBody>
      </p:sp>
      <p:sp>
        <p:nvSpPr>
          <p:cNvPr id="3845" name="Google Shape;3845;p242"/>
          <p:cNvSpPr/>
          <p:nvPr/>
        </p:nvSpPr>
        <p:spPr>
          <a:xfrm>
            <a:off x="3294400" y="1447488"/>
            <a:ext cx="2542800" cy="304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6" name="Google Shape;3846;p242"/>
          <p:cNvSpPr txBox="1"/>
          <p:nvPr/>
        </p:nvSpPr>
        <p:spPr>
          <a:xfrm>
            <a:off x="3305800" y="1648075"/>
            <a:ext cx="2520000" cy="220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800">
                <a:solidFill>
                  <a:srgbClr val="FF0000"/>
                </a:solidFill>
                <a:latin typeface="Lato"/>
                <a:ea typeface="Lato"/>
                <a:cs typeface="Lato"/>
                <a:sym typeface="Lato"/>
              </a:rPr>
              <a:t>Optimises </a:t>
            </a:r>
            <a:r>
              <a:rPr lang="fr" sz="1800">
                <a:solidFill>
                  <a:schemeClr val="dk1"/>
                </a:solidFill>
                <a:latin typeface="Lato"/>
                <a:ea typeface="Lato"/>
                <a:cs typeface="Lato"/>
                <a:sym typeface="Lato"/>
              </a:rPr>
              <a:t>a process by </a:t>
            </a:r>
            <a:r>
              <a:rPr b="1" lang="fr" sz="1800">
                <a:solidFill>
                  <a:srgbClr val="FF0000"/>
                </a:solidFill>
                <a:latin typeface="Lato"/>
                <a:ea typeface="Lato"/>
                <a:cs typeface="Lato"/>
                <a:sym typeface="Lato"/>
              </a:rPr>
              <a:t>changing </a:t>
            </a:r>
            <a:r>
              <a:rPr lang="fr" sz="1800">
                <a:solidFill>
                  <a:schemeClr val="dk1"/>
                </a:solidFill>
                <a:latin typeface="Lato"/>
                <a:ea typeface="Lato"/>
                <a:cs typeface="Lato"/>
                <a:sym typeface="Lato"/>
              </a:rPr>
              <a:t>its number of available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a:p>
            <a:pPr indent="-342900" lvl="0" marL="457200" rtl="0" algn="just">
              <a:lnSpc>
                <a:spcPct val="115000"/>
              </a:lnSpc>
              <a:spcBef>
                <a:spcPts val="1200"/>
              </a:spcBef>
              <a:spcAft>
                <a:spcPts val="0"/>
              </a:spcAft>
              <a:buClr>
                <a:schemeClr val="dk1"/>
              </a:buClr>
              <a:buSzPts val="1800"/>
              <a:buFont typeface="Lato"/>
              <a:buChar char="➢"/>
            </a:pPr>
            <a:r>
              <a:rPr lang="fr" sz="1800">
                <a:solidFill>
                  <a:schemeClr val="dk1"/>
                </a:solidFill>
                <a:latin typeface="Lato"/>
                <a:ea typeface="Lato"/>
                <a:cs typeface="Lato"/>
                <a:sym typeface="Lato"/>
              </a:rPr>
              <a:t>statically</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runtime</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predictically</a:t>
            </a:r>
            <a:endParaRPr/>
          </a:p>
        </p:txBody>
      </p:sp>
      <p:sp>
        <p:nvSpPr>
          <p:cNvPr id="3847" name="Google Shape;3847;p242"/>
          <p:cNvSpPr txBox="1"/>
          <p:nvPr/>
        </p:nvSpPr>
        <p:spPr>
          <a:xfrm>
            <a:off x="198525" y="393100"/>
            <a:ext cx="3112500" cy="96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chemeClr val="dk1"/>
                </a:solidFill>
                <a:latin typeface="Lato"/>
                <a:ea typeface="Lato"/>
                <a:cs typeface="Lato"/>
                <a:sym typeface="Lato"/>
              </a:rPr>
              <a:t>Qualitative refactoring</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[SM2007, DGKV2011, FRPCP2013]</a:t>
            </a:r>
            <a:endParaRPr sz="1800">
              <a:solidFill>
                <a:schemeClr val="dk1"/>
              </a:solidFill>
              <a:latin typeface="Lato"/>
              <a:ea typeface="Lato"/>
              <a:cs typeface="Lato"/>
              <a:sym typeface="Lato"/>
            </a:endParaRPr>
          </a:p>
        </p:txBody>
      </p:sp>
      <p:sp>
        <p:nvSpPr>
          <p:cNvPr id="3848" name="Google Shape;3848;p242"/>
          <p:cNvSpPr txBox="1"/>
          <p:nvPr/>
        </p:nvSpPr>
        <p:spPr>
          <a:xfrm>
            <a:off x="3015750" y="393103"/>
            <a:ext cx="3112500" cy="96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chemeClr val="dk1"/>
                </a:solidFill>
                <a:latin typeface="Lato"/>
                <a:ea typeface="Lato"/>
                <a:cs typeface="Lato"/>
                <a:sym typeface="Lato"/>
              </a:rPr>
              <a:t>Resource optimisation</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[DRS2019, DRS2021, FSZ2024]</a:t>
            </a:r>
            <a:endParaRPr sz="1800">
              <a:solidFill>
                <a:schemeClr val="dk1"/>
              </a:solidFill>
              <a:latin typeface="Lato"/>
              <a:ea typeface="Lato"/>
              <a:cs typeface="Lato"/>
              <a:sym typeface="Lato"/>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2" name="Shape 3852"/>
        <p:cNvGrpSpPr/>
        <p:nvPr/>
      </p:nvGrpSpPr>
      <p:grpSpPr>
        <a:xfrm>
          <a:off x="0" y="0"/>
          <a:ext cx="0" cy="0"/>
          <a:chOff x="0" y="0"/>
          <a:chExt cx="0" cy="0"/>
        </a:xfrm>
      </p:grpSpPr>
      <p:sp>
        <p:nvSpPr>
          <p:cNvPr id="3853" name="Google Shape;3853;p243"/>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Refactoring</a:t>
            </a:r>
            <a:endParaRPr sz="2020"/>
          </a:p>
        </p:txBody>
      </p:sp>
      <p:sp>
        <p:nvSpPr>
          <p:cNvPr id="3854" name="Google Shape;3854;p24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
        <p:nvSpPr>
          <p:cNvPr id="3855" name="Google Shape;3855;p243"/>
          <p:cNvSpPr/>
          <p:nvPr/>
        </p:nvSpPr>
        <p:spPr>
          <a:xfrm>
            <a:off x="486000" y="1420375"/>
            <a:ext cx="2542800" cy="30501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6" name="Google Shape;3856;p243"/>
          <p:cNvSpPr txBox="1"/>
          <p:nvPr/>
        </p:nvSpPr>
        <p:spPr>
          <a:xfrm>
            <a:off x="198525" y="393100"/>
            <a:ext cx="3112500" cy="96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chemeClr val="dk1"/>
                </a:solidFill>
                <a:latin typeface="Lato"/>
                <a:ea typeface="Lato"/>
                <a:cs typeface="Lato"/>
                <a:sym typeface="Lato"/>
              </a:rPr>
              <a:t>Qualitative </a:t>
            </a:r>
            <a:r>
              <a:rPr lang="fr" sz="1800">
                <a:solidFill>
                  <a:schemeClr val="dk1"/>
                </a:solidFill>
                <a:latin typeface="Lato"/>
                <a:ea typeface="Lato"/>
                <a:cs typeface="Lato"/>
                <a:sym typeface="Lato"/>
              </a:rPr>
              <a:t>refactoring</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[SM2007, DGKV2011, FRPCP2013]</a:t>
            </a:r>
            <a:endParaRPr sz="1800">
              <a:solidFill>
                <a:schemeClr val="dk1"/>
              </a:solidFill>
              <a:latin typeface="Lato"/>
              <a:ea typeface="Lato"/>
              <a:cs typeface="Lato"/>
              <a:sym typeface="Lato"/>
            </a:endParaRPr>
          </a:p>
        </p:txBody>
      </p:sp>
      <p:sp>
        <p:nvSpPr>
          <p:cNvPr id="3857" name="Google Shape;3857;p243"/>
          <p:cNvSpPr txBox="1"/>
          <p:nvPr/>
        </p:nvSpPr>
        <p:spPr>
          <a:xfrm>
            <a:off x="496500" y="1652920"/>
            <a:ext cx="2521800" cy="25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800">
                <a:solidFill>
                  <a:srgbClr val="FF0000"/>
                </a:solidFill>
                <a:latin typeface="Lato"/>
                <a:ea typeface="Lato"/>
                <a:cs typeface="Lato"/>
                <a:sym typeface="Lato"/>
              </a:rPr>
              <a:t>Restructures </a:t>
            </a:r>
            <a:r>
              <a:rPr lang="fr" sz="1800">
                <a:solidFill>
                  <a:schemeClr val="dk1"/>
                </a:solidFill>
                <a:latin typeface="Lato"/>
                <a:ea typeface="Lato"/>
                <a:cs typeface="Lato"/>
                <a:sym typeface="Lato"/>
              </a:rPr>
              <a:t>a process to solve </a:t>
            </a:r>
            <a:r>
              <a:rPr b="1" lang="fr" sz="1800">
                <a:solidFill>
                  <a:srgbClr val="FF0000"/>
                </a:solidFill>
                <a:latin typeface="Lato"/>
                <a:ea typeface="Lato"/>
                <a:cs typeface="Lato"/>
                <a:sym typeface="Lato"/>
              </a:rPr>
              <a:t>structural issues</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342900" lvl="0" marL="457200" rtl="0" algn="just">
              <a:lnSpc>
                <a:spcPct val="115000"/>
              </a:lnSpc>
              <a:spcBef>
                <a:spcPts val="1200"/>
              </a:spcBef>
              <a:spcAft>
                <a:spcPts val="0"/>
              </a:spcAft>
              <a:buClr>
                <a:schemeClr val="dk1"/>
              </a:buClr>
              <a:buSzPts val="1800"/>
              <a:buFont typeface="Lato"/>
              <a:buChar char="➢"/>
            </a:pPr>
            <a:r>
              <a:rPr lang="fr" sz="1800">
                <a:solidFill>
                  <a:schemeClr val="dk1"/>
                </a:solidFill>
                <a:latin typeface="Lato"/>
                <a:ea typeface="Lato"/>
                <a:cs typeface="Lato"/>
                <a:sym typeface="Lato"/>
              </a:rPr>
              <a:t>soundness issues</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bad design</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duplicated parts</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of the process</a:t>
            </a:r>
            <a:endParaRPr/>
          </a:p>
        </p:txBody>
      </p:sp>
      <p:sp>
        <p:nvSpPr>
          <p:cNvPr id="3858" name="Google Shape;3858;p243"/>
          <p:cNvSpPr/>
          <p:nvPr/>
        </p:nvSpPr>
        <p:spPr>
          <a:xfrm>
            <a:off x="3294400" y="1447488"/>
            <a:ext cx="2542800" cy="304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9" name="Google Shape;3859;p243"/>
          <p:cNvSpPr txBox="1"/>
          <p:nvPr/>
        </p:nvSpPr>
        <p:spPr>
          <a:xfrm>
            <a:off x="3015750" y="393103"/>
            <a:ext cx="3112500" cy="96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chemeClr val="dk1"/>
                </a:solidFill>
                <a:latin typeface="Lato"/>
                <a:ea typeface="Lato"/>
                <a:cs typeface="Lato"/>
                <a:sym typeface="Lato"/>
              </a:rPr>
              <a:t>Resource optimisation</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[DRS2019, DRS2021, FSZ2024]</a:t>
            </a:r>
            <a:endParaRPr sz="1800">
              <a:solidFill>
                <a:schemeClr val="dk1"/>
              </a:solidFill>
              <a:latin typeface="Lato"/>
              <a:ea typeface="Lato"/>
              <a:cs typeface="Lato"/>
              <a:sym typeface="Lato"/>
            </a:endParaRPr>
          </a:p>
        </p:txBody>
      </p:sp>
      <p:sp>
        <p:nvSpPr>
          <p:cNvPr id="3860" name="Google Shape;3860;p243"/>
          <p:cNvSpPr txBox="1"/>
          <p:nvPr/>
        </p:nvSpPr>
        <p:spPr>
          <a:xfrm>
            <a:off x="3305800" y="1648075"/>
            <a:ext cx="2520000" cy="220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800">
                <a:solidFill>
                  <a:srgbClr val="FF0000"/>
                </a:solidFill>
                <a:latin typeface="Lato"/>
                <a:ea typeface="Lato"/>
                <a:cs typeface="Lato"/>
                <a:sym typeface="Lato"/>
              </a:rPr>
              <a:t>Optimises </a:t>
            </a:r>
            <a:r>
              <a:rPr lang="fr" sz="1800">
                <a:solidFill>
                  <a:schemeClr val="dk1"/>
                </a:solidFill>
                <a:latin typeface="Lato"/>
                <a:ea typeface="Lato"/>
                <a:cs typeface="Lato"/>
                <a:sym typeface="Lato"/>
              </a:rPr>
              <a:t>a process by </a:t>
            </a:r>
            <a:r>
              <a:rPr b="1" lang="fr" sz="1800">
                <a:solidFill>
                  <a:srgbClr val="FF0000"/>
                </a:solidFill>
                <a:latin typeface="Lato"/>
                <a:ea typeface="Lato"/>
                <a:cs typeface="Lato"/>
                <a:sym typeface="Lato"/>
              </a:rPr>
              <a:t>changing </a:t>
            </a:r>
            <a:r>
              <a:rPr lang="fr" sz="1800">
                <a:solidFill>
                  <a:schemeClr val="dk1"/>
                </a:solidFill>
                <a:latin typeface="Lato"/>
                <a:ea typeface="Lato"/>
                <a:cs typeface="Lato"/>
                <a:sym typeface="Lato"/>
              </a:rPr>
              <a:t>its number of available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a:p>
            <a:pPr indent="-342900" lvl="0" marL="457200" rtl="0" algn="just">
              <a:lnSpc>
                <a:spcPct val="115000"/>
              </a:lnSpc>
              <a:spcBef>
                <a:spcPts val="1200"/>
              </a:spcBef>
              <a:spcAft>
                <a:spcPts val="0"/>
              </a:spcAft>
              <a:buClr>
                <a:schemeClr val="dk1"/>
              </a:buClr>
              <a:buSzPts val="1800"/>
              <a:buFont typeface="Lato"/>
              <a:buChar char="➢"/>
            </a:pPr>
            <a:r>
              <a:rPr lang="fr" sz="1800">
                <a:solidFill>
                  <a:schemeClr val="dk1"/>
                </a:solidFill>
                <a:latin typeface="Lato"/>
                <a:ea typeface="Lato"/>
                <a:cs typeface="Lato"/>
                <a:sym typeface="Lato"/>
              </a:rPr>
              <a:t>statically</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runtime</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predictically</a:t>
            </a:r>
            <a:endParaRPr/>
          </a:p>
        </p:txBody>
      </p:sp>
      <p:sp>
        <p:nvSpPr>
          <p:cNvPr id="3861" name="Google Shape;3861;p243"/>
          <p:cNvSpPr txBox="1"/>
          <p:nvPr/>
        </p:nvSpPr>
        <p:spPr>
          <a:xfrm>
            <a:off x="5976650" y="393104"/>
            <a:ext cx="2793900" cy="96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chemeClr val="dk1"/>
                </a:solidFill>
                <a:latin typeface="Lato"/>
                <a:ea typeface="Lato"/>
                <a:cs typeface="Lato"/>
                <a:sym typeface="Lato"/>
              </a:rPr>
              <a:t>Quantitative refactoring</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[RM2005, KL2022, DS2022]</a:t>
            </a:r>
            <a:endParaRPr sz="1800">
              <a:solidFill>
                <a:schemeClr val="dk1"/>
              </a:solidFill>
              <a:latin typeface="Lato"/>
              <a:ea typeface="Lato"/>
              <a:cs typeface="Lato"/>
              <a:sym typeface="Lato"/>
            </a:endParaRPr>
          </a:p>
        </p:txBody>
      </p:sp>
      <p:sp>
        <p:nvSpPr>
          <p:cNvPr id="3862" name="Google Shape;3862;p243"/>
          <p:cNvSpPr/>
          <p:nvPr/>
        </p:nvSpPr>
        <p:spPr>
          <a:xfrm>
            <a:off x="6102800" y="1447488"/>
            <a:ext cx="2541600" cy="3049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3" name="Google Shape;3863;p243"/>
          <p:cNvSpPr txBox="1"/>
          <p:nvPr/>
        </p:nvSpPr>
        <p:spPr>
          <a:xfrm>
            <a:off x="6113595" y="1652913"/>
            <a:ext cx="25200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800">
                <a:solidFill>
                  <a:srgbClr val="FF0000"/>
                </a:solidFill>
                <a:latin typeface="Lato"/>
                <a:ea typeface="Lato"/>
                <a:cs typeface="Lato"/>
                <a:sym typeface="Lato"/>
              </a:rPr>
              <a:t>Restructures </a:t>
            </a:r>
            <a:r>
              <a:rPr lang="fr" sz="1800">
                <a:solidFill>
                  <a:schemeClr val="dk1"/>
                </a:solidFill>
                <a:latin typeface="Lato"/>
                <a:ea typeface="Lato"/>
                <a:cs typeface="Lato"/>
                <a:sym typeface="Lato"/>
              </a:rPr>
              <a:t>a process to </a:t>
            </a:r>
            <a:r>
              <a:rPr b="1" lang="fr" sz="1800">
                <a:solidFill>
                  <a:srgbClr val="FF0000"/>
                </a:solidFill>
                <a:latin typeface="Lato"/>
                <a:ea typeface="Lato"/>
                <a:cs typeface="Lato"/>
                <a:sym typeface="Lato"/>
              </a:rPr>
              <a:t>optimise </a:t>
            </a:r>
            <a:r>
              <a:rPr lang="fr" sz="1800">
                <a:solidFill>
                  <a:schemeClr val="dk1"/>
                </a:solidFill>
                <a:latin typeface="Lato"/>
                <a:ea typeface="Lato"/>
                <a:cs typeface="Lato"/>
                <a:sym typeface="Lato"/>
              </a:rPr>
              <a:t>its </a:t>
            </a:r>
            <a:r>
              <a:rPr b="1" lang="fr" sz="1800">
                <a:solidFill>
                  <a:srgbClr val="FF0000"/>
                </a:solidFill>
                <a:latin typeface="Lato"/>
                <a:ea typeface="Lato"/>
                <a:cs typeface="Lato"/>
                <a:sym typeface="Lato"/>
              </a:rPr>
              <a:t>execution time:</a:t>
            </a:r>
            <a:endParaRPr b="1" sz="1800">
              <a:solidFill>
                <a:srgbClr val="FF0000"/>
              </a:solidFill>
              <a:latin typeface="Lato"/>
              <a:ea typeface="Lato"/>
              <a:cs typeface="Lato"/>
              <a:sym typeface="Lato"/>
            </a:endParaRPr>
          </a:p>
          <a:p>
            <a:pPr indent="-342900" lvl="0" marL="457200" rtl="0" algn="just">
              <a:lnSpc>
                <a:spcPct val="115000"/>
              </a:lnSpc>
              <a:spcBef>
                <a:spcPts val="1200"/>
              </a:spcBef>
              <a:spcAft>
                <a:spcPts val="0"/>
              </a:spcAft>
              <a:buClr>
                <a:schemeClr val="dk1"/>
              </a:buClr>
              <a:buSzPts val="1800"/>
              <a:buFont typeface="Lato"/>
              <a:buChar char="➢"/>
            </a:pPr>
            <a:r>
              <a:rPr lang="fr" sz="1800">
                <a:solidFill>
                  <a:schemeClr val="dk1"/>
                </a:solidFill>
                <a:latin typeface="Lato"/>
                <a:ea typeface="Lato"/>
                <a:cs typeface="Lato"/>
                <a:sym typeface="Lato"/>
              </a:rPr>
              <a:t>optional tasks</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duration reduction</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split/merge of tasks</a:t>
            </a:r>
            <a:endParaRPr sz="1800">
              <a:solidFill>
                <a:schemeClr val="dk1"/>
              </a:solidFill>
              <a:latin typeface="Lato"/>
              <a:ea typeface="Lato"/>
              <a:cs typeface="Lato"/>
              <a:sym typeface="Lato"/>
            </a:endParaRPr>
          </a:p>
          <a:p>
            <a:pPr indent="-342900" lvl="0" marL="457200" rtl="0" algn="just">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local patterns</a:t>
            </a:r>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7" name="Shape 3867"/>
        <p:cNvGrpSpPr/>
        <p:nvPr/>
      </p:nvGrpSpPr>
      <p:grpSpPr>
        <a:xfrm>
          <a:off x="0" y="0"/>
          <a:ext cx="0" cy="0"/>
          <a:chOff x="0" y="0"/>
          <a:chExt cx="0" cy="0"/>
        </a:xfrm>
      </p:grpSpPr>
      <p:sp>
        <p:nvSpPr>
          <p:cNvPr id="3868" name="Google Shape;3868;p244"/>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3869" name="Google Shape;3869;p244"/>
          <p:cNvSpPr txBox="1"/>
          <p:nvPr/>
        </p:nvSpPr>
        <p:spPr>
          <a:xfrm>
            <a:off x="988950" y="478350"/>
            <a:ext cx="71661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t>I/ Introduction</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fr" sz="2000">
                <a:solidFill>
                  <a:schemeClr val="dk1"/>
                </a:solidFill>
              </a:rPr>
              <a:t>II/ Automated Generation of BPMN</a:t>
            </a:r>
            <a:endParaRPr sz="2000">
              <a:solidFill>
                <a:schemeClr val="dk1"/>
              </a:solidFill>
            </a:endParaRPr>
          </a:p>
          <a:p>
            <a:pPr indent="0" lvl="0" marL="0" rtl="0" algn="l">
              <a:spcBef>
                <a:spcPts val="0"/>
              </a:spcBef>
              <a:spcAft>
                <a:spcPts val="0"/>
              </a:spcAft>
              <a:buNone/>
            </a:pPr>
            <a:r>
              <a:rPr lang="fr" sz="2000">
                <a:solidFill>
                  <a:schemeClr val="dk1"/>
                </a:solidFill>
              </a:rPr>
              <a:t>Processes from Textual Requirements</a:t>
            </a:r>
            <a:endParaRPr sz="2000">
              <a:solidFill>
                <a:schemeClr val="dk1"/>
              </a:solidFill>
            </a:endParaRPr>
          </a:p>
          <a:p>
            <a:pPr indent="0" lvl="0" marL="0" rtl="0" algn="l">
              <a:spcBef>
                <a:spcPts val="0"/>
              </a:spcBef>
              <a:spcAft>
                <a:spcPts val="0"/>
              </a:spcAft>
              <a:buNone/>
            </a:pPr>
            <a:r>
              <a:t/>
            </a:r>
            <a:endParaRPr sz="2000">
              <a:solidFill>
                <a:schemeClr val="accent1"/>
              </a:solidFill>
            </a:endParaRPr>
          </a:p>
          <a:p>
            <a:pPr indent="0" lvl="0" marL="0" rtl="0" algn="l">
              <a:spcBef>
                <a:spcPts val="0"/>
              </a:spcBef>
              <a:spcAft>
                <a:spcPts val="0"/>
              </a:spcAft>
              <a:buNone/>
            </a:pPr>
            <a:r>
              <a:rPr lang="fr" sz="2000">
                <a:solidFill>
                  <a:schemeClr val="dk1"/>
                </a:solidFill>
              </a:rPr>
              <a:t>III/ Human-Centered Refactoring-Based</a:t>
            </a:r>
            <a:endParaRPr sz="2000">
              <a:solidFill>
                <a:schemeClr val="dk1"/>
              </a:solidFill>
            </a:endParaRPr>
          </a:p>
          <a:p>
            <a:pPr indent="0" lvl="0" marL="0" rtl="0" algn="l">
              <a:spcBef>
                <a:spcPts val="0"/>
              </a:spcBef>
              <a:spcAft>
                <a:spcPts val="0"/>
              </a:spcAft>
              <a:buNone/>
            </a:pPr>
            <a:r>
              <a:rPr lang="fr" sz="2000">
                <a:solidFill>
                  <a:schemeClr val="dk1"/>
                </a:solidFill>
              </a:rPr>
              <a:t>Optimisation of BPMN Processes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fr" sz="2000">
                <a:solidFill>
                  <a:schemeClr val="dk1"/>
                </a:solidFill>
              </a:rPr>
              <a:t>IV/ Related Work</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b="1" lang="fr" sz="2000">
                <a:solidFill>
                  <a:srgbClr val="4285F4"/>
                </a:solidFill>
              </a:rPr>
              <a:t>V/ Takeaways</a:t>
            </a:r>
            <a:endParaRPr b="1" sz="2000">
              <a:solidFill>
                <a:srgbClr val="4285F4"/>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fr" sz="2000">
                <a:solidFill>
                  <a:schemeClr val="dk1"/>
                </a:solidFill>
              </a:rPr>
              <a:t>VI/ References</a:t>
            </a:r>
            <a:endParaRPr sz="2000">
              <a:solidFill>
                <a:schemeClr val="dk1"/>
              </a:solidFill>
            </a:endParaRPr>
          </a:p>
        </p:txBody>
      </p:sp>
      <p:sp>
        <p:nvSpPr>
          <p:cNvPr id="3870" name="Google Shape;3870;p24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64</a:t>
            </a:r>
            <a:endParaRPr>
              <a:solidFill>
                <a:srgbClr val="666666"/>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4" name="Shape 3874"/>
        <p:cNvGrpSpPr/>
        <p:nvPr/>
      </p:nvGrpSpPr>
      <p:grpSpPr>
        <a:xfrm>
          <a:off x="0" y="0"/>
          <a:ext cx="0" cy="0"/>
          <a:chOff x="0" y="0"/>
          <a:chExt cx="0" cy="0"/>
        </a:xfrm>
      </p:grpSpPr>
      <p:sp>
        <p:nvSpPr>
          <p:cNvPr id="3875" name="Google Shape;3875;p245"/>
          <p:cNvSpPr/>
          <p:nvPr/>
        </p:nvSpPr>
        <p:spPr>
          <a:xfrm>
            <a:off x="381675" y="386225"/>
            <a:ext cx="4171200" cy="432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76" name="Google Shape;3876;p245"/>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Takeaways</a:t>
            </a:r>
            <a:endParaRPr sz="2020"/>
          </a:p>
        </p:txBody>
      </p:sp>
      <p:sp>
        <p:nvSpPr>
          <p:cNvPr id="3877" name="Google Shape;3877;p24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
        <p:nvSpPr>
          <p:cNvPr id="3878" name="Google Shape;3878;p245"/>
          <p:cNvSpPr txBox="1"/>
          <p:nvPr/>
        </p:nvSpPr>
        <p:spPr>
          <a:xfrm>
            <a:off x="440925" y="327275"/>
            <a:ext cx="4052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We propose an approach to </a:t>
            </a:r>
            <a:r>
              <a:rPr b="1" lang="fr" sz="1800">
                <a:solidFill>
                  <a:srgbClr val="FF0000"/>
                </a:solidFill>
                <a:latin typeface="Lato"/>
                <a:ea typeface="Lato"/>
                <a:cs typeface="Lato"/>
                <a:sym typeface="Lato"/>
              </a:rPr>
              <a:t>generate BPMN </a:t>
            </a:r>
            <a:r>
              <a:rPr lang="fr" sz="1800">
                <a:solidFill>
                  <a:srgbClr val="1A1A1A"/>
                </a:solidFill>
                <a:latin typeface="Lato"/>
                <a:ea typeface="Lato"/>
                <a:cs typeface="Lato"/>
                <a:sym typeface="Lato"/>
              </a:rPr>
              <a:t>processes:</a:t>
            </a:r>
            <a:endParaRPr sz="1800">
              <a:solidFill>
                <a:srgbClr val="1A1A1A"/>
              </a:solidFill>
              <a:latin typeface="Lato"/>
              <a:ea typeface="Lato"/>
              <a:cs typeface="Lato"/>
              <a:sym typeface="Lato"/>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82" name="Shape 3882"/>
        <p:cNvGrpSpPr/>
        <p:nvPr/>
      </p:nvGrpSpPr>
      <p:grpSpPr>
        <a:xfrm>
          <a:off x="0" y="0"/>
          <a:ext cx="0" cy="0"/>
          <a:chOff x="0" y="0"/>
          <a:chExt cx="0" cy="0"/>
        </a:xfrm>
      </p:grpSpPr>
      <p:sp>
        <p:nvSpPr>
          <p:cNvPr id="3883" name="Google Shape;3883;p246"/>
          <p:cNvSpPr/>
          <p:nvPr/>
        </p:nvSpPr>
        <p:spPr>
          <a:xfrm>
            <a:off x="381675" y="386225"/>
            <a:ext cx="4171200" cy="432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84" name="Google Shape;3884;p246"/>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Takeaways</a:t>
            </a:r>
            <a:endParaRPr sz="2020"/>
          </a:p>
        </p:txBody>
      </p:sp>
      <p:sp>
        <p:nvSpPr>
          <p:cNvPr id="3885" name="Google Shape;3885;p24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
        <p:nvSpPr>
          <p:cNvPr id="3886" name="Google Shape;3886;p246"/>
          <p:cNvSpPr txBox="1"/>
          <p:nvPr/>
        </p:nvSpPr>
        <p:spPr>
          <a:xfrm>
            <a:off x="440925" y="327275"/>
            <a:ext cx="4052700" cy="157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800">
                <a:solidFill>
                  <a:srgbClr val="1A1A1A"/>
                </a:solidFill>
                <a:latin typeface="Lato"/>
                <a:ea typeface="Lato"/>
                <a:cs typeface="Lato"/>
                <a:sym typeface="Lato"/>
              </a:rPr>
              <a:t>We propose an approach to </a:t>
            </a:r>
            <a:r>
              <a:rPr b="1" lang="fr" sz="1800">
                <a:solidFill>
                  <a:srgbClr val="FF0000"/>
                </a:solidFill>
                <a:latin typeface="Lato"/>
                <a:ea typeface="Lato"/>
                <a:cs typeface="Lato"/>
                <a:sym typeface="Lato"/>
              </a:rPr>
              <a:t>generate BPMN </a:t>
            </a:r>
            <a:r>
              <a:rPr lang="fr" sz="1800">
                <a:solidFill>
                  <a:srgbClr val="1A1A1A"/>
                </a:solidFill>
                <a:latin typeface="Lato"/>
                <a:ea typeface="Lato"/>
                <a:cs typeface="Lato"/>
                <a:sym typeface="Lato"/>
              </a:rPr>
              <a:t>processes:</a:t>
            </a:r>
            <a:endParaRPr sz="1800">
              <a:solidFill>
                <a:srgbClr val="1A1A1A"/>
              </a:solidFill>
              <a:latin typeface="Lato"/>
              <a:ea typeface="Lato"/>
              <a:cs typeface="Lato"/>
              <a:sym typeface="Lato"/>
            </a:endParaRPr>
          </a:p>
          <a:p>
            <a:pPr indent="-342900" lvl="0" marL="457200" rtl="0" algn="l">
              <a:lnSpc>
                <a:spcPct val="115000"/>
              </a:lnSpc>
              <a:spcBef>
                <a:spcPts val="1200"/>
              </a:spcBef>
              <a:spcAft>
                <a:spcPts val="0"/>
              </a:spcAft>
              <a:buClr>
                <a:srgbClr val="1A1A1A"/>
              </a:buClr>
              <a:buSzPts val="1800"/>
              <a:buFont typeface="Lato"/>
              <a:buChar char="➢"/>
            </a:pPr>
            <a:r>
              <a:rPr b="1" lang="fr" sz="1800">
                <a:solidFill>
                  <a:srgbClr val="FF0000"/>
                </a:solidFill>
                <a:latin typeface="Lato"/>
                <a:ea typeface="Lato"/>
                <a:cs typeface="Lato"/>
                <a:sym typeface="Lato"/>
              </a:rPr>
              <a:t>Fully automated</a:t>
            </a:r>
            <a:r>
              <a:rPr lang="fr" sz="1800">
                <a:solidFill>
                  <a:srgbClr val="1A1A1A"/>
                </a:solidFill>
                <a:latin typeface="Lato"/>
                <a:ea typeface="Lato"/>
                <a:cs typeface="Lato"/>
                <a:sym typeface="Lato"/>
              </a:rPr>
              <a:t>, tested, and available online</a:t>
            </a:r>
            <a:endParaRPr sz="1800">
              <a:solidFill>
                <a:srgbClr val="1A1A1A"/>
              </a:solidFill>
              <a:latin typeface="Lato"/>
              <a:ea typeface="Lato"/>
              <a:cs typeface="Lato"/>
              <a:sym typeface="Lato"/>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0" name="Shape 3890"/>
        <p:cNvGrpSpPr/>
        <p:nvPr/>
      </p:nvGrpSpPr>
      <p:grpSpPr>
        <a:xfrm>
          <a:off x="0" y="0"/>
          <a:ext cx="0" cy="0"/>
          <a:chOff x="0" y="0"/>
          <a:chExt cx="0" cy="0"/>
        </a:xfrm>
      </p:grpSpPr>
      <p:sp>
        <p:nvSpPr>
          <p:cNvPr id="3891" name="Google Shape;3891;p247"/>
          <p:cNvSpPr/>
          <p:nvPr/>
        </p:nvSpPr>
        <p:spPr>
          <a:xfrm>
            <a:off x="381675" y="386225"/>
            <a:ext cx="4171200" cy="432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92" name="Google Shape;3892;p247"/>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Takeaways</a:t>
            </a:r>
            <a:endParaRPr sz="2020"/>
          </a:p>
        </p:txBody>
      </p:sp>
      <p:sp>
        <p:nvSpPr>
          <p:cNvPr id="3893" name="Google Shape;3893;p24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
        <p:nvSpPr>
          <p:cNvPr id="3894" name="Google Shape;3894;p247"/>
          <p:cNvSpPr txBox="1"/>
          <p:nvPr/>
        </p:nvSpPr>
        <p:spPr>
          <a:xfrm>
            <a:off x="440925" y="327275"/>
            <a:ext cx="4052700" cy="25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800">
                <a:solidFill>
                  <a:srgbClr val="1A1A1A"/>
                </a:solidFill>
                <a:latin typeface="Lato"/>
                <a:ea typeface="Lato"/>
                <a:cs typeface="Lato"/>
                <a:sym typeface="Lato"/>
              </a:rPr>
              <a:t>We propose an approach to </a:t>
            </a:r>
            <a:r>
              <a:rPr b="1" lang="fr" sz="1800">
                <a:solidFill>
                  <a:srgbClr val="FF0000"/>
                </a:solidFill>
                <a:latin typeface="Lato"/>
                <a:ea typeface="Lato"/>
                <a:cs typeface="Lato"/>
                <a:sym typeface="Lato"/>
              </a:rPr>
              <a:t>generate BPMN </a:t>
            </a:r>
            <a:r>
              <a:rPr lang="fr" sz="1800">
                <a:solidFill>
                  <a:srgbClr val="1A1A1A"/>
                </a:solidFill>
                <a:latin typeface="Lato"/>
                <a:ea typeface="Lato"/>
                <a:cs typeface="Lato"/>
                <a:sym typeface="Lato"/>
              </a:rPr>
              <a:t>processes:</a:t>
            </a:r>
            <a:endParaRPr sz="1800">
              <a:solidFill>
                <a:srgbClr val="1A1A1A"/>
              </a:solidFill>
              <a:latin typeface="Lato"/>
              <a:ea typeface="Lato"/>
              <a:cs typeface="Lato"/>
              <a:sym typeface="Lato"/>
            </a:endParaRPr>
          </a:p>
          <a:p>
            <a:pPr indent="-342900" lvl="0" marL="457200" rtl="0" algn="l">
              <a:lnSpc>
                <a:spcPct val="115000"/>
              </a:lnSpc>
              <a:spcBef>
                <a:spcPts val="1200"/>
              </a:spcBef>
              <a:spcAft>
                <a:spcPts val="0"/>
              </a:spcAft>
              <a:buClr>
                <a:srgbClr val="1A1A1A"/>
              </a:buClr>
              <a:buSzPts val="1800"/>
              <a:buFont typeface="Lato"/>
              <a:buChar char="➢"/>
            </a:pPr>
            <a:r>
              <a:rPr b="1" lang="fr" sz="1800">
                <a:solidFill>
                  <a:srgbClr val="FF0000"/>
                </a:solidFill>
                <a:latin typeface="Lato"/>
                <a:ea typeface="Lato"/>
                <a:cs typeface="Lato"/>
                <a:sym typeface="Lato"/>
              </a:rPr>
              <a:t>Fully automated</a:t>
            </a:r>
            <a:r>
              <a:rPr lang="fr" sz="1800">
                <a:solidFill>
                  <a:srgbClr val="1A1A1A"/>
                </a:solidFill>
                <a:latin typeface="Lato"/>
                <a:ea typeface="Lato"/>
                <a:cs typeface="Lato"/>
                <a:sym typeface="Lato"/>
              </a:rPr>
              <a:t>, tested, and available online</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Correctly generating</a:t>
            </a:r>
            <a:r>
              <a:rPr lang="fr" sz="1800">
                <a:solidFill>
                  <a:srgbClr val="1A1A1A"/>
                </a:solidFill>
                <a:latin typeface="Lato"/>
                <a:ea typeface="Lato"/>
                <a:cs typeface="Lato"/>
                <a:sym typeface="Lato"/>
              </a:rPr>
              <a:t> the process in </a:t>
            </a:r>
            <a:r>
              <a:rPr b="1" lang="fr" sz="1800">
                <a:solidFill>
                  <a:srgbClr val="FF0000"/>
                </a:solidFill>
                <a:latin typeface="Lato"/>
                <a:ea typeface="Lato"/>
                <a:cs typeface="Lato"/>
                <a:sym typeface="Lato"/>
              </a:rPr>
              <a:t>more than 80%</a:t>
            </a:r>
            <a:r>
              <a:rPr lang="fr" sz="1800">
                <a:solidFill>
                  <a:srgbClr val="1A1A1A"/>
                </a:solidFill>
                <a:latin typeface="Lato"/>
                <a:ea typeface="Lato"/>
                <a:cs typeface="Lato"/>
                <a:sym typeface="Lato"/>
              </a:rPr>
              <a:t> of the cases</a:t>
            </a:r>
            <a:endParaRPr sz="1800">
              <a:solidFill>
                <a:srgbClr val="1A1A1A"/>
              </a:solidFill>
              <a:latin typeface="Lato"/>
              <a:ea typeface="Lato"/>
              <a:cs typeface="Lato"/>
              <a:sym typeface="Lato"/>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8" name="Shape 3898"/>
        <p:cNvGrpSpPr/>
        <p:nvPr/>
      </p:nvGrpSpPr>
      <p:grpSpPr>
        <a:xfrm>
          <a:off x="0" y="0"/>
          <a:ext cx="0" cy="0"/>
          <a:chOff x="0" y="0"/>
          <a:chExt cx="0" cy="0"/>
        </a:xfrm>
      </p:grpSpPr>
      <p:sp>
        <p:nvSpPr>
          <p:cNvPr id="3899" name="Google Shape;3899;p248"/>
          <p:cNvSpPr/>
          <p:nvPr/>
        </p:nvSpPr>
        <p:spPr>
          <a:xfrm>
            <a:off x="381675" y="386225"/>
            <a:ext cx="4171200" cy="432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00" name="Google Shape;3900;p248"/>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Takeaways</a:t>
            </a:r>
            <a:endParaRPr sz="2020"/>
          </a:p>
        </p:txBody>
      </p:sp>
      <p:sp>
        <p:nvSpPr>
          <p:cNvPr id="3901" name="Google Shape;3901;p24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
        <p:nvSpPr>
          <p:cNvPr id="3902" name="Google Shape;3902;p248"/>
          <p:cNvSpPr txBox="1"/>
          <p:nvPr/>
        </p:nvSpPr>
        <p:spPr>
          <a:xfrm>
            <a:off x="440925" y="327275"/>
            <a:ext cx="4052700" cy="348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800">
                <a:solidFill>
                  <a:srgbClr val="1A1A1A"/>
                </a:solidFill>
                <a:latin typeface="Lato"/>
                <a:ea typeface="Lato"/>
                <a:cs typeface="Lato"/>
                <a:sym typeface="Lato"/>
              </a:rPr>
              <a:t>We propose an approach to </a:t>
            </a:r>
            <a:r>
              <a:rPr b="1" lang="fr" sz="1800">
                <a:solidFill>
                  <a:srgbClr val="FF0000"/>
                </a:solidFill>
                <a:latin typeface="Lato"/>
                <a:ea typeface="Lato"/>
                <a:cs typeface="Lato"/>
                <a:sym typeface="Lato"/>
              </a:rPr>
              <a:t>generate BPMN </a:t>
            </a:r>
            <a:r>
              <a:rPr lang="fr" sz="1800">
                <a:solidFill>
                  <a:srgbClr val="1A1A1A"/>
                </a:solidFill>
                <a:latin typeface="Lato"/>
                <a:ea typeface="Lato"/>
                <a:cs typeface="Lato"/>
                <a:sym typeface="Lato"/>
              </a:rPr>
              <a:t>processes:</a:t>
            </a:r>
            <a:endParaRPr sz="1800">
              <a:solidFill>
                <a:srgbClr val="1A1A1A"/>
              </a:solidFill>
              <a:latin typeface="Lato"/>
              <a:ea typeface="Lato"/>
              <a:cs typeface="Lato"/>
              <a:sym typeface="Lato"/>
            </a:endParaRPr>
          </a:p>
          <a:p>
            <a:pPr indent="-342900" lvl="0" marL="457200" rtl="0" algn="l">
              <a:lnSpc>
                <a:spcPct val="115000"/>
              </a:lnSpc>
              <a:spcBef>
                <a:spcPts val="1200"/>
              </a:spcBef>
              <a:spcAft>
                <a:spcPts val="0"/>
              </a:spcAft>
              <a:buClr>
                <a:srgbClr val="1A1A1A"/>
              </a:buClr>
              <a:buSzPts val="1800"/>
              <a:buFont typeface="Lato"/>
              <a:buChar char="➢"/>
            </a:pPr>
            <a:r>
              <a:rPr b="1" lang="fr" sz="1800">
                <a:solidFill>
                  <a:srgbClr val="FF0000"/>
                </a:solidFill>
                <a:latin typeface="Lato"/>
                <a:ea typeface="Lato"/>
                <a:cs typeface="Lato"/>
                <a:sym typeface="Lato"/>
              </a:rPr>
              <a:t>Fully automated</a:t>
            </a:r>
            <a:r>
              <a:rPr lang="fr" sz="1800">
                <a:solidFill>
                  <a:srgbClr val="1A1A1A"/>
                </a:solidFill>
                <a:latin typeface="Lato"/>
                <a:ea typeface="Lato"/>
                <a:cs typeface="Lato"/>
                <a:sym typeface="Lato"/>
              </a:rPr>
              <a:t>, tested, and available online</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Correctly generating</a:t>
            </a:r>
            <a:r>
              <a:rPr lang="fr" sz="1800">
                <a:solidFill>
                  <a:srgbClr val="1A1A1A"/>
                </a:solidFill>
                <a:latin typeface="Lato"/>
                <a:ea typeface="Lato"/>
                <a:cs typeface="Lato"/>
                <a:sym typeface="Lato"/>
              </a:rPr>
              <a:t> the process in </a:t>
            </a:r>
            <a:r>
              <a:rPr b="1" lang="fr" sz="1800">
                <a:solidFill>
                  <a:srgbClr val="FF0000"/>
                </a:solidFill>
                <a:latin typeface="Lato"/>
                <a:ea typeface="Lato"/>
                <a:cs typeface="Lato"/>
                <a:sym typeface="Lato"/>
              </a:rPr>
              <a:t>more than 80%</a:t>
            </a:r>
            <a:r>
              <a:rPr lang="fr" sz="1800">
                <a:solidFill>
                  <a:srgbClr val="1A1A1A"/>
                </a:solidFill>
                <a:latin typeface="Lato"/>
                <a:ea typeface="Lato"/>
                <a:cs typeface="Lato"/>
                <a:sym typeface="Lato"/>
              </a:rPr>
              <a:t> of the cases</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Providing </a:t>
            </a:r>
            <a:r>
              <a:rPr b="1" lang="fr" sz="1800">
                <a:solidFill>
                  <a:srgbClr val="FF0000"/>
                </a:solidFill>
                <a:latin typeface="Lato"/>
                <a:ea typeface="Lato"/>
                <a:cs typeface="Lato"/>
                <a:sym typeface="Lato"/>
              </a:rPr>
              <a:t>guarantees </a:t>
            </a:r>
            <a:r>
              <a:rPr lang="fr" sz="1800">
                <a:solidFill>
                  <a:srgbClr val="1A1A1A"/>
                </a:solidFill>
                <a:latin typeface="Lato"/>
                <a:ea typeface="Lato"/>
                <a:cs typeface="Lato"/>
                <a:sym typeface="Lato"/>
              </a:rPr>
              <a:t>regarding the </a:t>
            </a:r>
            <a:r>
              <a:rPr b="1" lang="fr" sz="1800">
                <a:solidFill>
                  <a:srgbClr val="FF0000"/>
                </a:solidFill>
                <a:latin typeface="Lato"/>
                <a:ea typeface="Lato"/>
                <a:cs typeface="Lato"/>
                <a:sym typeface="Lato"/>
              </a:rPr>
              <a:t>semantics </a:t>
            </a:r>
            <a:r>
              <a:rPr lang="fr" sz="1800">
                <a:solidFill>
                  <a:srgbClr val="1A1A1A"/>
                </a:solidFill>
                <a:latin typeface="Lato"/>
                <a:ea typeface="Lato"/>
                <a:cs typeface="Lato"/>
                <a:sym typeface="Lato"/>
              </a:rPr>
              <a:t>of the process</a:t>
            </a:r>
            <a:endParaRPr sz="1800">
              <a:solidFill>
                <a:srgbClr val="1A1A1A"/>
              </a:solidFill>
              <a:latin typeface="Lato"/>
              <a:ea typeface="Lato"/>
              <a:cs typeface="Lato"/>
              <a:sym typeface="Lato"/>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06" name="Shape 3906"/>
        <p:cNvGrpSpPr/>
        <p:nvPr/>
      </p:nvGrpSpPr>
      <p:grpSpPr>
        <a:xfrm>
          <a:off x="0" y="0"/>
          <a:ext cx="0" cy="0"/>
          <a:chOff x="0" y="0"/>
          <a:chExt cx="0" cy="0"/>
        </a:xfrm>
      </p:grpSpPr>
      <p:sp>
        <p:nvSpPr>
          <p:cNvPr id="3907" name="Google Shape;3907;p249"/>
          <p:cNvSpPr/>
          <p:nvPr/>
        </p:nvSpPr>
        <p:spPr>
          <a:xfrm>
            <a:off x="381675" y="386225"/>
            <a:ext cx="4171200" cy="432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08" name="Google Shape;3908;p249"/>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Takeaways</a:t>
            </a:r>
            <a:endParaRPr sz="2020"/>
          </a:p>
        </p:txBody>
      </p:sp>
      <p:sp>
        <p:nvSpPr>
          <p:cNvPr id="3909" name="Google Shape;3909;p24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
        <p:nvSpPr>
          <p:cNvPr id="3910" name="Google Shape;3910;p249"/>
          <p:cNvSpPr txBox="1"/>
          <p:nvPr/>
        </p:nvSpPr>
        <p:spPr>
          <a:xfrm>
            <a:off x="440925" y="327275"/>
            <a:ext cx="4052700" cy="443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800">
                <a:solidFill>
                  <a:srgbClr val="1A1A1A"/>
                </a:solidFill>
                <a:latin typeface="Lato"/>
                <a:ea typeface="Lato"/>
                <a:cs typeface="Lato"/>
                <a:sym typeface="Lato"/>
              </a:rPr>
              <a:t>We propose an approach to </a:t>
            </a:r>
            <a:r>
              <a:rPr b="1" lang="fr" sz="1800">
                <a:solidFill>
                  <a:srgbClr val="FF0000"/>
                </a:solidFill>
                <a:latin typeface="Lato"/>
                <a:ea typeface="Lato"/>
                <a:cs typeface="Lato"/>
                <a:sym typeface="Lato"/>
              </a:rPr>
              <a:t>generate BPMN </a:t>
            </a:r>
            <a:r>
              <a:rPr lang="fr" sz="1800">
                <a:solidFill>
                  <a:srgbClr val="1A1A1A"/>
                </a:solidFill>
                <a:latin typeface="Lato"/>
                <a:ea typeface="Lato"/>
                <a:cs typeface="Lato"/>
                <a:sym typeface="Lato"/>
              </a:rPr>
              <a:t>processes:</a:t>
            </a:r>
            <a:endParaRPr sz="1800">
              <a:solidFill>
                <a:srgbClr val="1A1A1A"/>
              </a:solidFill>
              <a:latin typeface="Lato"/>
              <a:ea typeface="Lato"/>
              <a:cs typeface="Lato"/>
              <a:sym typeface="Lato"/>
            </a:endParaRPr>
          </a:p>
          <a:p>
            <a:pPr indent="-342900" lvl="0" marL="457200" rtl="0" algn="l">
              <a:lnSpc>
                <a:spcPct val="115000"/>
              </a:lnSpc>
              <a:spcBef>
                <a:spcPts val="1200"/>
              </a:spcBef>
              <a:spcAft>
                <a:spcPts val="0"/>
              </a:spcAft>
              <a:buClr>
                <a:srgbClr val="1A1A1A"/>
              </a:buClr>
              <a:buSzPts val="1800"/>
              <a:buFont typeface="Lato"/>
              <a:buChar char="➢"/>
            </a:pPr>
            <a:r>
              <a:rPr b="1" lang="fr" sz="1800">
                <a:solidFill>
                  <a:srgbClr val="FF0000"/>
                </a:solidFill>
                <a:latin typeface="Lato"/>
                <a:ea typeface="Lato"/>
                <a:cs typeface="Lato"/>
                <a:sym typeface="Lato"/>
              </a:rPr>
              <a:t>Fully automated</a:t>
            </a:r>
            <a:r>
              <a:rPr lang="fr" sz="1800">
                <a:solidFill>
                  <a:srgbClr val="1A1A1A"/>
                </a:solidFill>
                <a:latin typeface="Lato"/>
                <a:ea typeface="Lato"/>
                <a:cs typeface="Lato"/>
                <a:sym typeface="Lato"/>
              </a:rPr>
              <a:t>, tested, and available online</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Correctly generating</a:t>
            </a:r>
            <a:r>
              <a:rPr lang="fr" sz="1800">
                <a:solidFill>
                  <a:srgbClr val="1A1A1A"/>
                </a:solidFill>
                <a:latin typeface="Lato"/>
                <a:ea typeface="Lato"/>
                <a:cs typeface="Lato"/>
                <a:sym typeface="Lato"/>
              </a:rPr>
              <a:t> the process in </a:t>
            </a:r>
            <a:r>
              <a:rPr b="1" lang="fr" sz="1800">
                <a:solidFill>
                  <a:srgbClr val="FF0000"/>
                </a:solidFill>
                <a:latin typeface="Lato"/>
                <a:ea typeface="Lato"/>
                <a:cs typeface="Lato"/>
                <a:sym typeface="Lato"/>
              </a:rPr>
              <a:t>more than 80%</a:t>
            </a:r>
            <a:r>
              <a:rPr lang="fr" sz="1800">
                <a:solidFill>
                  <a:srgbClr val="1A1A1A"/>
                </a:solidFill>
                <a:latin typeface="Lato"/>
                <a:ea typeface="Lato"/>
                <a:cs typeface="Lato"/>
                <a:sym typeface="Lato"/>
              </a:rPr>
              <a:t> of the cases</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Providing </a:t>
            </a:r>
            <a:r>
              <a:rPr b="1" lang="fr" sz="1800">
                <a:solidFill>
                  <a:srgbClr val="FF0000"/>
                </a:solidFill>
                <a:latin typeface="Lato"/>
                <a:ea typeface="Lato"/>
                <a:cs typeface="Lato"/>
                <a:sym typeface="Lato"/>
              </a:rPr>
              <a:t>guarantees </a:t>
            </a:r>
            <a:r>
              <a:rPr lang="fr" sz="1800">
                <a:solidFill>
                  <a:srgbClr val="1A1A1A"/>
                </a:solidFill>
                <a:latin typeface="Lato"/>
                <a:ea typeface="Lato"/>
                <a:cs typeface="Lato"/>
                <a:sym typeface="Lato"/>
              </a:rPr>
              <a:t>regarding the </a:t>
            </a:r>
            <a:r>
              <a:rPr b="1" lang="fr" sz="1800">
                <a:solidFill>
                  <a:srgbClr val="FF0000"/>
                </a:solidFill>
                <a:latin typeface="Lato"/>
                <a:ea typeface="Lato"/>
                <a:cs typeface="Lato"/>
                <a:sym typeface="Lato"/>
              </a:rPr>
              <a:t>semantics </a:t>
            </a:r>
            <a:r>
              <a:rPr lang="fr" sz="1800">
                <a:solidFill>
                  <a:srgbClr val="1A1A1A"/>
                </a:solidFill>
                <a:latin typeface="Lato"/>
                <a:ea typeface="Lato"/>
                <a:cs typeface="Lato"/>
                <a:sym typeface="Lato"/>
              </a:rPr>
              <a:t>of the process</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Including </a:t>
            </a:r>
            <a:r>
              <a:rPr b="1" lang="fr" sz="1800">
                <a:solidFill>
                  <a:srgbClr val="FF0000"/>
                </a:solidFill>
                <a:latin typeface="Lato"/>
                <a:ea typeface="Lato"/>
                <a:cs typeface="Lato"/>
                <a:sym typeface="Lato"/>
              </a:rPr>
              <a:t>behavioural verification </a:t>
            </a:r>
            <a:r>
              <a:rPr lang="fr" sz="1800">
                <a:solidFill>
                  <a:srgbClr val="1A1A1A"/>
                </a:solidFill>
                <a:latin typeface="Lato"/>
                <a:ea typeface="Lato"/>
                <a:cs typeface="Lato"/>
                <a:sym typeface="Lato"/>
              </a:rPr>
              <a:t>facilities</a:t>
            </a:r>
            <a:endParaRPr sz="1800">
              <a:solidFill>
                <a:srgbClr val="1A1A1A"/>
              </a:solidFill>
              <a:latin typeface="Lato"/>
              <a:ea typeface="Lato"/>
              <a:cs typeface="Lato"/>
              <a:sym typeface="Lato"/>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14" name="Shape 3914"/>
        <p:cNvGrpSpPr/>
        <p:nvPr/>
      </p:nvGrpSpPr>
      <p:grpSpPr>
        <a:xfrm>
          <a:off x="0" y="0"/>
          <a:ext cx="0" cy="0"/>
          <a:chOff x="0" y="0"/>
          <a:chExt cx="0" cy="0"/>
        </a:xfrm>
      </p:grpSpPr>
      <p:pic>
        <p:nvPicPr>
          <p:cNvPr id="3915" name="Google Shape;3915;p250" title="triple_cercle.png"/>
          <p:cNvPicPr preferRelativeResize="0"/>
          <p:nvPr/>
        </p:nvPicPr>
        <p:blipFill rotWithShape="1">
          <a:blip r:embed="rId4">
            <a:alphaModFix/>
          </a:blip>
          <a:srcRect b="19374" l="0" r="0" t="0"/>
          <a:stretch/>
        </p:blipFill>
        <p:spPr>
          <a:xfrm>
            <a:off x="4320350" y="560375"/>
            <a:ext cx="5042650" cy="4147050"/>
          </a:xfrm>
          <a:prstGeom prst="rect">
            <a:avLst/>
          </a:prstGeom>
          <a:noFill/>
          <a:ln>
            <a:noFill/>
          </a:ln>
        </p:spPr>
      </p:pic>
      <p:sp>
        <p:nvSpPr>
          <p:cNvPr id="3916" name="Google Shape;3916;p250"/>
          <p:cNvSpPr/>
          <p:nvPr/>
        </p:nvSpPr>
        <p:spPr>
          <a:xfrm>
            <a:off x="4591625" y="386225"/>
            <a:ext cx="4171200" cy="432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7" name="Google Shape;3917;p250"/>
          <p:cNvSpPr/>
          <p:nvPr/>
        </p:nvSpPr>
        <p:spPr>
          <a:xfrm>
            <a:off x="381675" y="386225"/>
            <a:ext cx="4171200" cy="432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8" name="Google Shape;3918;p250"/>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Takeaways</a:t>
            </a:r>
            <a:endParaRPr sz="2020"/>
          </a:p>
        </p:txBody>
      </p:sp>
      <p:sp>
        <p:nvSpPr>
          <p:cNvPr id="3919" name="Google Shape;3919;p25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
        <p:nvSpPr>
          <p:cNvPr id="3920" name="Google Shape;3920;p250"/>
          <p:cNvSpPr txBox="1"/>
          <p:nvPr/>
        </p:nvSpPr>
        <p:spPr>
          <a:xfrm>
            <a:off x="440925" y="327275"/>
            <a:ext cx="4052700" cy="443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800">
                <a:solidFill>
                  <a:srgbClr val="1A1A1A"/>
                </a:solidFill>
                <a:latin typeface="Lato"/>
                <a:ea typeface="Lato"/>
                <a:cs typeface="Lato"/>
                <a:sym typeface="Lato"/>
              </a:rPr>
              <a:t>We propose an approach to </a:t>
            </a:r>
            <a:r>
              <a:rPr b="1" lang="fr" sz="1800">
                <a:solidFill>
                  <a:srgbClr val="FF0000"/>
                </a:solidFill>
                <a:latin typeface="Lato"/>
                <a:ea typeface="Lato"/>
                <a:cs typeface="Lato"/>
                <a:sym typeface="Lato"/>
              </a:rPr>
              <a:t>generate BPMN </a:t>
            </a:r>
            <a:r>
              <a:rPr lang="fr" sz="1800">
                <a:solidFill>
                  <a:srgbClr val="1A1A1A"/>
                </a:solidFill>
                <a:latin typeface="Lato"/>
                <a:ea typeface="Lato"/>
                <a:cs typeface="Lato"/>
                <a:sym typeface="Lato"/>
              </a:rPr>
              <a:t>processes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a:p>
            <a:pPr indent="-342900" lvl="0" marL="457200" rtl="0" algn="l">
              <a:lnSpc>
                <a:spcPct val="115000"/>
              </a:lnSpc>
              <a:spcBef>
                <a:spcPts val="1200"/>
              </a:spcBef>
              <a:spcAft>
                <a:spcPts val="0"/>
              </a:spcAft>
              <a:buClr>
                <a:srgbClr val="1A1A1A"/>
              </a:buClr>
              <a:buSzPts val="1800"/>
              <a:buFont typeface="Lato"/>
              <a:buChar char="➢"/>
            </a:pPr>
            <a:r>
              <a:rPr b="1" lang="fr" sz="1800">
                <a:solidFill>
                  <a:srgbClr val="FF0000"/>
                </a:solidFill>
                <a:latin typeface="Lato"/>
                <a:ea typeface="Lato"/>
                <a:cs typeface="Lato"/>
                <a:sym typeface="Lato"/>
              </a:rPr>
              <a:t>Fully automated</a:t>
            </a:r>
            <a:r>
              <a:rPr lang="fr" sz="1800">
                <a:solidFill>
                  <a:srgbClr val="1A1A1A"/>
                </a:solidFill>
                <a:latin typeface="Lato"/>
                <a:ea typeface="Lato"/>
                <a:cs typeface="Lato"/>
                <a:sym typeface="Lato"/>
              </a:rPr>
              <a:t>, tested, and available online</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Correctly generating</a:t>
            </a:r>
            <a:r>
              <a:rPr lang="fr" sz="1800">
                <a:solidFill>
                  <a:srgbClr val="1A1A1A"/>
                </a:solidFill>
                <a:latin typeface="Lato"/>
                <a:ea typeface="Lato"/>
                <a:cs typeface="Lato"/>
                <a:sym typeface="Lato"/>
              </a:rPr>
              <a:t> the process in </a:t>
            </a:r>
            <a:r>
              <a:rPr b="1" lang="fr" sz="1800">
                <a:solidFill>
                  <a:srgbClr val="FF0000"/>
                </a:solidFill>
                <a:latin typeface="Lato"/>
                <a:ea typeface="Lato"/>
                <a:cs typeface="Lato"/>
                <a:sym typeface="Lato"/>
              </a:rPr>
              <a:t>more than 80%</a:t>
            </a:r>
            <a:r>
              <a:rPr lang="fr" sz="1800">
                <a:solidFill>
                  <a:srgbClr val="1A1A1A"/>
                </a:solidFill>
                <a:latin typeface="Lato"/>
                <a:ea typeface="Lato"/>
                <a:cs typeface="Lato"/>
                <a:sym typeface="Lato"/>
              </a:rPr>
              <a:t> of the cases</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Providing </a:t>
            </a:r>
            <a:r>
              <a:rPr b="1" lang="fr" sz="1800">
                <a:solidFill>
                  <a:srgbClr val="FF0000"/>
                </a:solidFill>
                <a:latin typeface="Lato"/>
                <a:ea typeface="Lato"/>
                <a:cs typeface="Lato"/>
                <a:sym typeface="Lato"/>
              </a:rPr>
              <a:t>guarantees </a:t>
            </a:r>
            <a:r>
              <a:rPr lang="fr" sz="1800">
                <a:solidFill>
                  <a:srgbClr val="1A1A1A"/>
                </a:solidFill>
                <a:latin typeface="Lato"/>
                <a:ea typeface="Lato"/>
                <a:cs typeface="Lato"/>
                <a:sym typeface="Lato"/>
              </a:rPr>
              <a:t>regarding the </a:t>
            </a:r>
            <a:r>
              <a:rPr b="1" lang="fr" sz="1800">
                <a:solidFill>
                  <a:srgbClr val="FF0000"/>
                </a:solidFill>
                <a:latin typeface="Lato"/>
                <a:ea typeface="Lato"/>
                <a:cs typeface="Lato"/>
                <a:sym typeface="Lato"/>
              </a:rPr>
              <a:t>semantics </a:t>
            </a:r>
            <a:r>
              <a:rPr lang="fr" sz="1800">
                <a:solidFill>
                  <a:srgbClr val="1A1A1A"/>
                </a:solidFill>
                <a:latin typeface="Lato"/>
                <a:ea typeface="Lato"/>
                <a:cs typeface="Lato"/>
                <a:sym typeface="Lato"/>
              </a:rPr>
              <a:t>of the process</a:t>
            </a:r>
            <a:br>
              <a:rPr lang="fr" sz="1800">
                <a:solidFill>
                  <a:srgbClr val="1A1A1A"/>
                </a:solidFill>
                <a:latin typeface="Lato"/>
                <a:ea typeface="Lato"/>
                <a:cs typeface="Lato"/>
                <a:sym typeface="Lato"/>
              </a:rPr>
            </a:b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Including </a:t>
            </a:r>
            <a:r>
              <a:rPr b="1" lang="fr" sz="1800">
                <a:solidFill>
                  <a:srgbClr val="FF0000"/>
                </a:solidFill>
                <a:latin typeface="Lato"/>
                <a:ea typeface="Lato"/>
                <a:cs typeface="Lato"/>
                <a:sym typeface="Lato"/>
              </a:rPr>
              <a:t>behavioural verification </a:t>
            </a:r>
            <a:r>
              <a:rPr lang="fr" sz="1800">
                <a:solidFill>
                  <a:srgbClr val="1A1A1A"/>
                </a:solidFill>
                <a:latin typeface="Lato"/>
                <a:ea typeface="Lato"/>
                <a:cs typeface="Lato"/>
                <a:sym typeface="Lato"/>
              </a:rPr>
              <a:t>facilities</a:t>
            </a:r>
            <a:endParaRPr sz="1800">
              <a:solidFill>
                <a:srgbClr val="1A1A1A"/>
              </a:solidFill>
              <a:latin typeface="Lato"/>
              <a:ea typeface="Lato"/>
              <a:cs typeface="Lato"/>
              <a:sym typeface="Lato"/>
            </a:endParaRPr>
          </a:p>
        </p:txBody>
      </p:sp>
      <p:sp>
        <p:nvSpPr>
          <p:cNvPr id="3921" name="Google Shape;3921;p250"/>
          <p:cNvSpPr txBox="1"/>
          <p:nvPr/>
        </p:nvSpPr>
        <p:spPr>
          <a:xfrm>
            <a:off x="6142763" y="2695800"/>
            <a:ext cx="1040400" cy="6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lt1"/>
                </a:solidFill>
              </a:rPr>
              <a:t>Refact.</a:t>
            </a:r>
            <a:endParaRPr sz="1800">
              <a:solidFill>
                <a:schemeClr val="lt1"/>
              </a:solidFill>
            </a:endParaRPr>
          </a:p>
          <a:p>
            <a:pPr indent="0" lvl="0" marL="0" rtl="0" algn="ctr">
              <a:spcBef>
                <a:spcPts val="0"/>
              </a:spcBef>
              <a:spcAft>
                <a:spcPts val="0"/>
              </a:spcAft>
              <a:buNone/>
            </a:pPr>
            <a:r>
              <a:rPr lang="fr" sz="1800">
                <a:solidFill>
                  <a:schemeClr val="lt1"/>
                </a:solidFill>
              </a:rPr>
              <a:t>Patterns</a:t>
            </a:r>
            <a:endParaRPr sz="1800">
              <a:solidFill>
                <a:schemeClr val="lt1"/>
              </a:solidFill>
            </a:endParaRPr>
          </a:p>
        </p:txBody>
      </p:sp>
      <p:sp>
        <p:nvSpPr>
          <p:cNvPr id="3922" name="Google Shape;3922;p250"/>
          <p:cNvSpPr txBox="1"/>
          <p:nvPr/>
        </p:nvSpPr>
        <p:spPr>
          <a:xfrm>
            <a:off x="5827913" y="1217863"/>
            <a:ext cx="1755900" cy="42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Static Analysis</a:t>
            </a:r>
            <a:endParaRPr sz="1800">
              <a:solidFill>
                <a:schemeClr val="dk1"/>
              </a:solidFill>
            </a:endParaRPr>
          </a:p>
        </p:txBody>
      </p:sp>
      <p:sp>
        <p:nvSpPr>
          <p:cNvPr id="3923" name="Google Shape;3923;p250"/>
          <p:cNvSpPr txBox="1"/>
          <p:nvPr/>
        </p:nvSpPr>
        <p:spPr>
          <a:xfrm>
            <a:off x="5791625" y="1647163"/>
            <a:ext cx="1828500" cy="57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Optimal Pool of Resources</a:t>
            </a:r>
            <a:endParaRPr sz="1800">
              <a:solidFill>
                <a:schemeClr val="dk1"/>
              </a:solidFill>
            </a:endParaRPr>
          </a:p>
        </p:txBody>
      </p:sp>
      <p:sp>
        <p:nvSpPr>
          <p:cNvPr id="3924" name="Google Shape;3924;p250"/>
          <p:cNvSpPr txBox="1"/>
          <p:nvPr/>
        </p:nvSpPr>
        <p:spPr>
          <a:xfrm>
            <a:off x="6038375" y="3424875"/>
            <a:ext cx="1249200" cy="6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lt1"/>
                </a:solidFill>
              </a:rPr>
              <a:t>Non-Fixed Durations</a:t>
            </a:r>
            <a:endParaRPr sz="1800">
              <a:solidFill>
                <a:schemeClr val="lt1"/>
              </a:solidFill>
            </a:endParaRPr>
          </a:p>
        </p:txBody>
      </p:sp>
      <p:sp>
        <p:nvSpPr>
          <p:cNvPr id="3925" name="Google Shape;3925;p250"/>
          <p:cNvSpPr txBox="1"/>
          <p:nvPr/>
        </p:nvSpPr>
        <p:spPr>
          <a:xfrm>
            <a:off x="7031588" y="3923650"/>
            <a:ext cx="1128900" cy="5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Multi-</a:t>
            </a:r>
            <a:endParaRPr sz="1800">
              <a:solidFill>
                <a:schemeClr val="dk1"/>
              </a:solidFill>
            </a:endParaRPr>
          </a:p>
          <a:p>
            <a:pPr indent="0" lvl="0" marL="0" rtl="0" algn="ctr">
              <a:spcBef>
                <a:spcPts val="0"/>
              </a:spcBef>
              <a:spcAft>
                <a:spcPts val="0"/>
              </a:spcAft>
              <a:buNone/>
            </a:pPr>
            <a:r>
              <a:rPr lang="fr" sz="1800">
                <a:solidFill>
                  <a:schemeClr val="dk1"/>
                </a:solidFill>
              </a:rPr>
              <a:t>Criteria</a:t>
            </a:r>
            <a:endParaRPr sz="1800">
              <a:solidFill>
                <a:schemeClr val="dk1"/>
              </a:solidFill>
            </a:endParaRPr>
          </a:p>
        </p:txBody>
      </p:sp>
      <p:sp>
        <p:nvSpPr>
          <p:cNvPr id="3926" name="Google Shape;3926;p250"/>
          <p:cNvSpPr txBox="1"/>
          <p:nvPr/>
        </p:nvSpPr>
        <p:spPr>
          <a:xfrm>
            <a:off x="6970650" y="2325950"/>
            <a:ext cx="843000" cy="61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lt1"/>
                </a:solidFill>
              </a:rPr>
              <a:t>One-</a:t>
            </a:r>
            <a:endParaRPr sz="1800">
              <a:solidFill>
                <a:schemeClr val="lt1"/>
              </a:solidFill>
            </a:endParaRPr>
          </a:p>
          <a:p>
            <a:pPr indent="0" lvl="0" marL="0" rtl="0" algn="ctr">
              <a:spcBef>
                <a:spcPts val="0"/>
              </a:spcBef>
              <a:spcAft>
                <a:spcPts val="0"/>
              </a:spcAft>
              <a:buNone/>
            </a:pPr>
            <a:r>
              <a:rPr lang="fr" sz="1800">
                <a:solidFill>
                  <a:schemeClr val="lt1"/>
                </a:solidFill>
              </a:rPr>
              <a:t>Shot</a:t>
            </a:r>
            <a:endParaRPr sz="1800">
              <a:solidFill>
                <a:schemeClr val="lt1"/>
              </a:solidFill>
            </a:endParaRPr>
          </a:p>
        </p:txBody>
      </p:sp>
      <p:sp>
        <p:nvSpPr>
          <p:cNvPr id="3927" name="Google Shape;3927;p250"/>
          <p:cNvSpPr txBox="1"/>
          <p:nvPr/>
        </p:nvSpPr>
        <p:spPr>
          <a:xfrm>
            <a:off x="5367025" y="2225884"/>
            <a:ext cx="1184100" cy="94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lt1"/>
                </a:solidFill>
              </a:rPr>
              <a:t>Single</a:t>
            </a:r>
            <a:endParaRPr sz="1800">
              <a:solidFill>
                <a:schemeClr val="lt1"/>
              </a:solidFill>
            </a:endParaRPr>
          </a:p>
          <a:p>
            <a:pPr indent="0" lvl="0" marL="0" rtl="0" algn="ctr">
              <a:spcBef>
                <a:spcPts val="0"/>
              </a:spcBef>
              <a:spcAft>
                <a:spcPts val="0"/>
              </a:spcAft>
              <a:buNone/>
            </a:pPr>
            <a:r>
              <a:rPr lang="fr" sz="1800">
                <a:solidFill>
                  <a:schemeClr val="lt1"/>
                </a:solidFill>
              </a:rPr>
              <a:t>Crite-</a:t>
            </a:r>
            <a:endParaRPr sz="1800">
              <a:solidFill>
                <a:schemeClr val="lt1"/>
              </a:solidFill>
            </a:endParaRPr>
          </a:p>
          <a:p>
            <a:pPr indent="0" lvl="0" marL="0" rtl="0" algn="ctr">
              <a:spcBef>
                <a:spcPts val="0"/>
              </a:spcBef>
              <a:spcAft>
                <a:spcPts val="0"/>
              </a:spcAft>
              <a:buNone/>
            </a:pPr>
            <a:r>
              <a:rPr lang="fr" sz="1800">
                <a:solidFill>
                  <a:schemeClr val="lt1"/>
                </a:solidFill>
              </a:rPr>
              <a:t>rion</a:t>
            </a:r>
            <a:endParaRPr sz="1800">
              <a:solidFill>
                <a:schemeClr val="lt1"/>
              </a:solidFill>
            </a:endParaRPr>
          </a:p>
        </p:txBody>
      </p:sp>
      <p:sp>
        <p:nvSpPr>
          <p:cNvPr id="3928" name="Google Shape;3928;p250"/>
          <p:cNvSpPr txBox="1"/>
          <p:nvPr/>
        </p:nvSpPr>
        <p:spPr>
          <a:xfrm>
            <a:off x="7147363" y="3140375"/>
            <a:ext cx="1454100" cy="61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Multiple</a:t>
            </a:r>
            <a:endParaRPr sz="1800">
              <a:solidFill>
                <a:schemeClr val="dk1"/>
              </a:solidFill>
            </a:endParaRPr>
          </a:p>
          <a:p>
            <a:pPr indent="0" lvl="0" marL="0" rtl="0" algn="ctr">
              <a:spcBef>
                <a:spcPts val="0"/>
              </a:spcBef>
              <a:spcAft>
                <a:spcPts val="0"/>
              </a:spcAft>
              <a:buNone/>
            </a:pPr>
            <a:r>
              <a:rPr lang="fr" sz="1800">
                <a:solidFill>
                  <a:schemeClr val="dk1"/>
                </a:solidFill>
              </a:rPr>
              <a:t>Relocations</a:t>
            </a:r>
            <a:endParaRPr sz="1800">
              <a:solidFill>
                <a:schemeClr val="dk1"/>
              </a:solidFill>
            </a:endParaRPr>
          </a:p>
        </p:txBody>
      </p:sp>
      <p:sp>
        <p:nvSpPr>
          <p:cNvPr id="3929" name="Google Shape;3929;p250"/>
          <p:cNvSpPr txBox="1"/>
          <p:nvPr/>
        </p:nvSpPr>
        <p:spPr>
          <a:xfrm>
            <a:off x="4755763" y="2905463"/>
            <a:ext cx="1184100" cy="5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User-in-</a:t>
            </a:r>
            <a:endParaRPr sz="1800">
              <a:solidFill>
                <a:schemeClr val="dk1"/>
              </a:solidFill>
            </a:endParaRPr>
          </a:p>
          <a:p>
            <a:pPr indent="0" lvl="0" marL="0" rtl="0" algn="ctr">
              <a:spcBef>
                <a:spcPts val="0"/>
              </a:spcBef>
              <a:spcAft>
                <a:spcPts val="0"/>
              </a:spcAft>
              <a:buNone/>
            </a:pPr>
            <a:r>
              <a:rPr lang="fr" sz="1800">
                <a:solidFill>
                  <a:schemeClr val="dk1"/>
                </a:solidFill>
              </a:rPr>
              <a:t>the-loop</a:t>
            </a:r>
            <a:endParaRPr sz="1800">
              <a:solidFill>
                <a:schemeClr val="dk1"/>
              </a:solidFill>
            </a:endParaRPr>
          </a:p>
        </p:txBody>
      </p:sp>
      <p:sp>
        <p:nvSpPr>
          <p:cNvPr id="3930" name="Google Shape;3930;p250"/>
          <p:cNvSpPr txBox="1"/>
          <p:nvPr/>
        </p:nvSpPr>
        <p:spPr>
          <a:xfrm>
            <a:off x="5015963" y="3472575"/>
            <a:ext cx="1184100" cy="108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Heuristic-based</a:t>
            </a:r>
            <a:endParaRPr sz="1800">
              <a:solidFill>
                <a:schemeClr val="dk1"/>
              </a:solidFill>
            </a:endParaRPr>
          </a:p>
          <a:p>
            <a:pPr indent="0" lvl="0" marL="0" rtl="0" algn="ctr">
              <a:spcBef>
                <a:spcPts val="0"/>
              </a:spcBef>
              <a:spcAft>
                <a:spcPts val="0"/>
              </a:spcAft>
              <a:buNone/>
            </a:pPr>
            <a:r>
              <a:rPr lang="fr" sz="1800">
                <a:solidFill>
                  <a:schemeClr val="dk1"/>
                </a:solidFill>
              </a:rPr>
              <a:t>Search</a:t>
            </a:r>
            <a:endParaRPr sz="1800">
              <a:solidFill>
                <a:schemeClr val="dk1"/>
              </a:solidFill>
            </a:endParaRPr>
          </a:p>
        </p:txBody>
      </p:sp>
      <p:sp>
        <p:nvSpPr>
          <p:cNvPr id="3931" name="Google Shape;3931;p250"/>
          <p:cNvSpPr txBox="1"/>
          <p:nvPr/>
        </p:nvSpPr>
        <p:spPr>
          <a:xfrm>
            <a:off x="4542550" y="322200"/>
            <a:ext cx="42540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Clr>
                <a:schemeClr val="dk1"/>
              </a:buClr>
              <a:buSzPts val="1100"/>
              <a:buFont typeface="Arial"/>
              <a:buNone/>
            </a:pPr>
            <a:r>
              <a:rPr lang="fr" sz="1800">
                <a:solidFill>
                  <a:srgbClr val="1A1A1A"/>
                </a:solidFill>
                <a:latin typeface="Lato"/>
                <a:ea typeface="Lato"/>
                <a:cs typeface="Lato"/>
                <a:sym typeface="Lato"/>
              </a:rPr>
              <a:t>We propose 3 approaches to </a:t>
            </a:r>
            <a:r>
              <a:rPr b="1" lang="fr" sz="1800">
                <a:solidFill>
                  <a:srgbClr val="FF0000"/>
                </a:solidFill>
                <a:latin typeface="Lato"/>
                <a:ea typeface="Lato"/>
                <a:cs typeface="Lato"/>
                <a:sym typeface="Lato"/>
              </a:rPr>
              <a:t>refactor BPMN </a:t>
            </a:r>
            <a:r>
              <a:rPr lang="fr" sz="1800">
                <a:solidFill>
                  <a:srgbClr val="1A1A1A"/>
                </a:solidFill>
                <a:latin typeface="Lato"/>
                <a:ea typeface="Lato"/>
                <a:cs typeface="Lato"/>
                <a:sym typeface="Lato"/>
              </a:rPr>
              <a:t>processes:</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5" name="Shape 3935"/>
        <p:cNvGrpSpPr/>
        <p:nvPr/>
      </p:nvGrpSpPr>
      <p:grpSpPr>
        <a:xfrm>
          <a:off x="0" y="0"/>
          <a:ext cx="0" cy="0"/>
          <a:chOff x="0" y="0"/>
          <a:chExt cx="0" cy="0"/>
        </a:xfrm>
      </p:grpSpPr>
      <p:sp>
        <p:nvSpPr>
          <p:cNvPr id="3936" name="Google Shape;3936;p251"/>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Perspectives</a:t>
            </a:r>
            <a:endParaRPr sz="2020"/>
          </a:p>
        </p:txBody>
      </p:sp>
      <p:sp>
        <p:nvSpPr>
          <p:cNvPr id="3937" name="Google Shape;3937;p251"/>
          <p:cNvSpPr txBox="1"/>
          <p:nvPr/>
        </p:nvSpPr>
        <p:spPr>
          <a:xfrm>
            <a:off x="788400" y="1153875"/>
            <a:ext cx="6402000" cy="4617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Cross-check</a:t>
            </a:r>
            <a:r>
              <a:rPr lang="fr" sz="1800">
                <a:solidFill>
                  <a:srgbClr val="1A1A1A"/>
                </a:solidFill>
                <a:latin typeface="Lato"/>
                <a:ea typeface="Lato"/>
                <a:cs typeface="Lato"/>
                <a:sym typeface="Lato"/>
              </a:rPr>
              <a:t> the generated expressions </a:t>
            </a:r>
            <a:r>
              <a:rPr b="1" lang="fr" sz="1800">
                <a:solidFill>
                  <a:srgbClr val="FF0000"/>
                </a:solidFill>
                <a:latin typeface="Lato"/>
                <a:ea typeface="Lato"/>
                <a:cs typeface="Lato"/>
                <a:sym typeface="Lato"/>
              </a:rPr>
              <a:t>with </a:t>
            </a:r>
            <a:r>
              <a:rPr lang="fr" sz="1800">
                <a:solidFill>
                  <a:srgbClr val="1A1A1A"/>
                </a:solidFill>
                <a:latin typeface="Lato"/>
                <a:ea typeface="Lato"/>
                <a:cs typeface="Lato"/>
                <a:sym typeface="Lato"/>
              </a:rPr>
              <a:t>other </a:t>
            </a:r>
            <a:r>
              <a:rPr b="1" lang="fr" sz="1800">
                <a:solidFill>
                  <a:srgbClr val="FF0000"/>
                </a:solidFill>
                <a:latin typeface="Lato"/>
                <a:ea typeface="Lato"/>
                <a:cs typeface="Lato"/>
                <a:sym typeface="Lato"/>
              </a:rPr>
              <a:t>LLMs</a:t>
            </a:r>
            <a:endParaRPr/>
          </a:p>
        </p:txBody>
      </p:sp>
      <p:sp>
        <p:nvSpPr>
          <p:cNvPr id="3938" name="Google Shape;3938;p251"/>
          <p:cNvSpPr txBox="1"/>
          <p:nvPr/>
        </p:nvSpPr>
        <p:spPr>
          <a:xfrm>
            <a:off x="788400" y="1904325"/>
            <a:ext cx="6066000" cy="7803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Add </a:t>
            </a:r>
            <a:r>
              <a:rPr b="1" lang="fr" sz="1800">
                <a:solidFill>
                  <a:srgbClr val="FF0000"/>
                </a:solidFill>
                <a:latin typeface="Lato"/>
                <a:ea typeface="Lato"/>
                <a:cs typeface="Lato"/>
                <a:sym typeface="Lato"/>
              </a:rPr>
              <a:t>further information</a:t>
            </a:r>
            <a:r>
              <a:rPr lang="fr" sz="1800">
                <a:solidFill>
                  <a:srgbClr val="1A1A1A"/>
                </a:solidFill>
                <a:latin typeface="Lato"/>
                <a:ea typeface="Lato"/>
                <a:cs typeface="Lato"/>
                <a:sym typeface="Lato"/>
              </a:rPr>
              <a:t> during generation (resources, durations</a:t>
            </a:r>
            <a:r>
              <a:rPr lang="fr" sz="1800">
                <a:solidFill>
                  <a:srgbClr val="1A1A1A"/>
                </a:solidFill>
                <a:latin typeface="Lato"/>
                <a:ea typeface="Lato"/>
                <a:cs typeface="Lato"/>
                <a:sym typeface="Lato"/>
              </a:rPr>
              <a:t>, …</a:t>
            </a:r>
            <a:r>
              <a:rPr lang="fr" sz="1800">
                <a:solidFill>
                  <a:srgbClr val="1A1A1A"/>
                </a:solidFill>
                <a:latin typeface="Lato"/>
                <a:ea typeface="Lato"/>
                <a:cs typeface="Lato"/>
                <a:sym typeface="Lato"/>
              </a:rPr>
              <a:t>)</a:t>
            </a:r>
            <a:endParaRPr b="1" sz="1800">
              <a:solidFill>
                <a:srgbClr val="FF0000"/>
              </a:solidFill>
              <a:latin typeface="Lato"/>
              <a:ea typeface="Lato"/>
              <a:cs typeface="Lato"/>
              <a:sym typeface="Lato"/>
            </a:endParaRPr>
          </a:p>
        </p:txBody>
      </p:sp>
      <p:sp>
        <p:nvSpPr>
          <p:cNvPr id="3939" name="Google Shape;3939;p251"/>
          <p:cNvSpPr txBox="1"/>
          <p:nvPr/>
        </p:nvSpPr>
        <p:spPr>
          <a:xfrm>
            <a:off x="788400" y="3972950"/>
            <a:ext cx="6066000" cy="4617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Synchronise the description</a:t>
            </a:r>
            <a:r>
              <a:rPr lang="fr" sz="1800">
                <a:solidFill>
                  <a:srgbClr val="1A1A1A"/>
                </a:solidFill>
                <a:latin typeface="Lato"/>
                <a:ea typeface="Lato"/>
                <a:cs typeface="Lato"/>
                <a:sym typeface="Lato"/>
              </a:rPr>
              <a:t> with the </a:t>
            </a:r>
            <a:r>
              <a:rPr lang="fr" sz="1800">
                <a:solidFill>
                  <a:srgbClr val="1A1A1A"/>
                </a:solidFill>
                <a:latin typeface="Lato"/>
                <a:ea typeface="Lato"/>
                <a:cs typeface="Lato"/>
                <a:sym typeface="Lato"/>
              </a:rPr>
              <a:t>process</a:t>
            </a:r>
            <a:r>
              <a:rPr lang="fr" sz="1800">
                <a:solidFill>
                  <a:srgbClr val="1A1A1A"/>
                </a:solidFill>
                <a:latin typeface="Lato"/>
                <a:ea typeface="Lato"/>
                <a:cs typeface="Lato"/>
                <a:sym typeface="Lato"/>
              </a:rPr>
              <a:t> changes</a:t>
            </a:r>
            <a:endParaRPr b="1" sz="1800">
              <a:solidFill>
                <a:srgbClr val="FF0000"/>
              </a:solidFill>
              <a:latin typeface="Lato"/>
              <a:ea typeface="Lato"/>
              <a:cs typeface="Lato"/>
              <a:sym typeface="Lato"/>
            </a:endParaRPr>
          </a:p>
        </p:txBody>
      </p:sp>
      <p:sp>
        <p:nvSpPr>
          <p:cNvPr id="3940" name="Google Shape;3940;p251"/>
          <p:cNvSpPr txBox="1"/>
          <p:nvPr/>
        </p:nvSpPr>
        <p:spPr>
          <a:xfrm>
            <a:off x="788400" y="2902725"/>
            <a:ext cx="6066000" cy="7803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Provide </a:t>
            </a:r>
            <a:r>
              <a:rPr b="1" lang="fr" sz="1800">
                <a:solidFill>
                  <a:srgbClr val="FF0000"/>
                </a:solidFill>
                <a:latin typeface="Lato"/>
                <a:ea typeface="Lato"/>
                <a:cs typeface="Lato"/>
                <a:sym typeface="Lato"/>
              </a:rPr>
              <a:t>advices</a:t>
            </a:r>
            <a:r>
              <a:rPr lang="fr" sz="1800">
                <a:solidFill>
                  <a:srgbClr val="1A1A1A"/>
                </a:solidFill>
                <a:latin typeface="Lato"/>
                <a:ea typeface="Lato"/>
                <a:cs typeface="Lato"/>
                <a:sym typeface="Lato"/>
              </a:rPr>
              <a:t> to </a:t>
            </a:r>
            <a:r>
              <a:rPr b="1" lang="fr" sz="1800">
                <a:solidFill>
                  <a:srgbClr val="FF0000"/>
                </a:solidFill>
                <a:latin typeface="Lato"/>
                <a:ea typeface="Lato"/>
                <a:cs typeface="Lato"/>
                <a:sym typeface="Lato"/>
              </a:rPr>
              <a:t>improve</a:t>
            </a:r>
            <a:r>
              <a:rPr lang="fr" sz="1800">
                <a:solidFill>
                  <a:srgbClr val="1A1A1A"/>
                </a:solidFill>
                <a:latin typeface="Lato"/>
                <a:ea typeface="Lato"/>
                <a:cs typeface="Lato"/>
                <a:sym typeface="Lato"/>
              </a:rPr>
              <a:t> the </a:t>
            </a:r>
            <a:r>
              <a:rPr b="1" lang="fr" sz="1800">
                <a:solidFill>
                  <a:srgbClr val="FF0000"/>
                </a:solidFill>
                <a:latin typeface="Lato"/>
                <a:ea typeface="Lato"/>
                <a:cs typeface="Lato"/>
                <a:sym typeface="Lato"/>
              </a:rPr>
              <a:t>quality</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Enlarge </a:t>
            </a:r>
            <a:r>
              <a:rPr lang="fr" sz="1800">
                <a:solidFill>
                  <a:srgbClr val="1A1A1A"/>
                </a:solidFill>
                <a:latin typeface="Lato"/>
                <a:ea typeface="Lato"/>
                <a:cs typeface="Lato"/>
                <a:sym typeface="Lato"/>
              </a:rPr>
              <a:t>the supported BPMN </a:t>
            </a:r>
            <a:r>
              <a:rPr b="1" lang="fr" sz="1800">
                <a:solidFill>
                  <a:srgbClr val="FF0000"/>
                </a:solidFill>
                <a:latin typeface="Lato"/>
                <a:ea typeface="Lato"/>
                <a:cs typeface="Lato"/>
                <a:sym typeface="Lato"/>
              </a:rPr>
              <a:t>syntax</a:t>
            </a:r>
            <a:endParaRPr sz="1800">
              <a:solidFill>
                <a:srgbClr val="1A1A1A"/>
              </a:solidFill>
              <a:latin typeface="Lato"/>
              <a:ea typeface="Lato"/>
              <a:cs typeface="Lato"/>
              <a:sym typeface="Lato"/>
            </a:endParaRPr>
          </a:p>
        </p:txBody>
      </p:sp>
      <p:sp>
        <p:nvSpPr>
          <p:cNvPr id="3941" name="Google Shape;3941;p251"/>
          <p:cNvSpPr/>
          <p:nvPr/>
        </p:nvSpPr>
        <p:spPr>
          <a:xfrm>
            <a:off x="7149800" y="1176975"/>
            <a:ext cx="163800" cy="414300"/>
          </a:xfrm>
          <a:prstGeom prst="rightBrace">
            <a:avLst>
              <a:gd fmla="val 50000" name="adj1"/>
              <a:gd fmla="val 50000" name="adj2"/>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
        <p:nvSpPr>
          <p:cNvPr id="3942" name="Google Shape;3942;p251"/>
          <p:cNvSpPr txBox="1"/>
          <p:nvPr/>
        </p:nvSpPr>
        <p:spPr>
          <a:xfrm>
            <a:off x="7313600" y="1153875"/>
            <a:ext cx="13599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rgbClr val="6AA84F"/>
                </a:solidFill>
                <a:latin typeface="Lato"/>
                <a:ea typeface="Lato"/>
                <a:cs typeface="Lato"/>
                <a:sym typeface="Lato"/>
              </a:rPr>
              <a:t>Short-term</a:t>
            </a:r>
            <a:endParaRPr sz="1800">
              <a:solidFill>
                <a:srgbClr val="6AA84F"/>
              </a:solidFill>
              <a:latin typeface="Lato"/>
              <a:ea typeface="Lato"/>
              <a:cs typeface="Lato"/>
              <a:sym typeface="Lato"/>
            </a:endParaRPr>
          </a:p>
        </p:txBody>
      </p:sp>
      <p:sp>
        <p:nvSpPr>
          <p:cNvPr id="3943" name="Google Shape;3943;p251"/>
          <p:cNvSpPr/>
          <p:nvPr/>
        </p:nvSpPr>
        <p:spPr>
          <a:xfrm>
            <a:off x="7149800" y="1964225"/>
            <a:ext cx="163800" cy="634800"/>
          </a:xfrm>
          <a:prstGeom prst="rightBrace">
            <a:avLst>
              <a:gd fmla="val 50000" name="adj1"/>
              <a:gd fmla="val 50000" name="adj2"/>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
        <p:nvSpPr>
          <p:cNvPr id="3944" name="Google Shape;3944;p251"/>
          <p:cNvSpPr txBox="1"/>
          <p:nvPr/>
        </p:nvSpPr>
        <p:spPr>
          <a:xfrm>
            <a:off x="7313600" y="2063625"/>
            <a:ext cx="13599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rgbClr val="F6B26B"/>
                </a:solidFill>
                <a:latin typeface="Lato"/>
                <a:ea typeface="Lato"/>
                <a:cs typeface="Lato"/>
                <a:sym typeface="Lato"/>
              </a:rPr>
              <a:t>Mid-term</a:t>
            </a:r>
            <a:endParaRPr sz="1800">
              <a:solidFill>
                <a:srgbClr val="F6B26B"/>
              </a:solidFill>
              <a:latin typeface="Lato"/>
              <a:ea typeface="Lato"/>
              <a:cs typeface="Lato"/>
              <a:sym typeface="Lato"/>
            </a:endParaRPr>
          </a:p>
        </p:txBody>
      </p:sp>
      <p:sp>
        <p:nvSpPr>
          <p:cNvPr id="3945" name="Google Shape;3945;p251"/>
          <p:cNvSpPr/>
          <p:nvPr/>
        </p:nvSpPr>
        <p:spPr>
          <a:xfrm>
            <a:off x="7149800" y="2973375"/>
            <a:ext cx="163800" cy="732900"/>
          </a:xfrm>
          <a:prstGeom prst="rightBrace">
            <a:avLst>
              <a:gd fmla="val 50000" name="adj1"/>
              <a:gd fmla="val 50000" name="adj2"/>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
        <p:nvSpPr>
          <p:cNvPr id="3946" name="Google Shape;3946;p251"/>
          <p:cNvSpPr txBox="1"/>
          <p:nvPr/>
        </p:nvSpPr>
        <p:spPr>
          <a:xfrm>
            <a:off x="7313600" y="3108975"/>
            <a:ext cx="13599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rgbClr val="FF0000"/>
                </a:solidFill>
                <a:latin typeface="Lato"/>
                <a:ea typeface="Lato"/>
                <a:cs typeface="Lato"/>
                <a:sym typeface="Lato"/>
              </a:rPr>
              <a:t>Long-term</a:t>
            </a:r>
            <a:endParaRPr sz="1800">
              <a:solidFill>
                <a:srgbClr val="FF0000"/>
              </a:solidFill>
              <a:latin typeface="Lato"/>
              <a:ea typeface="Lato"/>
              <a:cs typeface="Lato"/>
              <a:sym typeface="Lato"/>
            </a:endParaRPr>
          </a:p>
        </p:txBody>
      </p:sp>
      <p:sp>
        <p:nvSpPr>
          <p:cNvPr id="3947" name="Google Shape;3947;p251"/>
          <p:cNvSpPr/>
          <p:nvPr/>
        </p:nvSpPr>
        <p:spPr>
          <a:xfrm>
            <a:off x="7149800" y="3972950"/>
            <a:ext cx="163800" cy="461700"/>
          </a:xfrm>
          <a:prstGeom prst="rightBrace">
            <a:avLst>
              <a:gd fmla="val 50000" name="adj1"/>
              <a:gd fmla="val 50000" name="adj2"/>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
        <p:nvSpPr>
          <p:cNvPr id="3948" name="Google Shape;3948;p251"/>
          <p:cNvSpPr txBox="1"/>
          <p:nvPr/>
        </p:nvSpPr>
        <p:spPr>
          <a:xfrm>
            <a:off x="7313600" y="3972950"/>
            <a:ext cx="13599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rgbClr val="FF00FF"/>
                </a:solidFill>
                <a:latin typeface="Lato"/>
                <a:ea typeface="Lato"/>
                <a:cs typeface="Lato"/>
                <a:sym typeface="Lato"/>
              </a:rPr>
              <a:t>Transversal</a:t>
            </a:r>
            <a:endParaRPr sz="1800">
              <a:solidFill>
                <a:srgbClr val="FF00FF"/>
              </a:solidFill>
              <a:latin typeface="Lato"/>
              <a:ea typeface="Lato"/>
              <a:cs typeface="Lato"/>
              <a:sym typeface="Lato"/>
            </a:endParaRPr>
          </a:p>
        </p:txBody>
      </p:sp>
      <p:sp>
        <p:nvSpPr>
          <p:cNvPr id="3949" name="Google Shape;3949;p25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66</a:t>
            </a:r>
            <a:endParaRPr>
              <a:solidFill>
                <a:srgbClr val="666666"/>
              </a:solidFill>
            </a:endParaRPr>
          </a:p>
        </p:txBody>
      </p:sp>
      <p:sp>
        <p:nvSpPr>
          <p:cNvPr id="3950" name="Google Shape;3950;p251"/>
          <p:cNvSpPr txBox="1"/>
          <p:nvPr/>
        </p:nvSpPr>
        <p:spPr>
          <a:xfrm>
            <a:off x="488950" y="472900"/>
            <a:ext cx="81057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chemeClr val="dk1"/>
                </a:solidFill>
                <a:latin typeface="Lato"/>
                <a:ea typeface="Lato"/>
                <a:cs typeface="Lato"/>
                <a:sym typeface="Lato"/>
              </a:rPr>
              <a:t>Regarding the </a:t>
            </a:r>
            <a:r>
              <a:rPr b="1" lang="fr" sz="1800">
                <a:solidFill>
                  <a:srgbClr val="FF0000"/>
                </a:solidFill>
                <a:latin typeface="Lato"/>
                <a:ea typeface="Lato"/>
                <a:cs typeface="Lato"/>
                <a:sym typeface="Lato"/>
              </a:rPr>
              <a:t>generation of processes</a:t>
            </a:r>
            <a:r>
              <a:rPr lang="fr" sz="1800">
                <a:solidFill>
                  <a:schemeClr val="dk1"/>
                </a:solidFill>
                <a:latin typeface="Lato"/>
                <a:ea typeface="Lato"/>
                <a:cs typeface="Lato"/>
                <a:sym typeface="Lato"/>
              </a:rPr>
              <a:t>, we thought about several </a:t>
            </a:r>
            <a:r>
              <a:rPr b="1" lang="fr" sz="1800">
                <a:solidFill>
                  <a:srgbClr val="FF0000"/>
                </a:solidFill>
                <a:latin typeface="Lato"/>
                <a:ea typeface="Lato"/>
                <a:cs typeface="Lato"/>
                <a:sym typeface="Lato"/>
              </a:rPr>
              <a:t>perspectives</a:t>
            </a:r>
            <a:r>
              <a:rPr lang="fr" sz="1800">
                <a:solidFill>
                  <a:schemeClr val="dk1"/>
                </a:solidFill>
                <a:latin typeface="Lato"/>
                <a:ea typeface="Lato"/>
                <a:cs typeface="Lato"/>
                <a:sym typeface="Lato"/>
              </a:rPr>
              <a:t>.</a:t>
            </a:r>
            <a:endParaRPr sz="1800">
              <a:solidFill>
                <a:srgbClr val="1A1A1A"/>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36"/>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term </a:t>
            </a:r>
            <a:r>
              <a:rPr b="1" lang="fr" sz="1800">
                <a:solidFill>
                  <a:srgbClr val="FF0000"/>
                </a:solidFill>
              </a:rPr>
              <a:t>business process modelling</a:t>
            </a:r>
            <a:r>
              <a:rPr lang="fr" sz="1800">
                <a:solidFill>
                  <a:schemeClr val="dk1"/>
                </a:solidFill>
              </a:rPr>
              <a:t> was coined in the 1960s by Stanley Williams, but people were </a:t>
            </a:r>
            <a:r>
              <a:rPr b="1" lang="fr" sz="1800">
                <a:solidFill>
                  <a:srgbClr val="FF0000"/>
                </a:solidFill>
              </a:rPr>
              <a:t>interested in modelling</a:t>
            </a:r>
            <a:r>
              <a:rPr lang="fr" sz="1800">
                <a:solidFill>
                  <a:schemeClr val="dk1"/>
                </a:solidFill>
              </a:rPr>
              <a:t> processes </a:t>
            </a:r>
            <a:r>
              <a:rPr b="1" lang="fr" sz="1800">
                <a:solidFill>
                  <a:srgbClr val="FF0000"/>
                </a:solidFill>
              </a:rPr>
              <a:t>years before</a:t>
            </a:r>
            <a:r>
              <a:rPr lang="fr" sz="1800">
                <a:solidFill>
                  <a:schemeClr val="dk1"/>
                </a:solidFill>
              </a:rPr>
              <a:t>.</a:t>
            </a:r>
            <a:endParaRPr sz="1800"/>
          </a:p>
        </p:txBody>
      </p:sp>
      <p:pic>
        <p:nvPicPr>
          <p:cNvPr id="386" name="Google Shape;386;p36"/>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387" name="Google Shape;387;p36"/>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388" name="Google Shape;388;p36"/>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389" name="Google Shape;389;p36"/>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390" name="Google Shape;390;p36"/>
          <p:cNvPicPr preferRelativeResize="0"/>
          <p:nvPr/>
        </p:nvPicPr>
        <p:blipFill>
          <a:blip r:embed="rId6">
            <a:alphaModFix/>
          </a:blip>
          <a:stretch>
            <a:fillRect/>
          </a:stretch>
        </p:blipFill>
        <p:spPr>
          <a:xfrm>
            <a:off x="5536575" y="1091625"/>
            <a:ext cx="1159007" cy="1530950"/>
          </a:xfrm>
          <a:prstGeom prst="rect">
            <a:avLst/>
          </a:prstGeom>
          <a:noFill/>
          <a:ln>
            <a:noFill/>
          </a:ln>
        </p:spPr>
      </p:pic>
      <p:sp>
        <p:nvSpPr>
          <p:cNvPr id="391" name="Google Shape;391;p36"/>
          <p:cNvSpPr txBox="1"/>
          <p:nvPr/>
        </p:nvSpPr>
        <p:spPr>
          <a:xfrm>
            <a:off x="5199575" y="2593525"/>
            <a:ext cx="18330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Control-flow diagram (CFD), 195X</a:t>
            </a:r>
            <a:endParaRPr>
              <a:solidFill>
                <a:schemeClr val="dk1"/>
              </a:solidFill>
            </a:endParaRPr>
          </a:p>
        </p:txBody>
      </p:sp>
      <p:pic>
        <p:nvPicPr>
          <p:cNvPr id="392" name="Google Shape;392;p36"/>
          <p:cNvPicPr preferRelativeResize="0"/>
          <p:nvPr/>
        </p:nvPicPr>
        <p:blipFill>
          <a:blip r:embed="rId7">
            <a:alphaModFix/>
          </a:blip>
          <a:stretch>
            <a:fillRect/>
          </a:stretch>
        </p:blipFill>
        <p:spPr>
          <a:xfrm>
            <a:off x="587835" y="1198400"/>
            <a:ext cx="1662370" cy="1106524"/>
          </a:xfrm>
          <a:prstGeom prst="rect">
            <a:avLst/>
          </a:prstGeom>
          <a:noFill/>
          <a:ln>
            <a:noFill/>
          </a:ln>
        </p:spPr>
      </p:pic>
      <p:sp>
        <p:nvSpPr>
          <p:cNvPr id="393" name="Google Shape;393;p36"/>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pic>
        <p:nvPicPr>
          <p:cNvPr id="394" name="Google Shape;394;p36"/>
          <p:cNvPicPr preferRelativeResize="0"/>
          <p:nvPr/>
        </p:nvPicPr>
        <p:blipFill>
          <a:blip r:embed="rId8">
            <a:alphaModFix/>
          </a:blip>
          <a:stretch>
            <a:fillRect/>
          </a:stretch>
        </p:blipFill>
        <p:spPr>
          <a:xfrm>
            <a:off x="3506000" y="3152691"/>
            <a:ext cx="2400750" cy="1106525"/>
          </a:xfrm>
          <a:prstGeom prst="rect">
            <a:avLst/>
          </a:prstGeom>
          <a:noFill/>
          <a:ln>
            <a:noFill/>
          </a:ln>
        </p:spPr>
      </p:pic>
      <p:sp>
        <p:nvSpPr>
          <p:cNvPr id="395" name="Google Shape;395;p36"/>
          <p:cNvSpPr txBox="1"/>
          <p:nvPr/>
        </p:nvSpPr>
        <p:spPr>
          <a:xfrm>
            <a:off x="3761225" y="4259225"/>
            <a:ext cx="18903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PERT diagram, 195X</a:t>
            </a:r>
            <a:endParaRPr>
              <a:solidFill>
                <a:schemeClr val="dk1"/>
              </a:solidFill>
            </a:endParaRPr>
          </a:p>
        </p:txBody>
      </p:sp>
      <p:pic>
        <p:nvPicPr>
          <p:cNvPr id="396" name="Google Shape;396;p36"/>
          <p:cNvPicPr preferRelativeResize="0"/>
          <p:nvPr/>
        </p:nvPicPr>
        <p:blipFill>
          <a:blip r:embed="rId9">
            <a:alphaModFix/>
          </a:blip>
          <a:stretch>
            <a:fillRect/>
          </a:stretch>
        </p:blipFill>
        <p:spPr>
          <a:xfrm>
            <a:off x="6988841" y="2036275"/>
            <a:ext cx="1730151" cy="1384125"/>
          </a:xfrm>
          <a:prstGeom prst="rect">
            <a:avLst/>
          </a:prstGeom>
          <a:noFill/>
          <a:ln>
            <a:noFill/>
          </a:ln>
        </p:spPr>
      </p:pic>
      <p:sp>
        <p:nvSpPr>
          <p:cNvPr id="397" name="Google Shape;397;p36"/>
          <p:cNvSpPr txBox="1"/>
          <p:nvPr/>
        </p:nvSpPr>
        <p:spPr>
          <a:xfrm>
            <a:off x="6908775" y="3420400"/>
            <a:ext cx="18903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IDEF diagram, 197X</a:t>
            </a:r>
            <a:endParaRPr>
              <a:solidFill>
                <a:schemeClr val="dk1"/>
              </a:solidFill>
            </a:endParaRPr>
          </a:p>
        </p:txBody>
      </p:sp>
      <p:sp>
        <p:nvSpPr>
          <p:cNvPr id="398" name="Google Shape;398;p36"/>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99" name="Google Shape;399;p36"/>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54" name="Shape 3954"/>
        <p:cNvGrpSpPr/>
        <p:nvPr/>
      </p:nvGrpSpPr>
      <p:grpSpPr>
        <a:xfrm>
          <a:off x="0" y="0"/>
          <a:ext cx="0" cy="0"/>
          <a:chOff x="0" y="0"/>
          <a:chExt cx="0" cy="0"/>
        </a:xfrm>
      </p:grpSpPr>
      <p:sp>
        <p:nvSpPr>
          <p:cNvPr id="3955" name="Google Shape;3955;p252"/>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Perspectives</a:t>
            </a:r>
            <a:endParaRPr sz="2020"/>
          </a:p>
        </p:txBody>
      </p:sp>
      <p:sp>
        <p:nvSpPr>
          <p:cNvPr id="3956" name="Google Shape;3956;p25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67</a:t>
            </a:r>
            <a:endParaRPr>
              <a:solidFill>
                <a:srgbClr val="666666"/>
              </a:solidFill>
            </a:endParaRPr>
          </a:p>
        </p:txBody>
      </p:sp>
      <p:sp>
        <p:nvSpPr>
          <p:cNvPr id="3957" name="Google Shape;3957;p252"/>
          <p:cNvSpPr txBox="1"/>
          <p:nvPr/>
        </p:nvSpPr>
        <p:spPr>
          <a:xfrm>
            <a:off x="787075" y="1504675"/>
            <a:ext cx="60666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Explore possibilities offered by </a:t>
            </a:r>
            <a:r>
              <a:rPr b="1" lang="fr" sz="1800">
                <a:solidFill>
                  <a:srgbClr val="FF0000"/>
                </a:solidFill>
                <a:latin typeface="Lato"/>
                <a:ea typeface="Lato"/>
                <a:cs typeface="Lato"/>
                <a:sym typeface="Lato"/>
              </a:rPr>
              <a:t>scheduling </a:t>
            </a:r>
            <a:r>
              <a:rPr lang="fr" sz="1800">
                <a:solidFill>
                  <a:srgbClr val="1A1A1A"/>
                </a:solidFill>
                <a:latin typeface="Lato"/>
                <a:ea typeface="Lato"/>
                <a:cs typeface="Lato"/>
                <a:sym typeface="Lato"/>
              </a:rPr>
              <a:t>techniques</a:t>
            </a:r>
            <a:endParaRPr/>
          </a:p>
        </p:txBody>
      </p:sp>
      <p:sp>
        <p:nvSpPr>
          <p:cNvPr id="3958" name="Google Shape;3958;p252"/>
          <p:cNvSpPr txBox="1"/>
          <p:nvPr/>
        </p:nvSpPr>
        <p:spPr>
          <a:xfrm>
            <a:off x="797748" y="2179425"/>
            <a:ext cx="61554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Look for better </a:t>
            </a:r>
            <a:r>
              <a:rPr b="1" lang="fr" sz="1800">
                <a:solidFill>
                  <a:srgbClr val="FF0000"/>
                </a:solidFill>
                <a:latin typeface="Lato"/>
                <a:ea typeface="Lato"/>
                <a:cs typeface="Lato"/>
                <a:sym typeface="Lato"/>
              </a:rPr>
              <a:t>heuristics</a:t>
            </a:r>
            <a:endParaRPr b="1" sz="1800">
              <a:solidFill>
                <a:srgbClr val="FF0000"/>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Extend the </a:t>
            </a:r>
            <a:r>
              <a:rPr b="1" lang="fr" sz="1800">
                <a:solidFill>
                  <a:srgbClr val="FF0000"/>
                </a:solidFill>
                <a:latin typeface="Lato"/>
                <a:ea typeface="Lato"/>
                <a:cs typeface="Lato"/>
                <a:sym typeface="Lato"/>
              </a:rPr>
              <a:t>support</a:t>
            </a:r>
            <a:r>
              <a:rPr lang="fr" sz="1800">
                <a:solidFill>
                  <a:schemeClr val="dk1"/>
                </a:solidFill>
                <a:latin typeface="Lato"/>
                <a:ea typeface="Lato"/>
                <a:cs typeface="Lato"/>
                <a:sym typeface="Lato"/>
              </a:rPr>
              <a:t> (BPMN syntax, model of resources)</a:t>
            </a:r>
            <a:endParaRPr sz="1800">
              <a:solidFill>
                <a:srgbClr val="1A1A1A"/>
              </a:solidFill>
              <a:latin typeface="Lato"/>
              <a:ea typeface="Lato"/>
              <a:cs typeface="Lato"/>
              <a:sym typeface="Lato"/>
            </a:endParaRPr>
          </a:p>
        </p:txBody>
      </p:sp>
      <p:sp>
        <p:nvSpPr>
          <p:cNvPr id="3959" name="Google Shape;3959;p252"/>
          <p:cNvSpPr txBox="1"/>
          <p:nvPr/>
        </p:nvSpPr>
        <p:spPr>
          <a:xfrm>
            <a:off x="787073" y="3276625"/>
            <a:ext cx="5930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Remove sequence graphs</a:t>
            </a:r>
            <a:r>
              <a:rPr lang="fr" sz="1800">
                <a:solidFill>
                  <a:srgbClr val="1A1A1A"/>
                </a:solidFill>
                <a:latin typeface="Lato"/>
                <a:ea typeface="Lato"/>
                <a:cs typeface="Lato"/>
                <a:sym typeface="Lato"/>
              </a:rPr>
              <a:t> to increase the support</a:t>
            </a:r>
            <a:endParaRPr sz="1800">
              <a:solidFill>
                <a:srgbClr val="1A1A1A"/>
              </a:solidFill>
              <a:latin typeface="Lato"/>
              <a:ea typeface="Lato"/>
              <a:cs typeface="Lato"/>
              <a:sym typeface="Lato"/>
            </a:endParaRPr>
          </a:p>
          <a:p>
            <a:pPr indent="-342900" lvl="0" marL="457200" rtl="0" algn="l">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Limit </a:t>
            </a:r>
            <a:r>
              <a:rPr lang="fr" sz="1800">
                <a:solidFill>
                  <a:srgbClr val="1A1A1A"/>
                </a:solidFill>
                <a:latin typeface="Lato"/>
                <a:ea typeface="Lato"/>
                <a:cs typeface="Lato"/>
                <a:sym typeface="Lato"/>
              </a:rPr>
              <a:t>the usage of </a:t>
            </a:r>
            <a:r>
              <a:rPr b="1" lang="fr" sz="1800">
                <a:solidFill>
                  <a:srgbClr val="FF0000"/>
                </a:solidFill>
                <a:latin typeface="Lato"/>
                <a:ea typeface="Lato"/>
                <a:cs typeface="Lato"/>
                <a:sym typeface="Lato"/>
              </a:rPr>
              <a:t>simulation</a:t>
            </a:r>
            <a:r>
              <a:rPr lang="fr" sz="1800">
                <a:solidFill>
                  <a:schemeClr val="dk1"/>
                </a:solidFill>
                <a:latin typeface="Lato"/>
                <a:ea typeface="Lato"/>
                <a:cs typeface="Lato"/>
                <a:sym typeface="Lato"/>
              </a:rPr>
              <a:t> (AI, SMT, analytics, …)</a:t>
            </a:r>
            <a:endParaRPr sz="1800">
              <a:solidFill>
                <a:srgbClr val="1A1A1A"/>
              </a:solidFill>
              <a:latin typeface="Lato"/>
              <a:ea typeface="Lato"/>
              <a:cs typeface="Lato"/>
              <a:sym typeface="Lato"/>
            </a:endParaRPr>
          </a:p>
        </p:txBody>
      </p:sp>
      <p:sp>
        <p:nvSpPr>
          <p:cNvPr id="3960" name="Google Shape;3960;p252"/>
          <p:cNvSpPr/>
          <p:nvPr/>
        </p:nvSpPr>
        <p:spPr>
          <a:xfrm>
            <a:off x="7002875" y="1504675"/>
            <a:ext cx="163800" cy="461700"/>
          </a:xfrm>
          <a:prstGeom prst="rightBrace">
            <a:avLst>
              <a:gd fmla="val 50000" name="adj1"/>
              <a:gd fmla="val 50000" name="adj2"/>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
        <p:nvSpPr>
          <p:cNvPr id="3961" name="Google Shape;3961;p252"/>
          <p:cNvSpPr txBox="1"/>
          <p:nvPr/>
        </p:nvSpPr>
        <p:spPr>
          <a:xfrm>
            <a:off x="7216550" y="1504675"/>
            <a:ext cx="13599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rgbClr val="6AA84F"/>
                </a:solidFill>
                <a:latin typeface="Lato"/>
                <a:ea typeface="Lato"/>
                <a:cs typeface="Lato"/>
                <a:sym typeface="Lato"/>
              </a:rPr>
              <a:t>Short-term</a:t>
            </a:r>
            <a:endParaRPr sz="1800">
              <a:solidFill>
                <a:srgbClr val="6AA84F"/>
              </a:solidFill>
              <a:latin typeface="Lato"/>
              <a:ea typeface="Lato"/>
              <a:cs typeface="Lato"/>
              <a:sym typeface="Lato"/>
            </a:endParaRPr>
          </a:p>
        </p:txBody>
      </p:sp>
      <p:sp>
        <p:nvSpPr>
          <p:cNvPr id="3962" name="Google Shape;3962;p252"/>
          <p:cNvSpPr/>
          <p:nvPr/>
        </p:nvSpPr>
        <p:spPr>
          <a:xfrm>
            <a:off x="7002875" y="2283400"/>
            <a:ext cx="163800" cy="676200"/>
          </a:xfrm>
          <a:prstGeom prst="rightBrace">
            <a:avLst>
              <a:gd fmla="val 50000" name="adj1"/>
              <a:gd fmla="val 50000" name="adj2"/>
            </a:avLst>
          </a:prstGeom>
          <a:no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
        <p:nvSpPr>
          <p:cNvPr id="3963" name="Google Shape;3963;p252"/>
          <p:cNvSpPr txBox="1"/>
          <p:nvPr/>
        </p:nvSpPr>
        <p:spPr>
          <a:xfrm>
            <a:off x="7216550" y="2390650"/>
            <a:ext cx="13599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rgbClr val="F6B26B"/>
                </a:solidFill>
                <a:latin typeface="Lato"/>
                <a:ea typeface="Lato"/>
                <a:cs typeface="Lato"/>
                <a:sym typeface="Lato"/>
              </a:rPr>
              <a:t>Mid-term</a:t>
            </a:r>
            <a:endParaRPr sz="1800">
              <a:solidFill>
                <a:srgbClr val="F6B26B"/>
              </a:solidFill>
              <a:latin typeface="Lato"/>
              <a:ea typeface="Lato"/>
              <a:cs typeface="Lato"/>
              <a:sym typeface="Lato"/>
            </a:endParaRPr>
          </a:p>
        </p:txBody>
      </p:sp>
      <p:sp>
        <p:nvSpPr>
          <p:cNvPr id="3964" name="Google Shape;3964;p252"/>
          <p:cNvSpPr/>
          <p:nvPr/>
        </p:nvSpPr>
        <p:spPr>
          <a:xfrm>
            <a:off x="7002875" y="3328675"/>
            <a:ext cx="163800" cy="676200"/>
          </a:xfrm>
          <a:prstGeom prst="rightBrace">
            <a:avLst>
              <a:gd fmla="val 50000" name="adj1"/>
              <a:gd fmla="val 50000" name="adj2"/>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
        <p:nvSpPr>
          <p:cNvPr id="3965" name="Google Shape;3965;p252"/>
          <p:cNvSpPr txBox="1"/>
          <p:nvPr/>
        </p:nvSpPr>
        <p:spPr>
          <a:xfrm>
            <a:off x="7216550" y="3435925"/>
            <a:ext cx="13599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rgbClr val="FF0000"/>
                </a:solidFill>
                <a:latin typeface="Lato"/>
                <a:ea typeface="Lato"/>
                <a:cs typeface="Lato"/>
                <a:sym typeface="Lato"/>
              </a:rPr>
              <a:t>Long-term</a:t>
            </a:r>
            <a:endParaRPr sz="1800">
              <a:solidFill>
                <a:srgbClr val="FF0000"/>
              </a:solidFill>
              <a:latin typeface="Lato"/>
              <a:ea typeface="Lato"/>
              <a:cs typeface="Lato"/>
              <a:sym typeface="Lato"/>
            </a:endParaRPr>
          </a:p>
        </p:txBody>
      </p:sp>
      <p:sp>
        <p:nvSpPr>
          <p:cNvPr id="3966" name="Google Shape;3966;p252"/>
          <p:cNvSpPr txBox="1"/>
          <p:nvPr/>
        </p:nvSpPr>
        <p:spPr>
          <a:xfrm>
            <a:off x="488950" y="472900"/>
            <a:ext cx="8217300" cy="4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200"/>
              </a:spcAft>
              <a:buNone/>
            </a:pPr>
            <a:r>
              <a:rPr lang="fr" sz="1800">
                <a:solidFill>
                  <a:schemeClr val="dk1"/>
                </a:solidFill>
                <a:latin typeface="Lato"/>
                <a:ea typeface="Lato"/>
                <a:cs typeface="Lato"/>
                <a:sym typeface="Lato"/>
              </a:rPr>
              <a:t>Regarding the </a:t>
            </a:r>
            <a:r>
              <a:rPr b="1" lang="fr" sz="1800">
                <a:solidFill>
                  <a:srgbClr val="FF0000"/>
                </a:solidFill>
                <a:latin typeface="Lato"/>
                <a:ea typeface="Lato"/>
                <a:cs typeface="Lato"/>
                <a:sym typeface="Lato"/>
              </a:rPr>
              <a:t>refactoring of processes</a:t>
            </a:r>
            <a:r>
              <a:rPr lang="fr" sz="1800">
                <a:solidFill>
                  <a:schemeClr val="dk1"/>
                </a:solidFill>
                <a:latin typeface="Lato"/>
                <a:ea typeface="Lato"/>
                <a:cs typeface="Lato"/>
                <a:sym typeface="Lato"/>
              </a:rPr>
              <a:t>, we thought about several </a:t>
            </a:r>
            <a:r>
              <a:rPr b="1" lang="fr" sz="1800">
                <a:solidFill>
                  <a:srgbClr val="FF0000"/>
                </a:solidFill>
                <a:latin typeface="Lato"/>
                <a:ea typeface="Lato"/>
                <a:cs typeface="Lato"/>
                <a:sym typeface="Lato"/>
              </a:rPr>
              <a:t>perspectives</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970" name="Shape 3970"/>
        <p:cNvGrpSpPr/>
        <p:nvPr/>
      </p:nvGrpSpPr>
      <p:grpSpPr>
        <a:xfrm>
          <a:off x="0" y="0"/>
          <a:ext cx="0" cy="0"/>
          <a:chOff x="0" y="0"/>
          <a:chExt cx="0" cy="0"/>
        </a:xfrm>
      </p:grpSpPr>
      <p:sp>
        <p:nvSpPr>
          <p:cNvPr id="3971" name="Google Shape;3971;p253"/>
          <p:cNvSpPr txBox="1"/>
          <p:nvPr>
            <p:ph type="title"/>
          </p:nvPr>
        </p:nvSpPr>
        <p:spPr>
          <a:xfrm>
            <a:off x="3205200" y="0"/>
            <a:ext cx="229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References [</a:t>
            </a:r>
            <a:r>
              <a:rPr lang="fr" sz="2020"/>
              <a:t>1/5</a:t>
            </a:r>
            <a:r>
              <a:rPr lang="fr" sz="2020"/>
              <a:t>]</a:t>
            </a:r>
            <a:endParaRPr sz="2020"/>
          </a:p>
        </p:txBody>
      </p:sp>
      <p:sp>
        <p:nvSpPr>
          <p:cNvPr id="3972" name="Google Shape;3972;p253"/>
          <p:cNvSpPr txBox="1"/>
          <p:nvPr/>
        </p:nvSpPr>
        <p:spPr>
          <a:xfrm>
            <a:off x="352025" y="349800"/>
            <a:ext cx="8449200" cy="4360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[BKO2010]: </a:t>
            </a:r>
            <a:r>
              <a:rPr i="1" lang="fr" sz="1700">
                <a:solidFill>
                  <a:schemeClr val="dk1"/>
                </a:solidFill>
              </a:rPr>
              <a:t>An Empirical Comparison of the Usability of BPMN and UML Activity Diagrams for Business Users</a:t>
            </a:r>
            <a:r>
              <a:rPr lang="fr" sz="1700">
                <a:solidFill>
                  <a:schemeClr val="dk1"/>
                </a:solidFill>
              </a:rPr>
              <a:t>, </a:t>
            </a:r>
            <a:r>
              <a:rPr lang="fr" sz="1700">
                <a:solidFill>
                  <a:schemeClr val="dk1"/>
                </a:solidFill>
              </a:rPr>
              <a:t>Dominik Q. Birkmeier, Sebastian Klöckner, and Sven Overhage, 2010.</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[BRJ2000]: </a:t>
            </a:r>
            <a:r>
              <a:rPr i="1" lang="fr" sz="1700">
                <a:solidFill>
                  <a:schemeClr val="dk1"/>
                </a:solidFill>
              </a:rPr>
              <a:t>The UML User Guide</a:t>
            </a:r>
            <a:r>
              <a:rPr lang="fr" sz="1700">
                <a:solidFill>
                  <a:schemeClr val="dk1"/>
                </a:solidFill>
              </a:rPr>
              <a:t>, </a:t>
            </a:r>
            <a:r>
              <a:rPr lang="fr" sz="1700">
                <a:solidFill>
                  <a:schemeClr val="dk1"/>
                </a:solidFill>
              </a:rPr>
              <a:t>Grady Booch, James Rumbaugh, and Ivar Jacobson, 2000.</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[Davenport1993]: </a:t>
            </a:r>
            <a:r>
              <a:rPr i="1" lang="fr" sz="1700">
                <a:solidFill>
                  <a:schemeClr val="dk1"/>
                </a:solidFill>
              </a:rPr>
              <a:t>Process innovation: reengineering work through information technology</a:t>
            </a:r>
            <a:r>
              <a:rPr lang="fr" sz="1700">
                <a:solidFill>
                  <a:schemeClr val="dk1"/>
                </a:solidFill>
              </a:rPr>
              <a:t>, </a:t>
            </a:r>
            <a:r>
              <a:rPr lang="fr" sz="1700">
                <a:solidFill>
                  <a:schemeClr val="dk1"/>
                </a:solidFill>
              </a:rPr>
              <a:t>Thomas Hayes Davenport,</a:t>
            </a:r>
            <a:r>
              <a:rPr lang="fr" sz="1700">
                <a:solidFill>
                  <a:schemeClr val="dk1"/>
                </a:solidFill>
              </a:rPr>
              <a:t> 1993.</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[DGKV2011]: </a:t>
            </a:r>
            <a:r>
              <a:rPr i="1" lang="fr" sz="1700">
                <a:solidFill>
                  <a:schemeClr val="dk1"/>
                </a:solidFill>
              </a:rPr>
              <a:t>Identifying Refactoring Opportunities in Process Model Repositories</a:t>
            </a:r>
            <a:r>
              <a:rPr lang="fr" sz="1700">
                <a:solidFill>
                  <a:schemeClr val="dk1"/>
                </a:solidFill>
              </a:rPr>
              <a:t>, Remco M. Dijkman, Beat Gfeller, Jochen Malte Küster, and Hagen Völzer, 2011. </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[DN2011]: </a:t>
            </a:r>
            <a:r>
              <a:rPr i="1" lang="fr" sz="1700">
                <a:solidFill>
                  <a:schemeClr val="dk1"/>
                </a:solidFill>
              </a:rPr>
              <a:t>jMetal: A Java Framework for Multi-objective Optimization</a:t>
            </a:r>
            <a:r>
              <a:rPr lang="fr" sz="1700">
                <a:solidFill>
                  <a:schemeClr val="dk1"/>
                </a:solidFill>
              </a:rPr>
              <a:t>, Juan José Durillon, Antonio Jesus Nebro, 2011.</a:t>
            </a:r>
            <a:endParaRPr sz="1700"/>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976" name="Shape 3976"/>
        <p:cNvGrpSpPr/>
        <p:nvPr/>
      </p:nvGrpSpPr>
      <p:grpSpPr>
        <a:xfrm>
          <a:off x="0" y="0"/>
          <a:ext cx="0" cy="0"/>
          <a:chOff x="0" y="0"/>
          <a:chExt cx="0" cy="0"/>
        </a:xfrm>
      </p:grpSpPr>
      <p:sp>
        <p:nvSpPr>
          <p:cNvPr id="3977" name="Google Shape;3977;p254"/>
          <p:cNvSpPr txBox="1"/>
          <p:nvPr/>
        </p:nvSpPr>
        <p:spPr>
          <a:xfrm>
            <a:off x="352025" y="349800"/>
            <a:ext cx="8449200" cy="4360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[DRS2019]: </a:t>
            </a:r>
            <a:r>
              <a:rPr i="1" lang="fr" sz="1700">
                <a:solidFill>
                  <a:schemeClr val="dk1"/>
                </a:solidFill>
              </a:rPr>
              <a:t>A Rewriting Approach to Resource Allocation Analysis in Business Process Models</a:t>
            </a:r>
            <a:r>
              <a:rPr lang="fr" sz="1700">
                <a:solidFill>
                  <a:schemeClr val="dk1"/>
                </a:solidFill>
              </a:rPr>
              <a:t>, Francisco Duran, Camilo Rocha, and Gwen Salaün, 2019</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[DRS2021]: </a:t>
            </a:r>
            <a:r>
              <a:rPr i="1" lang="fr" sz="1700">
                <a:solidFill>
                  <a:schemeClr val="dk1"/>
                </a:solidFill>
              </a:rPr>
              <a:t>Resource Provisioning Strategies for BPMN Processes: Specification and Analysis Using Maude</a:t>
            </a:r>
            <a:r>
              <a:rPr lang="fr" sz="1700">
                <a:solidFill>
                  <a:schemeClr val="dk1"/>
                </a:solidFill>
              </a:rPr>
              <a:t>, Francisco Duran, Camilo Rocha, and Gwen Salaün, 2021</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[DS2022]: </a:t>
            </a:r>
            <a:r>
              <a:rPr i="1" lang="fr" sz="1700">
                <a:solidFill>
                  <a:schemeClr val="dk1"/>
                </a:solidFill>
              </a:rPr>
              <a:t>Optimization of BPMN Processes via Automated Refactoring</a:t>
            </a:r>
            <a:r>
              <a:rPr lang="fr" sz="1700">
                <a:solidFill>
                  <a:schemeClr val="dk1"/>
                </a:solidFill>
              </a:rPr>
              <a:t>, Francisco Duran and Gwen Salaün, 2022.</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[FRPCP2013]: </a:t>
            </a:r>
            <a:r>
              <a:rPr i="1" lang="fr" sz="1700">
                <a:solidFill>
                  <a:schemeClr val="dk1"/>
                </a:solidFill>
              </a:rPr>
              <a:t>Graph-Based Business Process Model Refactoring</a:t>
            </a:r>
            <a:r>
              <a:rPr lang="fr" sz="1700">
                <a:solidFill>
                  <a:schemeClr val="dk1"/>
                </a:solidFill>
              </a:rPr>
              <a:t>, Maria Fernandez-Ropero, Ricardo Pérez-Castillo, and Mario Piattini, 2013.</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[FSZ2024]: </a:t>
            </a:r>
            <a:r>
              <a:rPr i="1" lang="fr" sz="1700">
                <a:solidFill>
                  <a:schemeClr val="dk1"/>
                </a:solidFill>
              </a:rPr>
              <a:t>Dynamic Resource Allocation for Executable BPMN Processes Leveraging Predictive Analytics</a:t>
            </a:r>
            <a:r>
              <a:rPr lang="fr" sz="1700">
                <a:solidFill>
                  <a:schemeClr val="dk1"/>
                </a:solidFill>
              </a:rPr>
              <a:t>, Yliès Falcone</a:t>
            </a:r>
            <a:r>
              <a:rPr lang="fr" sz="1700">
                <a:solidFill>
                  <a:schemeClr val="dk1"/>
                </a:solidFill>
              </a:rPr>
              <a:t>, Gwen Salaün, and Ahang Zuo, 2024.</a:t>
            </a:r>
            <a:endParaRPr sz="1700"/>
          </a:p>
        </p:txBody>
      </p:sp>
      <p:sp>
        <p:nvSpPr>
          <p:cNvPr id="3978" name="Google Shape;3978;p254"/>
          <p:cNvSpPr txBox="1"/>
          <p:nvPr>
            <p:ph type="title"/>
          </p:nvPr>
        </p:nvSpPr>
        <p:spPr>
          <a:xfrm>
            <a:off x="3205200" y="0"/>
            <a:ext cx="229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References [2/5]</a:t>
            </a:r>
            <a:endParaRPr sz="2020"/>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982" name="Shape 3982"/>
        <p:cNvGrpSpPr/>
        <p:nvPr/>
      </p:nvGrpSpPr>
      <p:grpSpPr>
        <a:xfrm>
          <a:off x="0" y="0"/>
          <a:ext cx="0" cy="0"/>
          <a:chOff x="0" y="0"/>
          <a:chExt cx="0" cy="0"/>
        </a:xfrm>
      </p:grpSpPr>
      <p:sp>
        <p:nvSpPr>
          <p:cNvPr id="3983" name="Google Shape;3983;p255"/>
          <p:cNvSpPr txBox="1"/>
          <p:nvPr/>
        </p:nvSpPr>
        <p:spPr>
          <a:xfrm>
            <a:off x="352025" y="349800"/>
            <a:ext cx="8449200" cy="4360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[Geambasu2012]: </a:t>
            </a:r>
            <a:r>
              <a:rPr i="1" lang="fr" sz="1700">
                <a:solidFill>
                  <a:schemeClr val="dk1"/>
                </a:solidFill>
              </a:rPr>
              <a:t>BPMN vs. UML Activity Diagram for Business Process Modeling</a:t>
            </a:r>
            <a:r>
              <a:rPr lang="fr" sz="1700">
                <a:solidFill>
                  <a:schemeClr val="dk1"/>
                </a:solidFill>
              </a:rPr>
              <a:t>, Cristina Venera Geambasu, 2012.</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[HC1993]: </a:t>
            </a:r>
            <a:r>
              <a:rPr i="1" lang="fr" sz="1700">
                <a:solidFill>
                  <a:schemeClr val="dk1"/>
                </a:solidFill>
              </a:rPr>
              <a:t>Reengineering the Corporation: A Manifesto for Business Revolution</a:t>
            </a:r>
            <a:r>
              <a:rPr lang="fr" sz="1700">
                <a:solidFill>
                  <a:schemeClr val="dk1"/>
                </a:solidFill>
              </a:rPr>
              <a:t>, Michael Hammer and James Champy, 1993.</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[Jackson2020]: </a:t>
            </a:r>
            <a:r>
              <a:rPr i="1" lang="fr" sz="1700">
                <a:solidFill>
                  <a:schemeClr val="dk1"/>
                </a:solidFill>
              </a:rPr>
              <a:t>Understanding understanding and ambiguity in natural language</a:t>
            </a:r>
            <a:r>
              <a:rPr lang="fr" sz="1700">
                <a:solidFill>
                  <a:schemeClr val="dk1"/>
                </a:solidFill>
              </a:rPr>
              <a:t>, Philip Jackson, 2020.</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[JMP1993]: </a:t>
            </a:r>
            <a:r>
              <a:rPr i="1" lang="fr" sz="1700">
                <a:solidFill>
                  <a:schemeClr val="dk1"/>
                </a:solidFill>
              </a:rPr>
              <a:t>Business Process Reengineering: BreakPoint Strategies for Market Dominance</a:t>
            </a:r>
            <a:r>
              <a:rPr lang="fr" sz="1700">
                <a:solidFill>
                  <a:schemeClr val="dk1"/>
                </a:solidFill>
              </a:rPr>
              <a:t>, Henry J. Johansson, Patrick McHugh, and A. John Pendlebury, 1993.</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[KL2022]: </a:t>
            </a:r>
            <a:r>
              <a:rPr i="1" lang="fr" sz="1700">
                <a:solidFill>
                  <a:schemeClr val="dk1"/>
                </a:solidFill>
              </a:rPr>
              <a:t>Business Workflow Optimization through Process Model Redesign</a:t>
            </a:r>
            <a:r>
              <a:rPr lang="fr" sz="1700">
                <a:solidFill>
                  <a:schemeClr val="dk1"/>
                </a:solidFill>
              </a:rPr>
              <a:t>, Akhil Kumar and Rong Liu, 2022.</a:t>
            </a:r>
            <a:endParaRPr sz="1700">
              <a:solidFill>
                <a:schemeClr val="dk1"/>
              </a:solidFill>
            </a:endParaRPr>
          </a:p>
        </p:txBody>
      </p:sp>
      <p:sp>
        <p:nvSpPr>
          <p:cNvPr id="3984" name="Google Shape;3984;p255"/>
          <p:cNvSpPr txBox="1"/>
          <p:nvPr>
            <p:ph type="title"/>
          </p:nvPr>
        </p:nvSpPr>
        <p:spPr>
          <a:xfrm>
            <a:off x="3205200" y="0"/>
            <a:ext cx="229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References [3/5]</a:t>
            </a:r>
            <a:endParaRPr sz="2020"/>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988" name="Shape 3988"/>
        <p:cNvGrpSpPr/>
        <p:nvPr/>
      </p:nvGrpSpPr>
      <p:grpSpPr>
        <a:xfrm>
          <a:off x="0" y="0"/>
          <a:ext cx="0" cy="0"/>
          <a:chOff x="0" y="0"/>
          <a:chExt cx="0" cy="0"/>
        </a:xfrm>
      </p:grpSpPr>
      <p:sp>
        <p:nvSpPr>
          <p:cNvPr id="3989" name="Google Shape;3989;p256"/>
          <p:cNvSpPr txBox="1"/>
          <p:nvPr/>
        </p:nvSpPr>
        <p:spPr>
          <a:xfrm>
            <a:off x="352025" y="349800"/>
            <a:ext cx="8449200" cy="4380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[Lin1996]: </a:t>
            </a:r>
            <a:r>
              <a:rPr i="1" lang="fr" sz="1700">
                <a:solidFill>
                  <a:schemeClr val="dk1"/>
                </a:solidFill>
              </a:rPr>
              <a:t>On the Structural Complexity of Natural Language Sentences</a:t>
            </a:r>
            <a:r>
              <a:rPr lang="fr" sz="1700">
                <a:solidFill>
                  <a:schemeClr val="dk1"/>
                </a:solidFill>
              </a:rPr>
              <a:t>, Dekang Lin, 1996.</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[NK2006]: </a:t>
            </a:r>
            <a:r>
              <a:rPr i="1" lang="fr" sz="1700">
                <a:solidFill>
                  <a:schemeClr val="dk1"/>
                </a:solidFill>
              </a:rPr>
              <a:t>Assessing Business Process Modeling Languages Using a Generic Quality Framework</a:t>
            </a:r>
            <a:r>
              <a:rPr lang="fr" sz="1700">
                <a:solidFill>
                  <a:schemeClr val="dk1"/>
                </a:solidFill>
              </a:rPr>
              <a:t>, Anna Gunhild Nysetvold and John Krogstie, 2006.</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[OMG2011]: </a:t>
            </a:r>
            <a:r>
              <a:rPr i="1" lang="fr" sz="1700">
                <a:solidFill>
                  <a:schemeClr val="dk1"/>
                </a:solidFill>
              </a:rPr>
              <a:t>Business Process Model and Notation (BPMN)</a:t>
            </a:r>
            <a:r>
              <a:rPr lang="fr" sz="1700">
                <a:solidFill>
                  <a:schemeClr val="dk1"/>
                </a:solidFill>
              </a:rPr>
              <a:t>, OMG, 2011.</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[RB1990]: </a:t>
            </a:r>
            <a:r>
              <a:rPr i="1" lang="fr" sz="1700">
                <a:solidFill>
                  <a:schemeClr val="dk1"/>
                </a:solidFill>
              </a:rPr>
              <a:t>Improving Performance: How to Manage the White Space on the Organization Chart</a:t>
            </a:r>
            <a:r>
              <a:rPr lang="fr" sz="1700">
                <a:solidFill>
                  <a:schemeClr val="dk1"/>
                </a:solidFill>
              </a:rPr>
              <a:t>, Geary A. Rummler and Alan P. Brache, 1990.</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[RM2005]: </a:t>
            </a:r>
            <a:r>
              <a:rPr i="1" lang="fr" sz="1700">
                <a:solidFill>
                  <a:schemeClr val="dk1"/>
                </a:solidFill>
              </a:rPr>
              <a:t>Best Practices in Business Process Redesign: An Overview and Qualitative Evaluation of Successful Redesign Heuristics</a:t>
            </a:r>
            <a:r>
              <a:rPr lang="fr" sz="1700">
                <a:solidFill>
                  <a:schemeClr val="dk1"/>
                </a:solidFill>
              </a:rPr>
              <a:t>, H. A. Reijers and S. Liman Mansar, 2005.</a:t>
            </a:r>
            <a:endParaRPr sz="1700">
              <a:solidFill>
                <a:schemeClr val="dk1"/>
              </a:solidFill>
            </a:endParaRPr>
          </a:p>
        </p:txBody>
      </p:sp>
      <p:sp>
        <p:nvSpPr>
          <p:cNvPr id="3990" name="Google Shape;3990;p256"/>
          <p:cNvSpPr txBox="1"/>
          <p:nvPr>
            <p:ph type="title"/>
          </p:nvPr>
        </p:nvSpPr>
        <p:spPr>
          <a:xfrm>
            <a:off x="3205200" y="0"/>
            <a:ext cx="229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References [4/5]</a:t>
            </a:r>
            <a:endParaRPr sz="2020"/>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994" name="Shape 3994"/>
        <p:cNvGrpSpPr/>
        <p:nvPr/>
      </p:nvGrpSpPr>
      <p:grpSpPr>
        <a:xfrm>
          <a:off x="0" y="0"/>
          <a:ext cx="0" cy="0"/>
          <a:chOff x="0" y="0"/>
          <a:chExt cx="0" cy="0"/>
        </a:xfrm>
      </p:grpSpPr>
      <p:sp>
        <p:nvSpPr>
          <p:cNvPr id="3995" name="Google Shape;3995;p257"/>
          <p:cNvSpPr txBox="1"/>
          <p:nvPr/>
        </p:nvSpPr>
        <p:spPr>
          <a:xfrm>
            <a:off x="352025" y="349800"/>
            <a:ext cx="8449200" cy="4380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[SM2007]: </a:t>
            </a:r>
            <a:r>
              <a:rPr i="1" lang="fr" sz="1700">
                <a:solidFill>
                  <a:schemeClr val="dk1"/>
                </a:solidFill>
              </a:rPr>
              <a:t>Refactoring BPMN Models: From `Bad Smells’ to Best Practices and Patterns</a:t>
            </a:r>
            <a:r>
              <a:rPr lang="fr" sz="1700">
                <a:solidFill>
                  <a:schemeClr val="dk1"/>
                </a:solidFill>
              </a:rPr>
              <a:t>, Darius Silingas and Edita Mileviciene, 2007.</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[Smith1776]: </a:t>
            </a:r>
            <a:r>
              <a:rPr i="1" lang="fr" sz="1700">
                <a:solidFill>
                  <a:schemeClr val="dk1"/>
                </a:solidFill>
              </a:rPr>
              <a:t>An Inquiry into the Nature and Causes of the Wealth of Nations</a:t>
            </a:r>
            <a:r>
              <a:rPr lang="fr" sz="1700">
                <a:solidFill>
                  <a:schemeClr val="dk1"/>
                </a:solidFill>
              </a:rPr>
              <a:t>, Adam Smith, 1776.</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[Taylor1911]: </a:t>
            </a:r>
            <a:r>
              <a:rPr i="1" lang="fr" sz="1700">
                <a:solidFill>
                  <a:schemeClr val="dk1"/>
                </a:solidFill>
              </a:rPr>
              <a:t>The Principles of Scientific Management</a:t>
            </a:r>
            <a:r>
              <a:rPr lang="fr" sz="1700">
                <a:solidFill>
                  <a:schemeClr val="dk1"/>
                </a:solidFill>
              </a:rPr>
              <a:t>, Frederick Winslow Taylor, 1911.</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[Weske2007]: </a:t>
            </a:r>
            <a:r>
              <a:rPr i="1" lang="fr" sz="1700">
                <a:solidFill>
                  <a:schemeClr val="dk1"/>
                </a:solidFill>
              </a:rPr>
              <a:t>Business Process Management: Concepts, Languages, Architectures</a:t>
            </a:r>
            <a:r>
              <a:rPr lang="fr" sz="1700">
                <a:solidFill>
                  <a:schemeClr val="dk1"/>
                </a:solidFill>
              </a:rPr>
              <a:t>, Mathias Weske, 2007.</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[White2004]: </a:t>
            </a:r>
            <a:r>
              <a:rPr i="1" lang="fr" sz="1700">
                <a:solidFill>
                  <a:schemeClr val="dk1"/>
                </a:solidFill>
              </a:rPr>
              <a:t>Process Modeling Notations and Workflow Patterns</a:t>
            </a:r>
            <a:r>
              <a:rPr lang="fr" sz="1700">
                <a:solidFill>
                  <a:schemeClr val="dk1"/>
                </a:solidFill>
              </a:rPr>
              <a:t>, Stephen White, 2004.</a:t>
            </a:r>
            <a:endParaRPr sz="1700">
              <a:solidFill>
                <a:schemeClr val="dk1"/>
              </a:solidFill>
            </a:endParaRPr>
          </a:p>
        </p:txBody>
      </p:sp>
      <p:sp>
        <p:nvSpPr>
          <p:cNvPr id="3996" name="Google Shape;3996;p257"/>
          <p:cNvSpPr txBox="1"/>
          <p:nvPr>
            <p:ph type="title"/>
          </p:nvPr>
        </p:nvSpPr>
        <p:spPr>
          <a:xfrm>
            <a:off x="3205200" y="0"/>
            <a:ext cx="2292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References [5/5]</a:t>
            </a:r>
            <a:endParaRPr sz="2020"/>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4000" name="Shape 4000"/>
        <p:cNvGrpSpPr/>
        <p:nvPr/>
      </p:nvGrpSpPr>
      <p:grpSpPr>
        <a:xfrm>
          <a:off x="0" y="0"/>
          <a:ext cx="0" cy="0"/>
          <a:chOff x="0" y="0"/>
          <a:chExt cx="0" cy="0"/>
        </a:xfrm>
      </p:grpSpPr>
      <p:sp>
        <p:nvSpPr>
          <p:cNvPr id="4001" name="Google Shape;4001;p258"/>
          <p:cNvSpPr txBox="1"/>
          <p:nvPr/>
        </p:nvSpPr>
        <p:spPr>
          <a:xfrm>
            <a:off x="581550" y="349800"/>
            <a:ext cx="7980900" cy="42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700">
                <a:solidFill>
                  <a:schemeClr val="dk1"/>
                </a:solidFill>
              </a:rPr>
              <a:t>"En présence de mes pairs.</a:t>
            </a:r>
            <a:endParaRPr sz="1700">
              <a:solidFill>
                <a:schemeClr val="dk1"/>
              </a:solidFill>
            </a:endParaRPr>
          </a:p>
          <a:p>
            <a:pPr indent="0" lvl="0" marL="0" rtl="0" algn="l">
              <a:spcBef>
                <a:spcPts val="0"/>
              </a:spcBef>
              <a:spcAft>
                <a:spcPts val="0"/>
              </a:spcAft>
              <a:buNone/>
            </a:pPr>
            <a:r>
              <a:rPr lang="fr" sz="1700">
                <a:solidFill>
                  <a:schemeClr val="dk1"/>
                </a:solidFill>
              </a:rPr>
              <a:t>Parvenu à l'issue de mon doctorat en 'Informatique', et ayant ainsi pratiqué, dans ma quête du savoir, l'exercice d'une recherche scientifique exigeante, en cultivant la rigueur intellectuelle, la réflexivité éthique et dans le respect des principes de l'intégrité scientifique, je m'engage, pour ce qui dépendra de moi, dans la suite de ma carrière professionnelle quel qu'en soit le secteur ou le domaine d'activité, à maintenir une conduite intègre dans mon rapport au savoir, mes méthodes et mes résultats."</a:t>
            </a:r>
            <a:endParaRPr sz="1700">
              <a:solidFill>
                <a:schemeClr val="dk1"/>
              </a:solidFill>
            </a:endParaRPr>
          </a:p>
          <a:p>
            <a:pPr indent="0" lvl="0" marL="0" rtl="0" algn="l">
              <a:spcBef>
                <a:spcPts val="0"/>
              </a:spcBef>
              <a:spcAft>
                <a:spcPts val="0"/>
              </a:spcAft>
              <a:buClr>
                <a:schemeClr val="dk1"/>
              </a:buClr>
              <a:buSzPts val="1100"/>
              <a:buFont typeface="Arial"/>
              <a:buNone/>
            </a:pPr>
            <a:r>
              <a:t/>
            </a:r>
            <a:endParaRPr sz="1700">
              <a:solidFill>
                <a:schemeClr val="dk1"/>
              </a:solidFill>
            </a:endParaRPr>
          </a:p>
          <a:p>
            <a:pPr indent="0" lvl="0" marL="0" rtl="0" algn="l">
              <a:spcBef>
                <a:spcPts val="0"/>
              </a:spcBef>
              <a:spcAft>
                <a:spcPts val="0"/>
              </a:spcAft>
              <a:buNone/>
            </a:pPr>
            <a:r>
              <a:rPr lang="fr" sz="1700">
                <a:solidFill>
                  <a:schemeClr val="dk1"/>
                </a:solidFill>
              </a:rPr>
              <a:t>"In the presence of my peers.</a:t>
            </a:r>
            <a:endParaRPr sz="1700">
              <a:solidFill>
                <a:schemeClr val="dk1"/>
              </a:solidFill>
            </a:endParaRPr>
          </a:p>
          <a:p>
            <a:pPr indent="0" lvl="0" marL="0" rtl="0" algn="l">
              <a:spcBef>
                <a:spcPts val="0"/>
              </a:spcBef>
              <a:spcAft>
                <a:spcPts val="0"/>
              </a:spcAft>
              <a:buNone/>
            </a:pPr>
            <a:r>
              <a:rPr lang="fr" sz="1700">
                <a:solidFill>
                  <a:schemeClr val="dk1"/>
                </a:solidFill>
              </a:rPr>
              <a:t>With the completion of my doctorate in 'Computer science', in my quest for knowledge, I have carried out demanding research, demonstrated intellectual rigour, ethical reflection, and respect for the principles of research integrity.</a:t>
            </a:r>
            <a:endParaRPr sz="1700">
              <a:solidFill>
                <a:schemeClr val="dk1"/>
              </a:solidFill>
            </a:endParaRPr>
          </a:p>
          <a:p>
            <a:pPr indent="0" lvl="0" marL="0" rtl="0" algn="l">
              <a:spcBef>
                <a:spcPts val="0"/>
              </a:spcBef>
              <a:spcAft>
                <a:spcPts val="0"/>
              </a:spcAft>
              <a:buNone/>
            </a:pPr>
            <a:r>
              <a:rPr lang="fr" sz="1700">
                <a:solidFill>
                  <a:schemeClr val="dk1"/>
                </a:solidFill>
              </a:rPr>
              <a:t>As I pursue my professional career, whatever my chosen field, I pledge, to the greatest of my ability, to continue to maintain integrity in my relationship to knowledge, in my methods and in my results."</a:t>
            </a:r>
            <a:endParaRPr sz="1700">
              <a:solidFill>
                <a:schemeClr val="dk1"/>
              </a:solidFill>
            </a:endParaRPr>
          </a:p>
        </p:txBody>
      </p:sp>
      <p:sp>
        <p:nvSpPr>
          <p:cNvPr id="4002" name="Google Shape;4002;p258"/>
          <p:cNvSpPr txBox="1"/>
          <p:nvPr>
            <p:ph type="title"/>
          </p:nvPr>
        </p:nvSpPr>
        <p:spPr>
          <a:xfrm>
            <a:off x="3205200" y="0"/>
            <a:ext cx="4030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Scientific Integrity Oath</a:t>
            </a:r>
            <a:endParaRPr sz="202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3" name="Shape 403"/>
        <p:cNvGrpSpPr/>
        <p:nvPr/>
      </p:nvGrpSpPr>
      <p:grpSpPr>
        <a:xfrm>
          <a:off x="0" y="0"/>
          <a:ext cx="0" cy="0"/>
          <a:chOff x="0" y="0"/>
          <a:chExt cx="0" cy="0"/>
        </a:xfrm>
      </p:grpSpPr>
      <p:sp>
        <p:nvSpPr>
          <p:cNvPr id="404" name="Google Shape;404;p37"/>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More recently, another notation, called </a:t>
            </a:r>
            <a:r>
              <a:rPr b="1" lang="fr" sz="1800">
                <a:solidFill>
                  <a:srgbClr val="FF0000"/>
                </a:solidFill>
              </a:rPr>
              <a:t>Business Process Management Notation (BPMN)</a:t>
            </a:r>
            <a:r>
              <a:rPr lang="fr" sz="1800"/>
              <a:t> [OMG2011], emerged, and became </a:t>
            </a:r>
            <a:r>
              <a:rPr b="1" lang="fr" sz="1800">
                <a:solidFill>
                  <a:srgbClr val="FF0000"/>
                </a:solidFill>
              </a:rPr>
              <a:t>rapidly widely used</a:t>
            </a:r>
            <a:r>
              <a:rPr lang="fr" sz="1800"/>
              <a:t> by companies and institutions.</a:t>
            </a:r>
            <a:endParaRPr sz="1800"/>
          </a:p>
        </p:txBody>
      </p:sp>
      <p:sp>
        <p:nvSpPr>
          <p:cNvPr id="405" name="Google Shape;405;p37"/>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BPMN</a:t>
            </a:r>
            <a:endParaRPr sz="2020"/>
          </a:p>
        </p:txBody>
      </p:sp>
      <p:sp>
        <p:nvSpPr>
          <p:cNvPr id="406" name="Google Shape;406;p37"/>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a:t>
            </a:r>
            <a:endParaRPr>
              <a:solidFill>
                <a:srgbClr val="66666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0" name="Shape 410"/>
        <p:cNvGrpSpPr/>
        <p:nvPr/>
      </p:nvGrpSpPr>
      <p:grpSpPr>
        <a:xfrm>
          <a:off x="0" y="0"/>
          <a:ext cx="0" cy="0"/>
          <a:chOff x="0" y="0"/>
          <a:chExt cx="0" cy="0"/>
        </a:xfrm>
      </p:grpSpPr>
      <p:sp>
        <p:nvSpPr>
          <p:cNvPr id="411" name="Google Shape;411;p38"/>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More recently, another notation, called </a:t>
            </a:r>
            <a:r>
              <a:rPr b="1" lang="fr" sz="1800">
                <a:solidFill>
                  <a:srgbClr val="FF0000"/>
                </a:solidFill>
              </a:rPr>
              <a:t>Business Process Management Notation (BPMN)</a:t>
            </a:r>
            <a:r>
              <a:rPr lang="fr" sz="1800"/>
              <a:t> [OMG2011], emerged, and became </a:t>
            </a:r>
            <a:r>
              <a:rPr b="1" lang="fr" sz="1800">
                <a:solidFill>
                  <a:srgbClr val="FF0000"/>
                </a:solidFill>
              </a:rPr>
              <a:t>rapidly widely used</a:t>
            </a:r>
            <a:r>
              <a:rPr lang="fr" sz="1800"/>
              <a:t> by companies and institutions.</a:t>
            </a:r>
            <a:endParaRPr sz="1800"/>
          </a:p>
        </p:txBody>
      </p:sp>
      <p:sp>
        <p:nvSpPr>
          <p:cNvPr id="412" name="Google Shape;412;p38"/>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BPMN</a:t>
            </a:r>
            <a:endParaRPr sz="2020"/>
          </a:p>
        </p:txBody>
      </p:sp>
      <p:sp>
        <p:nvSpPr>
          <p:cNvPr id="413" name="Google Shape;413;p38"/>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a:t>
            </a:r>
            <a:endParaRPr>
              <a:solidFill>
                <a:srgbClr val="666666"/>
              </a:solidFill>
            </a:endParaRPr>
          </a:p>
        </p:txBody>
      </p:sp>
      <p:pic>
        <p:nvPicPr>
          <p:cNvPr id="414" name="Google Shape;414;p38"/>
          <p:cNvPicPr preferRelativeResize="0"/>
          <p:nvPr/>
        </p:nvPicPr>
        <p:blipFill>
          <a:blip r:embed="rId4">
            <a:alphaModFix/>
          </a:blip>
          <a:stretch>
            <a:fillRect/>
          </a:stretch>
        </p:blipFill>
        <p:spPr>
          <a:xfrm>
            <a:off x="4267363" y="4124126"/>
            <a:ext cx="609276" cy="473874"/>
          </a:xfrm>
          <a:prstGeom prst="rect">
            <a:avLst/>
          </a:prstGeom>
          <a:noFill/>
          <a:ln>
            <a:noFill/>
          </a:ln>
        </p:spPr>
      </p:pic>
      <p:pic>
        <p:nvPicPr>
          <p:cNvPr descr="Silhouette d'arbre Image abstraite d'un arbre sans feuilles | Vecteur  Premium" id="415" name="Google Shape;415;p38"/>
          <p:cNvPicPr preferRelativeResize="0"/>
          <p:nvPr/>
        </p:nvPicPr>
        <p:blipFill rotWithShape="1">
          <a:blip r:embed="rId5">
            <a:alphaModFix/>
          </a:blip>
          <a:srcRect b="20601" l="0" r="0" t="19754"/>
          <a:stretch/>
        </p:blipFill>
        <p:spPr>
          <a:xfrm>
            <a:off x="1976525" y="1478850"/>
            <a:ext cx="5190975" cy="3096125"/>
          </a:xfrm>
          <a:prstGeom prst="rect">
            <a:avLst/>
          </a:prstGeom>
          <a:noFill/>
          <a:ln>
            <a:noFill/>
          </a:ln>
        </p:spPr>
      </p:pic>
      <p:pic>
        <p:nvPicPr>
          <p:cNvPr id="416" name="Google Shape;416;p38"/>
          <p:cNvPicPr preferRelativeResize="0"/>
          <p:nvPr/>
        </p:nvPicPr>
        <p:blipFill>
          <a:blip r:embed="rId6">
            <a:alphaModFix/>
          </a:blip>
          <a:stretch>
            <a:fillRect/>
          </a:stretch>
        </p:blipFill>
        <p:spPr>
          <a:xfrm>
            <a:off x="1635875" y="3349800"/>
            <a:ext cx="294575" cy="294575"/>
          </a:xfrm>
          <a:prstGeom prst="rect">
            <a:avLst/>
          </a:prstGeom>
          <a:noFill/>
          <a:ln>
            <a:noFill/>
          </a:ln>
        </p:spPr>
      </p:pic>
      <p:pic>
        <p:nvPicPr>
          <p:cNvPr id="417" name="Google Shape;417;p38"/>
          <p:cNvPicPr preferRelativeResize="0"/>
          <p:nvPr/>
        </p:nvPicPr>
        <p:blipFill>
          <a:blip r:embed="rId7">
            <a:alphaModFix/>
          </a:blip>
          <a:stretch>
            <a:fillRect/>
          </a:stretch>
        </p:blipFill>
        <p:spPr>
          <a:xfrm>
            <a:off x="1227825" y="2823139"/>
            <a:ext cx="1110682" cy="349800"/>
          </a:xfrm>
          <a:prstGeom prst="rect">
            <a:avLst/>
          </a:prstGeom>
          <a:noFill/>
          <a:ln>
            <a:noFill/>
          </a:ln>
        </p:spPr>
      </p:pic>
      <p:pic>
        <p:nvPicPr>
          <p:cNvPr id="418" name="Google Shape;418;p38"/>
          <p:cNvPicPr preferRelativeResize="0"/>
          <p:nvPr/>
        </p:nvPicPr>
        <p:blipFill>
          <a:blip r:embed="rId8">
            <a:alphaModFix/>
          </a:blip>
          <a:stretch>
            <a:fillRect/>
          </a:stretch>
        </p:blipFill>
        <p:spPr>
          <a:xfrm>
            <a:off x="2124771" y="2424463"/>
            <a:ext cx="403500" cy="294575"/>
          </a:xfrm>
          <a:prstGeom prst="rect">
            <a:avLst/>
          </a:prstGeom>
          <a:noFill/>
          <a:ln>
            <a:noFill/>
          </a:ln>
        </p:spPr>
      </p:pic>
      <p:pic>
        <p:nvPicPr>
          <p:cNvPr id="419" name="Google Shape;419;p38"/>
          <p:cNvPicPr preferRelativeResize="0"/>
          <p:nvPr/>
        </p:nvPicPr>
        <p:blipFill rotWithShape="1">
          <a:blip r:embed="rId9">
            <a:alphaModFix/>
          </a:blip>
          <a:srcRect b="31654" l="10478" r="9290" t="29366"/>
          <a:stretch/>
        </p:blipFill>
        <p:spPr>
          <a:xfrm>
            <a:off x="2290125" y="2033162"/>
            <a:ext cx="979358" cy="235687"/>
          </a:xfrm>
          <a:prstGeom prst="rect">
            <a:avLst/>
          </a:prstGeom>
          <a:noFill/>
          <a:ln>
            <a:noFill/>
          </a:ln>
        </p:spPr>
      </p:pic>
      <p:pic>
        <p:nvPicPr>
          <p:cNvPr id="420" name="Google Shape;420;p38"/>
          <p:cNvPicPr preferRelativeResize="0"/>
          <p:nvPr/>
        </p:nvPicPr>
        <p:blipFill>
          <a:blip r:embed="rId10">
            <a:alphaModFix/>
          </a:blip>
          <a:stretch>
            <a:fillRect/>
          </a:stretch>
        </p:blipFill>
        <p:spPr>
          <a:xfrm>
            <a:off x="2844500" y="1643001"/>
            <a:ext cx="847949" cy="168925"/>
          </a:xfrm>
          <a:prstGeom prst="rect">
            <a:avLst/>
          </a:prstGeom>
          <a:noFill/>
          <a:ln>
            <a:noFill/>
          </a:ln>
        </p:spPr>
      </p:pic>
      <p:pic>
        <p:nvPicPr>
          <p:cNvPr id="421" name="Google Shape;421;p38"/>
          <p:cNvPicPr preferRelativeResize="0"/>
          <p:nvPr/>
        </p:nvPicPr>
        <p:blipFill>
          <a:blip r:embed="rId11">
            <a:alphaModFix/>
          </a:blip>
          <a:stretch>
            <a:fillRect/>
          </a:stretch>
        </p:blipFill>
        <p:spPr>
          <a:xfrm>
            <a:off x="5340475" y="1478850"/>
            <a:ext cx="800626" cy="400300"/>
          </a:xfrm>
          <a:prstGeom prst="rect">
            <a:avLst/>
          </a:prstGeom>
          <a:noFill/>
          <a:ln>
            <a:noFill/>
          </a:ln>
        </p:spPr>
      </p:pic>
      <p:pic>
        <p:nvPicPr>
          <p:cNvPr id="422" name="Google Shape;422;p38"/>
          <p:cNvPicPr preferRelativeResize="0"/>
          <p:nvPr/>
        </p:nvPicPr>
        <p:blipFill rotWithShape="1">
          <a:blip r:embed="rId12">
            <a:alphaModFix/>
          </a:blip>
          <a:srcRect b="0" l="12073" r="13355" t="12617"/>
          <a:stretch/>
        </p:blipFill>
        <p:spPr>
          <a:xfrm>
            <a:off x="6011550" y="1929650"/>
            <a:ext cx="466400" cy="349800"/>
          </a:xfrm>
          <a:prstGeom prst="rect">
            <a:avLst/>
          </a:prstGeom>
          <a:noFill/>
          <a:ln>
            <a:noFill/>
          </a:ln>
        </p:spPr>
      </p:pic>
      <p:pic>
        <p:nvPicPr>
          <p:cNvPr id="423" name="Google Shape;423;p38"/>
          <p:cNvPicPr preferRelativeResize="0"/>
          <p:nvPr/>
        </p:nvPicPr>
        <p:blipFill rotWithShape="1">
          <a:blip r:embed="rId13">
            <a:alphaModFix/>
          </a:blip>
          <a:srcRect b="34200" l="13785" r="17936" t="31578"/>
          <a:stretch/>
        </p:blipFill>
        <p:spPr>
          <a:xfrm>
            <a:off x="6503875" y="2360328"/>
            <a:ext cx="847949" cy="211420"/>
          </a:xfrm>
          <a:prstGeom prst="rect">
            <a:avLst/>
          </a:prstGeom>
          <a:noFill/>
          <a:ln>
            <a:noFill/>
          </a:ln>
        </p:spPr>
      </p:pic>
      <p:pic>
        <p:nvPicPr>
          <p:cNvPr id="424" name="Google Shape;424;p38"/>
          <p:cNvPicPr preferRelativeResize="0"/>
          <p:nvPr/>
        </p:nvPicPr>
        <p:blipFill>
          <a:blip r:embed="rId14">
            <a:alphaModFix/>
          </a:blip>
          <a:stretch>
            <a:fillRect/>
          </a:stretch>
        </p:blipFill>
        <p:spPr>
          <a:xfrm>
            <a:off x="6892350" y="2757925"/>
            <a:ext cx="349801" cy="349801"/>
          </a:xfrm>
          <a:prstGeom prst="rect">
            <a:avLst/>
          </a:prstGeom>
          <a:noFill/>
          <a:ln>
            <a:noFill/>
          </a:ln>
        </p:spPr>
      </p:pic>
      <p:pic>
        <p:nvPicPr>
          <p:cNvPr id="425" name="Google Shape;425;p38"/>
          <p:cNvPicPr preferRelativeResize="0"/>
          <p:nvPr/>
        </p:nvPicPr>
        <p:blipFill rotWithShape="1">
          <a:blip r:embed="rId15">
            <a:alphaModFix/>
          </a:blip>
          <a:srcRect b="27185" l="22971" r="25614" t="21110"/>
          <a:stretch/>
        </p:blipFill>
        <p:spPr>
          <a:xfrm>
            <a:off x="7167500" y="3293893"/>
            <a:ext cx="403500" cy="284057"/>
          </a:xfrm>
          <a:prstGeom prst="rect">
            <a:avLst/>
          </a:prstGeom>
          <a:noFill/>
          <a:ln>
            <a:noFill/>
          </a:ln>
        </p:spPr>
      </p:pic>
      <p:pic>
        <p:nvPicPr>
          <p:cNvPr id="426" name="Google Shape;426;p38"/>
          <p:cNvPicPr preferRelativeResize="0"/>
          <p:nvPr/>
        </p:nvPicPr>
        <p:blipFill>
          <a:blip r:embed="rId16">
            <a:alphaModFix/>
          </a:blip>
          <a:stretch>
            <a:fillRect/>
          </a:stretch>
        </p:blipFill>
        <p:spPr>
          <a:xfrm>
            <a:off x="7199250" y="3764125"/>
            <a:ext cx="439250" cy="439250"/>
          </a:xfrm>
          <a:prstGeom prst="rect">
            <a:avLst/>
          </a:prstGeom>
          <a:noFill/>
          <a:ln>
            <a:noFill/>
          </a:ln>
        </p:spPr>
      </p:pic>
      <p:pic>
        <p:nvPicPr>
          <p:cNvPr id="427" name="Google Shape;427;p38"/>
          <p:cNvPicPr preferRelativeResize="0"/>
          <p:nvPr/>
        </p:nvPicPr>
        <p:blipFill rotWithShape="1">
          <a:blip r:embed="rId17">
            <a:alphaModFix/>
          </a:blip>
          <a:srcRect b="27519" l="12897" r="13697" t="26986"/>
          <a:stretch/>
        </p:blipFill>
        <p:spPr>
          <a:xfrm>
            <a:off x="1494638" y="3890175"/>
            <a:ext cx="577050" cy="187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1" name="Shape 431"/>
        <p:cNvGrpSpPr/>
        <p:nvPr/>
      </p:nvGrpSpPr>
      <p:grpSpPr>
        <a:xfrm>
          <a:off x="0" y="0"/>
          <a:ext cx="0" cy="0"/>
          <a:chOff x="0" y="0"/>
          <a:chExt cx="0" cy="0"/>
        </a:xfrm>
      </p:grpSpPr>
      <p:sp>
        <p:nvSpPr>
          <p:cNvPr id="432" name="Google Shape;432;p39"/>
          <p:cNvSpPr txBox="1"/>
          <p:nvPr/>
        </p:nvSpPr>
        <p:spPr>
          <a:xfrm>
            <a:off x="362825" y="1141025"/>
            <a:ext cx="7966800" cy="11802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latin typeface="Lato"/>
                <a:ea typeface="Lato"/>
                <a:cs typeface="Lato"/>
                <a:sym typeface="Lato"/>
              </a:rPr>
              <a:t>A </a:t>
            </a:r>
            <a:r>
              <a:rPr b="1" lang="fr" sz="1800">
                <a:solidFill>
                  <a:srgbClr val="FF0000"/>
                </a:solidFill>
                <a:latin typeface="Lato"/>
                <a:ea typeface="Lato"/>
                <a:cs typeface="Lato"/>
                <a:sym typeface="Lato"/>
              </a:rPr>
              <a:t>workflow-based notation</a:t>
            </a:r>
            <a:r>
              <a:rPr lang="fr" sz="1800">
                <a:latin typeface="Lato"/>
                <a:ea typeface="Lato"/>
                <a:cs typeface="Lato"/>
                <a:sym typeface="Lato"/>
              </a:rPr>
              <a:t> created in 2004 by the Business Process Management Initiative (BPMI) and the Object Management Group (OMG).</a:t>
            </a:r>
            <a:endParaRPr sz="1800">
              <a:solidFill>
                <a:srgbClr val="1A1A1A"/>
              </a:solidFill>
              <a:latin typeface="Lato"/>
              <a:ea typeface="Lato"/>
              <a:cs typeface="Lato"/>
              <a:sym typeface="Lato"/>
            </a:endParaRPr>
          </a:p>
        </p:txBody>
      </p:sp>
      <p:pic>
        <p:nvPicPr>
          <p:cNvPr id="433" name="Google Shape;433;p39"/>
          <p:cNvPicPr preferRelativeResize="0"/>
          <p:nvPr/>
        </p:nvPicPr>
        <p:blipFill>
          <a:blip r:embed="rId4">
            <a:alphaModFix/>
          </a:blip>
          <a:stretch>
            <a:fillRect/>
          </a:stretch>
        </p:blipFill>
        <p:spPr>
          <a:xfrm>
            <a:off x="7336251" y="246225"/>
            <a:ext cx="1416850" cy="1094825"/>
          </a:xfrm>
          <a:prstGeom prst="rect">
            <a:avLst/>
          </a:prstGeom>
          <a:noFill/>
          <a:ln>
            <a:noFill/>
          </a:ln>
        </p:spPr>
      </p:pic>
      <p:sp>
        <p:nvSpPr>
          <p:cNvPr id="434" name="Google Shape;434;p39"/>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But what is BPMN?</a:t>
            </a:r>
            <a:endParaRPr sz="2020"/>
          </a:p>
        </p:txBody>
      </p:sp>
      <p:sp>
        <p:nvSpPr>
          <p:cNvPr id="435" name="Google Shape;435;p39"/>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a:t>
            </a:r>
            <a:endParaRPr>
              <a:solidFill>
                <a:srgbClr val="666666"/>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9" name="Shape 439"/>
        <p:cNvGrpSpPr/>
        <p:nvPr/>
      </p:nvGrpSpPr>
      <p:grpSpPr>
        <a:xfrm>
          <a:off x="0" y="0"/>
          <a:ext cx="0" cy="0"/>
          <a:chOff x="0" y="0"/>
          <a:chExt cx="0" cy="0"/>
        </a:xfrm>
      </p:grpSpPr>
      <p:sp>
        <p:nvSpPr>
          <p:cNvPr id="440" name="Google Shape;440;p40"/>
          <p:cNvSpPr txBox="1"/>
          <p:nvPr/>
        </p:nvSpPr>
        <p:spPr>
          <a:xfrm>
            <a:off x="362825" y="2455200"/>
            <a:ext cx="7966800" cy="8115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It aims at </a:t>
            </a:r>
            <a:r>
              <a:rPr b="1" lang="fr" sz="1800">
                <a:solidFill>
                  <a:srgbClr val="FF0000"/>
                </a:solidFill>
                <a:latin typeface="Lato"/>
                <a:ea typeface="Lato"/>
                <a:cs typeface="Lato"/>
                <a:sym typeface="Lato"/>
              </a:rPr>
              <a:t>representing business processes</a:t>
            </a:r>
            <a:r>
              <a:rPr lang="fr" sz="1800">
                <a:solidFill>
                  <a:schemeClr val="dk1"/>
                </a:solidFill>
                <a:latin typeface="Lato"/>
                <a:ea typeface="Lato"/>
                <a:cs typeface="Lato"/>
                <a:sym typeface="Lato"/>
              </a:rPr>
              <a:t> in a way that is </a:t>
            </a:r>
            <a:r>
              <a:rPr b="1" lang="fr" sz="1800">
                <a:solidFill>
                  <a:srgbClr val="FF0000"/>
                </a:solidFill>
                <a:latin typeface="Lato"/>
                <a:ea typeface="Lato"/>
                <a:cs typeface="Lato"/>
                <a:sym typeface="Lato"/>
              </a:rPr>
              <a:t>understandable for both experienced and novice users.</a:t>
            </a:r>
            <a:endParaRPr sz="1800">
              <a:solidFill>
                <a:srgbClr val="1A1A1A"/>
              </a:solidFill>
              <a:latin typeface="Lato"/>
              <a:ea typeface="Lato"/>
              <a:cs typeface="Lato"/>
              <a:sym typeface="Lato"/>
            </a:endParaRPr>
          </a:p>
        </p:txBody>
      </p:sp>
      <p:sp>
        <p:nvSpPr>
          <p:cNvPr id="441" name="Google Shape;441;p40"/>
          <p:cNvSpPr txBox="1"/>
          <p:nvPr/>
        </p:nvSpPr>
        <p:spPr>
          <a:xfrm>
            <a:off x="362825" y="1141025"/>
            <a:ext cx="7966800" cy="11802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latin typeface="Lato"/>
                <a:ea typeface="Lato"/>
                <a:cs typeface="Lato"/>
                <a:sym typeface="Lato"/>
              </a:rPr>
              <a:t>A </a:t>
            </a:r>
            <a:r>
              <a:rPr b="1" lang="fr" sz="1800">
                <a:solidFill>
                  <a:srgbClr val="FF0000"/>
                </a:solidFill>
                <a:latin typeface="Lato"/>
                <a:ea typeface="Lato"/>
                <a:cs typeface="Lato"/>
                <a:sym typeface="Lato"/>
              </a:rPr>
              <a:t>workflow-based notation</a:t>
            </a:r>
            <a:r>
              <a:rPr lang="fr" sz="1800">
                <a:latin typeface="Lato"/>
                <a:ea typeface="Lato"/>
                <a:cs typeface="Lato"/>
                <a:sym typeface="Lato"/>
              </a:rPr>
              <a:t> created in 2004 by the Business Process Management Initiative (BPMI) and the Object Management Group (OMG).</a:t>
            </a:r>
            <a:endParaRPr sz="1800">
              <a:solidFill>
                <a:srgbClr val="1A1A1A"/>
              </a:solidFill>
              <a:latin typeface="Lato"/>
              <a:ea typeface="Lato"/>
              <a:cs typeface="Lato"/>
              <a:sym typeface="Lato"/>
            </a:endParaRPr>
          </a:p>
        </p:txBody>
      </p:sp>
      <p:pic>
        <p:nvPicPr>
          <p:cNvPr id="442" name="Google Shape;442;p40"/>
          <p:cNvPicPr preferRelativeResize="0"/>
          <p:nvPr/>
        </p:nvPicPr>
        <p:blipFill>
          <a:blip r:embed="rId4">
            <a:alphaModFix/>
          </a:blip>
          <a:stretch>
            <a:fillRect/>
          </a:stretch>
        </p:blipFill>
        <p:spPr>
          <a:xfrm>
            <a:off x="7336251" y="246225"/>
            <a:ext cx="1416850" cy="1094825"/>
          </a:xfrm>
          <a:prstGeom prst="rect">
            <a:avLst/>
          </a:prstGeom>
          <a:noFill/>
          <a:ln>
            <a:noFill/>
          </a:ln>
        </p:spPr>
      </p:pic>
      <p:sp>
        <p:nvSpPr>
          <p:cNvPr id="443" name="Google Shape;443;p40"/>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But what is BPMN?</a:t>
            </a:r>
            <a:endParaRPr sz="2020"/>
          </a:p>
        </p:txBody>
      </p:sp>
      <p:sp>
        <p:nvSpPr>
          <p:cNvPr id="444" name="Google Shape;444;p40"/>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a:t>
            </a:r>
            <a:endParaRPr>
              <a:solidFill>
                <a:srgbClr val="66666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8" name="Shape 448"/>
        <p:cNvGrpSpPr/>
        <p:nvPr/>
      </p:nvGrpSpPr>
      <p:grpSpPr>
        <a:xfrm>
          <a:off x="0" y="0"/>
          <a:ext cx="0" cy="0"/>
          <a:chOff x="0" y="0"/>
          <a:chExt cx="0" cy="0"/>
        </a:xfrm>
      </p:grpSpPr>
      <p:sp>
        <p:nvSpPr>
          <p:cNvPr id="449" name="Google Shape;449;p41"/>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But what is BPMN?</a:t>
            </a:r>
            <a:endParaRPr sz="2020"/>
          </a:p>
        </p:txBody>
      </p:sp>
      <p:pic>
        <p:nvPicPr>
          <p:cNvPr id="450" name="Google Shape;450;p41"/>
          <p:cNvPicPr preferRelativeResize="0"/>
          <p:nvPr/>
        </p:nvPicPr>
        <p:blipFill>
          <a:blip r:embed="rId4">
            <a:alphaModFix/>
          </a:blip>
          <a:stretch>
            <a:fillRect/>
          </a:stretch>
        </p:blipFill>
        <p:spPr>
          <a:xfrm>
            <a:off x="7336251" y="246225"/>
            <a:ext cx="1416850" cy="1094825"/>
          </a:xfrm>
          <a:prstGeom prst="rect">
            <a:avLst/>
          </a:prstGeom>
          <a:noFill/>
          <a:ln>
            <a:noFill/>
          </a:ln>
        </p:spPr>
      </p:pic>
      <p:sp>
        <p:nvSpPr>
          <p:cNvPr id="451" name="Google Shape;451;p41"/>
          <p:cNvSpPr txBox="1"/>
          <p:nvPr/>
        </p:nvSpPr>
        <p:spPr>
          <a:xfrm>
            <a:off x="362825" y="2455200"/>
            <a:ext cx="7966800" cy="8256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It aims at </a:t>
            </a:r>
            <a:r>
              <a:rPr b="1" lang="fr" sz="1800">
                <a:solidFill>
                  <a:srgbClr val="FF0000"/>
                </a:solidFill>
                <a:latin typeface="Lato"/>
                <a:ea typeface="Lato"/>
                <a:cs typeface="Lato"/>
                <a:sym typeface="Lato"/>
              </a:rPr>
              <a:t>representing business processes</a:t>
            </a:r>
            <a:r>
              <a:rPr lang="fr" sz="1800">
                <a:solidFill>
                  <a:schemeClr val="dk1"/>
                </a:solidFill>
                <a:latin typeface="Lato"/>
                <a:ea typeface="Lato"/>
                <a:cs typeface="Lato"/>
                <a:sym typeface="Lato"/>
              </a:rPr>
              <a:t> in a way that is </a:t>
            </a:r>
            <a:r>
              <a:rPr b="1" lang="fr" sz="1800">
                <a:solidFill>
                  <a:srgbClr val="FF0000"/>
                </a:solidFill>
                <a:latin typeface="Lato"/>
                <a:ea typeface="Lato"/>
                <a:cs typeface="Lato"/>
                <a:sym typeface="Lato"/>
              </a:rPr>
              <a:t>understandable for both experienced and novice users.</a:t>
            </a:r>
            <a:endParaRPr sz="1800">
              <a:solidFill>
                <a:srgbClr val="1A1A1A"/>
              </a:solidFill>
              <a:latin typeface="Lato"/>
              <a:ea typeface="Lato"/>
              <a:cs typeface="Lato"/>
              <a:sym typeface="Lato"/>
            </a:endParaRPr>
          </a:p>
        </p:txBody>
      </p:sp>
      <p:sp>
        <p:nvSpPr>
          <p:cNvPr id="452" name="Google Shape;452;p41"/>
          <p:cNvSpPr txBox="1"/>
          <p:nvPr/>
        </p:nvSpPr>
        <p:spPr>
          <a:xfrm>
            <a:off x="362825" y="3524875"/>
            <a:ext cx="7966800" cy="609600"/>
          </a:xfrm>
          <a:prstGeom prst="rect">
            <a:avLst/>
          </a:prstGeom>
          <a:noFill/>
          <a:ln>
            <a:noFill/>
          </a:ln>
        </p:spPr>
        <p:txBody>
          <a:bodyPr anchorCtr="0" anchor="t" bIns="91425" lIns="91425" spcFirstLastPara="1" rIns="91425" wrap="square" tIns="91425">
            <a:normAutofit/>
          </a:bodyPr>
          <a:lstStyle/>
          <a:p>
            <a:pPr indent="-342900" lvl="1" marL="914400" rtl="0" algn="l">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An </a:t>
            </a:r>
            <a:r>
              <a:rPr b="1" lang="fr" sz="1800">
                <a:solidFill>
                  <a:srgbClr val="FF0000"/>
                </a:solidFill>
                <a:latin typeface="Lato"/>
                <a:ea typeface="Lato"/>
                <a:cs typeface="Lato"/>
                <a:sym typeface="Lato"/>
              </a:rPr>
              <a:t>ISO/IEC standard</a:t>
            </a:r>
            <a:r>
              <a:rPr lang="fr" sz="1800">
                <a:solidFill>
                  <a:schemeClr val="dk1"/>
                </a:solidFill>
                <a:latin typeface="Lato"/>
                <a:ea typeface="Lato"/>
                <a:cs typeface="Lato"/>
                <a:sym typeface="Lato"/>
              </a:rPr>
              <a:t> since version 2.0 in 2013.</a:t>
            </a:r>
            <a:endParaRPr sz="1800">
              <a:solidFill>
                <a:schemeClr val="dk1"/>
              </a:solidFill>
              <a:latin typeface="Lato"/>
              <a:ea typeface="Lato"/>
              <a:cs typeface="Lato"/>
              <a:sym typeface="Lato"/>
            </a:endParaRPr>
          </a:p>
        </p:txBody>
      </p:sp>
      <p:sp>
        <p:nvSpPr>
          <p:cNvPr id="453" name="Google Shape;453;p41"/>
          <p:cNvSpPr txBox="1"/>
          <p:nvPr/>
        </p:nvSpPr>
        <p:spPr>
          <a:xfrm>
            <a:off x="362825" y="1141025"/>
            <a:ext cx="7966800" cy="11802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latin typeface="Lato"/>
                <a:ea typeface="Lato"/>
                <a:cs typeface="Lato"/>
                <a:sym typeface="Lato"/>
              </a:rPr>
              <a:t>A </a:t>
            </a:r>
            <a:r>
              <a:rPr b="1" lang="fr" sz="1800">
                <a:solidFill>
                  <a:srgbClr val="FF0000"/>
                </a:solidFill>
                <a:latin typeface="Lato"/>
                <a:ea typeface="Lato"/>
                <a:cs typeface="Lato"/>
                <a:sym typeface="Lato"/>
              </a:rPr>
              <a:t>workflow-based notation</a:t>
            </a:r>
            <a:r>
              <a:rPr lang="fr" sz="1800">
                <a:latin typeface="Lato"/>
                <a:ea typeface="Lato"/>
                <a:cs typeface="Lato"/>
                <a:sym typeface="Lato"/>
              </a:rPr>
              <a:t> created in 2004 by the Business Process Management Initiative (BPMI) and the Object Management Group (OMG).</a:t>
            </a:r>
            <a:endParaRPr sz="1800">
              <a:solidFill>
                <a:srgbClr val="1A1A1A"/>
              </a:solidFill>
              <a:latin typeface="Lato"/>
              <a:ea typeface="Lato"/>
              <a:cs typeface="Lato"/>
              <a:sym typeface="Lato"/>
            </a:endParaRPr>
          </a:p>
        </p:txBody>
      </p:sp>
      <p:sp>
        <p:nvSpPr>
          <p:cNvPr id="454" name="Google Shape;454;p41"/>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a:t>
            </a:r>
            <a:endParaRPr>
              <a:solidFill>
                <a:srgbClr val="6666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5"/>
          <p:cNvSpPr txBox="1"/>
          <p:nvPr/>
        </p:nvSpPr>
        <p:spPr>
          <a:xfrm>
            <a:off x="1049425" y="848625"/>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BPMN stands for </a:t>
            </a:r>
            <a:r>
              <a:rPr b="1" lang="fr" sz="1800">
                <a:solidFill>
                  <a:srgbClr val="FF0000"/>
                </a:solidFill>
              </a:rPr>
              <a:t>Business Process Model and Notation</a:t>
            </a:r>
            <a:r>
              <a:rPr lang="fr" sz="1800">
                <a:solidFill>
                  <a:schemeClr val="dk1"/>
                </a:solidFill>
              </a:rPr>
              <a:t>.</a:t>
            </a:r>
            <a:endParaRPr sz="1800">
              <a:solidFill>
                <a:schemeClr val="dk1"/>
              </a:solidFill>
            </a:endParaRPr>
          </a:p>
          <a:p>
            <a:pPr indent="0" lvl="0" marL="0" rtl="0" algn="l">
              <a:spcBef>
                <a:spcPts val="0"/>
              </a:spcBef>
              <a:spcAft>
                <a:spcPts val="0"/>
              </a:spcAft>
              <a:buNone/>
            </a:pPr>
            <a:r>
              <a:rPr lang="fr" sz="1800">
                <a:solidFill>
                  <a:schemeClr val="dk1"/>
                </a:solidFill>
              </a:rPr>
              <a:t>But what is a business process?</a:t>
            </a:r>
            <a:endParaRPr sz="1800">
              <a:solidFill>
                <a:schemeClr val="dk1"/>
              </a:solidFill>
            </a:endParaRPr>
          </a:p>
        </p:txBody>
      </p:sp>
      <p:sp>
        <p:nvSpPr>
          <p:cNvPr id="68" name="Google Shape;68;p15"/>
          <p:cNvSpPr txBox="1"/>
          <p:nvPr/>
        </p:nvSpPr>
        <p:spPr>
          <a:xfrm>
            <a:off x="906900" y="2293200"/>
            <a:ext cx="7223100" cy="1742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800">
                <a:solidFill>
                  <a:schemeClr val="dk1"/>
                </a:solidFill>
              </a:rPr>
              <a:t>“</a:t>
            </a:r>
            <a:r>
              <a:rPr i="1" lang="fr" sz="1800"/>
              <a:t>A business process [...] is a collection of related, structured activities or</a:t>
            </a:r>
            <a:r>
              <a:rPr i="1" lang="fr" sz="1800">
                <a:solidFill>
                  <a:schemeClr val="hlink"/>
                </a:solidFill>
                <a:uFill>
                  <a:noFill/>
                </a:uFill>
                <a:hlinkClick r:id="rId4"/>
              </a:rPr>
              <a:t> </a:t>
            </a:r>
            <a:r>
              <a:rPr i="1" lang="fr" sz="1800"/>
              <a:t>tasks performed by people or equipment in which a specific sequence produces a service or product (that serves a particular business goal) for a particular customer or customers</a:t>
            </a:r>
            <a:r>
              <a:rPr lang="fr" sz="1800"/>
              <a:t>”</a:t>
            </a:r>
            <a:endParaRPr sz="1800"/>
          </a:p>
        </p:txBody>
      </p:sp>
      <p:pic>
        <p:nvPicPr>
          <p:cNvPr id="69" name="Google Shape;69;p15"/>
          <p:cNvPicPr preferRelativeResize="0"/>
          <p:nvPr/>
        </p:nvPicPr>
        <p:blipFill rotWithShape="1">
          <a:blip r:embed="rId5">
            <a:alphaModFix/>
          </a:blip>
          <a:srcRect b="0" l="18456" r="20672" t="0"/>
          <a:stretch/>
        </p:blipFill>
        <p:spPr>
          <a:xfrm>
            <a:off x="6642575" y="3432775"/>
            <a:ext cx="966077" cy="892774"/>
          </a:xfrm>
          <a:prstGeom prst="rect">
            <a:avLst/>
          </a:prstGeom>
          <a:noFill/>
          <a:ln>
            <a:noFill/>
          </a:ln>
        </p:spPr>
      </p:pic>
      <p:sp>
        <p:nvSpPr>
          <p:cNvPr id="70" name="Google Shape;70;p15"/>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BPMN</a:t>
            </a:r>
            <a:endParaRPr sz="2020"/>
          </a:p>
        </p:txBody>
      </p:sp>
      <p:sp>
        <p:nvSpPr>
          <p:cNvPr id="71" name="Google Shape;71;p15"/>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a:t>
            </a:r>
            <a:endParaRPr>
              <a:solidFill>
                <a:srgbClr val="66666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8" name="Shape 458"/>
        <p:cNvGrpSpPr/>
        <p:nvPr/>
      </p:nvGrpSpPr>
      <p:grpSpPr>
        <a:xfrm>
          <a:off x="0" y="0"/>
          <a:ext cx="0" cy="0"/>
          <a:chOff x="0" y="0"/>
          <a:chExt cx="0" cy="0"/>
        </a:xfrm>
      </p:grpSpPr>
      <p:sp>
        <p:nvSpPr>
          <p:cNvPr id="459" name="Google Shape;459;p42"/>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Excerpt of the BPMN Syntax</a:t>
            </a:r>
            <a:endParaRPr sz="2020"/>
          </a:p>
        </p:txBody>
      </p:sp>
      <p:sp>
        <p:nvSpPr>
          <p:cNvPr id="460" name="Google Shape;460;p4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a:t>
            </a:r>
            <a:endParaRPr>
              <a:solidFill>
                <a:srgbClr val="666666"/>
              </a:solidFill>
            </a:endParaRPr>
          </a:p>
        </p:txBody>
      </p:sp>
      <p:pic>
        <p:nvPicPr>
          <p:cNvPr id="461" name="Google Shape;461;p42"/>
          <p:cNvPicPr preferRelativeResize="0"/>
          <p:nvPr/>
        </p:nvPicPr>
        <p:blipFill>
          <a:blip r:embed="rId4">
            <a:alphaModFix/>
          </a:blip>
          <a:stretch>
            <a:fillRect/>
          </a:stretch>
        </p:blipFill>
        <p:spPr>
          <a:xfrm>
            <a:off x="1305575" y="592675"/>
            <a:ext cx="6532849" cy="3958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5" name="Shape 465"/>
        <p:cNvGrpSpPr/>
        <p:nvPr/>
      </p:nvGrpSpPr>
      <p:grpSpPr>
        <a:xfrm>
          <a:off x="0" y="0"/>
          <a:ext cx="0" cy="0"/>
          <a:chOff x="0" y="0"/>
          <a:chExt cx="0" cy="0"/>
        </a:xfrm>
      </p:grpSpPr>
      <p:sp>
        <p:nvSpPr>
          <p:cNvPr id="466" name="Google Shape;466;p43"/>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Excerpt of the BPMN Syntax</a:t>
            </a:r>
            <a:endParaRPr sz="2020"/>
          </a:p>
        </p:txBody>
      </p:sp>
      <p:sp>
        <p:nvSpPr>
          <p:cNvPr id="467" name="Google Shape;467;p4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a:t>
            </a:r>
            <a:endParaRPr>
              <a:solidFill>
                <a:srgbClr val="666666"/>
              </a:solidFill>
            </a:endParaRPr>
          </a:p>
        </p:txBody>
      </p:sp>
      <p:pic>
        <p:nvPicPr>
          <p:cNvPr id="468" name="Google Shape;468;p43"/>
          <p:cNvPicPr preferRelativeResize="0"/>
          <p:nvPr/>
        </p:nvPicPr>
        <p:blipFill>
          <a:blip r:embed="rId4">
            <a:alphaModFix/>
          </a:blip>
          <a:stretch>
            <a:fillRect/>
          </a:stretch>
        </p:blipFill>
        <p:spPr>
          <a:xfrm>
            <a:off x="1305575" y="592675"/>
            <a:ext cx="6532849" cy="3958150"/>
          </a:xfrm>
          <a:prstGeom prst="rect">
            <a:avLst/>
          </a:prstGeom>
          <a:noFill/>
          <a:ln>
            <a:noFill/>
          </a:ln>
        </p:spPr>
      </p:pic>
      <p:sp>
        <p:nvSpPr>
          <p:cNvPr id="469" name="Google Shape;469;p43"/>
          <p:cNvSpPr/>
          <p:nvPr/>
        </p:nvSpPr>
        <p:spPr>
          <a:xfrm>
            <a:off x="1664825" y="809750"/>
            <a:ext cx="621900" cy="621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0" name="Google Shape;470;p43"/>
          <p:cNvSpPr/>
          <p:nvPr/>
        </p:nvSpPr>
        <p:spPr>
          <a:xfrm>
            <a:off x="7180975" y="809750"/>
            <a:ext cx="621900" cy="621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1" name="Google Shape;471;p43"/>
          <p:cNvSpPr/>
          <p:nvPr/>
        </p:nvSpPr>
        <p:spPr>
          <a:xfrm>
            <a:off x="1664825" y="1813825"/>
            <a:ext cx="848700" cy="492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2" name="Google Shape;472;p43"/>
          <p:cNvSpPr/>
          <p:nvPr/>
        </p:nvSpPr>
        <p:spPr>
          <a:xfrm>
            <a:off x="1778225" y="2426500"/>
            <a:ext cx="2011500" cy="75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3" name="Google Shape;473;p43"/>
          <p:cNvSpPr/>
          <p:nvPr/>
        </p:nvSpPr>
        <p:spPr>
          <a:xfrm>
            <a:off x="4042925" y="2492650"/>
            <a:ext cx="731400" cy="621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4" name="Google Shape;474;p43"/>
          <p:cNvSpPr/>
          <p:nvPr/>
        </p:nvSpPr>
        <p:spPr>
          <a:xfrm>
            <a:off x="6708750" y="2492650"/>
            <a:ext cx="848700" cy="621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43"/>
          <p:cNvSpPr/>
          <p:nvPr/>
        </p:nvSpPr>
        <p:spPr>
          <a:xfrm>
            <a:off x="1778225" y="3614700"/>
            <a:ext cx="1046100" cy="492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9" name="Shape 479"/>
        <p:cNvGrpSpPr/>
        <p:nvPr/>
      </p:nvGrpSpPr>
      <p:grpSpPr>
        <a:xfrm>
          <a:off x="0" y="0"/>
          <a:ext cx="0" cy="0"/>
          <a:chOff x="0" y="0"/>
          <a:chExt cx="0" cy="0"/>
        </a:xfrm>
      </p:grpSpPr>
      <p:sp>
        <p:nvSpPr>
          <p:cNvPr id="480" name="Google Shape;480;p44"/>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Example of BPMN Process</a:t>
            </a:r>
            <a:endParaRPr sz="2020"/>
          </a:p>
        </p:txBody>
      </p:sp>
      <p:pic>
        <p:nvPicPr>
          <p:cNvPr id="481" name="Google Shape;481;p44"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sp>
        <p:nvSpPr>
          <p:cNvPr id="482" name="Google Shape;482;p44"/>
          <p:cNvSpPr txBox="1"/>
          <p:nvPr/>
        </p:nvSpPr>
        <p:spPr>
          <a:xfrm>
            <a:off x="587838" y="576625"/>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Given the BPMN syntax, one can, for instance, write a </a:t>
            </a:r>
            <a:r>
              <a:rPr b="1" lang="fr" sz="1800">
                <a:solidFill>
                  <a:srgbClr val="FF0000"/>
                </a:solidFill>
              </a:rPr>
              <a:t>business trip organization</a:t>
            </a:r>
            <a:r>
              <a:rPr lang="fr" sz="1800"/>
              <a:t> process as follows:</a:t>
            </a:r>
            <a:endParaRPr sz="1800"/>
          </a:p>
        </p:txBody>
      </p:sp>
      <p:sp>
        <p:nvSpPr>
          <p:cNvPr id="483" name="Google Shape;483;p4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9</a:t>
            </a:r>
            <a:endParaRPr>
              <a:solidFill>
                <a:srgbClr val="66666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sp>
        <p:nvSpPr>
          <p:cNvPr id="488" name="Google Shape;488;p45"/>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Example of BPMN Process</a:t>
            </a:r>
            <a:endParaRPr sz="2020"/>
          </a:p>
        </p:txBody>
      </p:sp>
      <p:pic>
        <p:nvPicPr>
          <p:cNvPr id="489" name="Google Shape;489;p45"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sp>
        <p:nvSpPr>
          <p:cNvPr id="490" name="Google Shape;490;p45"/>
          <p:cNvSpPr txBox="1"/>
          <p:nvPr/>
        </p:nvSpPr>
        <p:spPr>
          <a:xfrm>
            <a:off x="587838" y="576625"/>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Given the BPMN syntax, one can, for instance, write a </a:t>
            </a:r>
            <a:r>
              <a:rPr b="1" lang="fr" sz="1800">
                <a:solidFill>
                  <a:srgbClr val="FF0000"/>
                </a:solidFill>
              </a:rPr>
              <a:t>business trip organization</a:t>
            </a:r>
            <a:r>
              <a:rPr lang="fr" sz="1800"/>
              <a:t> process as follows:</a:t>
            </a:r>
            <a:endParaRPr sz="1800"/>
          </a:p>
        </p:txBody>
      </p:sp>
      <p:sp>
        <p:nvSpPr>
          <p:cNvPr id="491" name="Google Shape;491;p4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9</a:t>
            </a:r>
            <a:endParaRPr>
              <a:solidFill>
                <a:srgbClr val="666666"/>
              </a:solidFill>
            </a:endParaRPr>
          </a:p>
        </p:txBody>
      </p:sp>
      <p:sp>
        <p:nvSpPr>
          <p:cNvPr id="492" name="Google Shape;492;p45"/>
          <p:cNvSpPr/>
          <p:nvPr/>
        </p:nvSpPr>
        <p:spPr>
          <a:xfrm>
            <a:off x="5575725" y="3044800"/>
            <a:ext cx="599700" cy="519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6" name="Shape 496"/>
        <p:cNvGrpSpPr/>
        <p:nvPr/>
      </p:nvGrpSpPr>
      <p:grpSpPr>
        <a:xfrm>
          <a:off x="0" y="0"/>
          <a:ext cx="0" cy="0"/>
          <a:chOff x="0" y="0"/>
          <a:chExt cx="0" cy="0"/>
        </a:xfrm>
      </p:grpSpPr>
      <p:sp>
        <p:nvSpPr>
          <p:cNvPr id="497" name="Google Shape;497;p46"/>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Example of BPMN Process</a:t>
            </a:r>
            <a:endParaRPr sz="2020"/>
          </a:p>
        </p:txBody>
      </p:sp>
      <p:pic>
        <p:nvPicPr>
          <p:cNvPr id="498" name="Google Shape;498;p46"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sp>
        <p:nvSpPr>
          <p:cNvPr id="499" name="Google Shape;499;p46"/>
          <p:cNvSpPr txBox="1"/>
          <p:nvPr/>
        </p:nvSpPr>
        <p:spPr>
          <a:xfrm>
            <a:off x="587838" y="576625"/>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Given the BPMN syntax, one can, for instance, write a </a:t>
            </a:r>
            <a:r>
              <a:rPr b="1" lang="fr" sz="1800">
                <a:solidFill>
                  <a:srgbClr val="FF0000"/>
                </a:solidFill>
              </a:rPr>
              <a:t>business trip organization</a:t>
            </a:r>
            <a:r>
              <a:rPr lang="fr" sz="1800"/>
              <a:t> process as follows:</a:t>
            </a:r>
            <a:endParaRPr sz="1800"/>
          </a:p>
        </p:txBody>
      </p:sp>
      <p:sp>
        <p:nvSpPr>
          <p:cNvPr id="500" name="Google Shape;500;p4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9</a:t>
            </a:r>
            <a:endParaRPr>
              <a:solidFill>
                <a:srgbClr val="666666"/>
              </a:solidFill>
            </a:endParaRPr>
          </a:p>
        </p:txBody>
      </p:sp>
      <p:sp>
        <p:nvSpPr>
          <p:cNvPr id="501" name="Google Shape;501;p46"/>
          <p:cNvSpPr/>
          <p:nvPr/>
        </p:nvSpPr>
        <p:spPr>
          <a:xfrm>
            <a:off x="2678350" y="3044800"/>
            <a:ext cx="599700" cy="519600"/>
          </a:xfrm>
          <a:prstGeom prst="ellipse">
            <a:avLst/>
          </a:prstGeom>
          <a:noFill/>
          <a:ln cap="flat" cmpd="sng" w="2857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2" name="Google Shape;502;p46"/>
          <p:cNvSpPr/>
          <p:nvPr/>
        </p:nvSpPr>
        <p:spPr>
          <a:xfrm>
            <a:off x="4123275" y="2417675"/>
            <a:ext cx="599700" cy="519600"/>
          </a:xfrm>
          <a:prstGeom prst="ellipse">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3" name="Google Shape;503;p46"/>
          <p:cNvSpPr/>
          <p:nvPr/>
        </p:nvSpPr>
        <p:spPr>
          <a:xfrm>
            <a:off x="5575725" y="3044800"/>
            <a:ext cx="599700" cy="519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7" name="Shape 507"/>
        <p:cNvGrpSpPr/>
        <p:nvPr/>
      </p:nvGrpSpPr>
      <p:grpSpPr>
        <a:xfrm>
          <a:off x="0" y="0"/>
          <a:ext cx="0" cy="0"/>
          <a:chOff x="0" y="0"/>
          <a:chExt cx="0" cy="0"/>
        </a:xfrm>
      </p:grpSpPr>
      <p:sp>
        <p:nvSpPr>
          <p:cNvPr id="508" name="Google Shape;508;p47"/>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Example of BPMN Process</a:t>
            </a:r>
            <a:endParaRPr sz="2020"/>
          </a:p>
        </p:txBody>
      </p:sp>
      <p:pic>
        <p:nvPicPr>
          <p:cNvPr id="509" name="Google Shape;509;p47"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sp>
        <p:nvSpPr>
          <p:cNvPr id="510" name="Google Shape;510;p47"/>
          <p:cNvSpPr txBox="1"/>
          <p:nvPr/>
        </p:nvSpPr>
        <p:spPr>
          <a:xfrm>
            <a:off x="587838" y="576625"/>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Given the BPMN syntax, one can, for instance, write a </a:t>
            </a:r>
            <a:r>
              <a:rPr b="1" lang="fr" sz="1800">
                <a:solidFill>
                  <a:srgbClr val="FF0000"/>
                </a:solidFill>
              </a:rPr>
              <a:t>business trip organization</a:t>
            </a:r>
            <a:r>
              <a:rPr lang="fr" sz="1800"/>
              <a:t> process as follows:</a:t>
            </a:r>
            <a:endParaRPr sz="1800"/>
          </a:p>
        </p:txBody>
      </p:sp>
      <p:sp>
        <p:nvSpPr>
          <p:cNvPr id="511" name="Google Shape;511;p4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9</a:t>
            </a:r>
            <a:endParaRPr>
              <a:solidFill>
                <a:srgbClr val="666666"/>
              </a:solidFill>
            </a:endParaRPr>
          </a:p>
        </p:txBody>
      </p:sp>
      <p:sp>
        <p:nvSpPr>
          <p:cNvPr id="512" name="Google Shape;512;p47"/>
          <p:cNvSpPr/>
          <p:nvPr/>
        </p:nvSpPr>
        <p:spPr>
          <a:xfrm>
            <a:off x="2678350" y="3044800"/>
            <a:ext cx="599700" cy="519600"/>
          </a:xfrm>
          <a:prstGeom prst="ellipse">
            <a:avLst/>
          </a:prstGeom>
          <a:noFill/>
          <a:ln cap="flat" cmpd="sng" w="2857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3" name="Google Shape;513;p47"/>
          <p:cNvSpPr/>
          <p:nvPr/>
        </p:nvSpPr>
        <p:spPr>
          <a:xfrm>
            <a:off x="5575725" y="3044800"/>
            <a:ext cx="599700" cy="519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4" name="Google Shape;514;p47"/>
          <p:cNvSpPr txBox="1"/>
          <p:nvPr/>
        </p:nvSpPr>
        <p:spPr>
          <a:xfrm>
            <a:off x="6858725" y="1315525"/>
            <a:ext cx="1578900" cy="60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Unbalanced structure</a:t>
            </a:r>
            <a:endParaRPr sz="1800">
              <a:solidFill>
                <a:srgbClr val="FF0000"/>
              </a:solidFill>
            </a:endParaRPr>
          </a:p>
        </p:txBody>
      </p:sp>
      <p:sp>
        <p:nvSpPr>
          <p:cNvPr id="515" name="Google Shape;515;p47"/>
          <p:cNvSpPr/>
          <p:nvPr/>
        </p:nvSpPr>
        <p:spPr>
          <a:xfrm>
            <a:off x="4123275" y="2417675"/>
            <a:ext cx="599700" cy="519600"/>
          </a:xfrm>
          <a:prstGeom prst="ellipse">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6" name="Google Shape;516;p47"/>
          <p:cNvSpPr/>
          <p:nvPr/>
        </p:nvSpPr>
        <p:spPr>
          <a:xfrm>
            <a:off x="2371875" y="1406325"/>
            <a:ext cx="5370000" cy="3037800"/>
          </a:xfrm>
          <a:prstGeom prst="ellipse">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0" name="Shape 520"/>
        <p:cNvGrpSpPr/>
        <p:nvPr/>
      </p:nvGrpSpPr>
      <p:grpSpPr>
        <a:xfrm>
          <a:off x="0" y="0"/>
          <a:ext cx="0" cy="0"/>
          <a:chOff x="0" y="0"/>
          <a:chExt cx="0" cy="0"/>
        </a:xfrm>
      </p:grpSpPr>
      <p:sp>
        <p:nvSpPr>
          <p:cNvPr id="521" name="Google Shape;521;p48"/>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write a BPMN process?</a:t>
            </a:r>
            <a:endParaRPr sz="2020"/>
          </a:p>
        </p:txBody>
      </p:sp>
      <p:sp>
        <p:nvSpPr>
          <p:cNvPr id="522" name="Google Shape;522;p4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10</a:t>
            </a:r>
            <a:endParaRPr>
              <a:solidFill>
                <a:srgbClr val="666666"/>
              </a:solidFill>
            </a:endParaRPr>
          </a:p>
        </p:txBody>
      </p:sp>
      <p:pic>
        <p:nvPicPr>
          <p:cNvPr id="523" name="Google Shape;523;p48"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pic>
        <p:nvPicPr>
          <p:cNvPr id="524" name="Google Shape;524;p48"/>
          <p:cNvPicPr preferRelativeResize="0"/>
          <p:nvPr/>
        </p:nvPicPr>
        <p:blipFill>
          <a:blip r:embed="rId5">
            <a:alphaModFix/>
          </a:blip>
          <a:stretch>
            <a:fillRect/>
          </a:stretch>
        </p:blipFill>
        <p:spPr>
          <a:xfrm>
            <a:off x="1308551" y="655025"/>
            <a:ext cx="1488550" cy="1628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8" name="Shape 528"/>
        <p:cNvGrpSpPr/>
        <p:nvPr/>
      </p:nvGrpSpPr>
      <p:grpSpPr>
        <a:xfrm>
          <a:off x="0" y="0"/>
          <a:ext cx="0" cy="0"/>
          <a:chOff x="0" y="0"/>
          <a:chExt cx="0" cy="0"/>
        </a:xfrm>
      </p:grpSpPr>
      <p:sp>
        <p:nvSpPr>
          <p:cNvPr id="529" name="Google Shape;529;p49"/>
          <p:cNvSpPr txBox="1"/>
          <p:nvPr>
            <p:ph type="title"/>
          </p:nvPr>
        </p:nvSpPr>
        <p:spPr>
          <a:xfrm>
            <a:off x="3207300" y="0"/>
            <a:ext cx="4954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avoid wasting time designing?</a:t>
            </a:r>
            <a:endParaRPr sz="2020"/>
          </a:p>
        </p:txBody>
      </p:sp>
      <p:sp>
        <p:nvSpPr>
          <p:cNvPr id="530" name="Google Shape;530;p4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11</a:t>
            </a:r>
            <a:endParaRPr>
              <a:solidFill>
                <a:srgbClr val="666666"/>
              </a:solidFill>
            </a:endParaRPr>
          </a:p>
        </p:txBody>
      </p:sp>
      <p:pic>
        <p:nvPicPr>
          <p:cNvPr id="531" name="Google Shape;531;p49"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pic>
        <p:nvPicPr>
          <p:cNvPr id="532" name="Google Shape;532;p49"/>
          <p:cNvPicPr preferRelativeResize="0"/>
          <p:nvPr/>
        </p:nvPicPr>
        <p:blipFill>
          <a:blip r:embed="rId5">
            <a:alphaModFix/>
          </a:blip>
          <a:stretch>
            <a:fillRect/>
          </a:stretch>
        </p:blipFill>
        <p:spPr>
          <a:xfrm>
            <a:off x="1081825" y="732025"/>
            <a:ext cx="1448125" cy="1448125"/>
          </a:xfrm>
          <a:prstGeom prst="rect">
            <a:avLst/>
          </a:prstGeom>
          <a:noFill/>
          <a:ln>
            <a:noFill/>
          </a:ln>
        </p:spPr>
      </p:pic>
      <p:sp>
        <p:nvSpPr>
          <p:cNvPr id="533" name="Google Shape;533;p49"/>
          <p:cNvSpPr txBox="1"/>
          <p:nvPr/>
        </p:nvSpPr>
        <p:spPr>
          <a:xfrm>
            <a:off x="2529950" y="1303838"/>
            <a:ext cx="9783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~30</a:t>
            </a:r>
            <a:r>
              <a:rPr b="1" lang="fr" sz="1800">
                <a:solidFill>
                  <a:srgbClr val="FF0000"/>
                </a:solidFill>
              </a:rPr>
              <a:t>m!</a:t>
            </a:r>
            <a:endParaRPr b="1" sz="180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7" name="Shape 537"/>
        <p:cNvGrpSpPr/>
        <p:nvPr/>
      </p:nvGrpSpPr>
      <p:grpSpPr>
        <a:xfrm>
          <a:off x="0" y="0"/>
          <a:ext cx="0" cy="0"/>
          <a:chOff x="0" y="0"/>
          <a:chExt cx="0" cy="0"/>
        </a:xfrm>
      </p:grpSpPr>
      <p:pic>
        <p:nvPicPr>
          <p:cNvPr id="538" name="Google Shape;538;p50"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pic>
        <p:nvPicPr>
          <p:cNvPr id="539" name="Google Shape;539;p50" title="1409275-dessin-anime-en-colere-patron-avec-bulle-vide-vectoriel-removebg-preview.png"/>
          <p:cNvPicPr preferRelativeResize="0"/>
          <p:nvPr/>
        </p:nvPicPr>
        <p:blipFill rotWithShape="1">
          <a:blip r:embed="rId5">
            <a:alphaModFix/>
          </a:blip>
          <a:srcRect b="0" l="0" r="52194" t="0"/>
          <a:stretch/>
        </p:blipFill>
        <p:spPr>
          <a:xfrm>
            <a:off x="427825" y="528063"/>
            <a:ext cx="1165750" cy="1625675"/>
          </a:xfrm>
          <a:prstGeom prst="rect">
            <a:avLst/>
          </a:prstGeom>
          <a:noFill/>
          <a:ln>
            <a:noFill/>
          </a:ln>
        </p:spPr>
      </p:pic>
      <p:sp>
        <p:nvSpPr>
          <p:cNvPr id="540" name="Google Shape;540;p50"/>
          <p:cNvSpPr/>
          <p:nvPr/>
        </p:nvSpPr>
        <p:spPr>
          <a:xfrm>
            <a:off x="1651875" y="12178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1" name="Google Shape;541;p50"/>
          <p:cNvSpPr/>
          <p:nvPr/>
        </p:nvSpPr>
        <p:spPr>
          <a:xfrm rot="-1455338">
            <a:off x="3451274" y="3023609"/>
            <a:ext cx="2107551" cy="1018183"/>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2" name="Google Shape;542;p50"/>
          <p:cNvPicPr preferRelativeResize="0"/>
          <p:nvPr/>
        </p:nvPicPr>
        <p:blipFill rotWithShape="1">
          <a:blip r:embed="rId6">
            <a:alphaModFix/>
          </a:blip>
          <a:srcRect b="8181" l="9160" r="8898" t="8080"/>
          <a:stretch/>
        </p:blipFill>
        <p:spPr>
          <a:xfrm>
            <a:off x="3207312" y="2912950"/>
            <a:ext cx="615400" cy="449075"/>
          </a:xfrm>
          <a:prstGeom prst="rect">
            <a:avLst/>
          </a:prstGeom>
          <a:noFill/>
          <a:ln>
            <a:noFill/>
          </a:ln>
        </p:spPr>
      </p:pic>
      <p:sp>
        <p:nvSpPr>
          <p:cNvPr id="543" name="Google Shape;543;p50"/>
          <p:cNvSpPr/>
          <p:nvPr/>
        </p:nvSpPr>
        <p:spPr>
          <a:xfrm rot="-10338350">
            <a:off x="1289123" y="303282"/>
            <a:ext cx="3595289" cy="2185779"/>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4" name="Google Shape;544;p50"/>
          <p:cNvSpPr txBox="1"/>
          <p:nvPr/>
        </p:nvSpPr>
        <p:spPr>
          <a:xfrm>
            <a:off x="2051975" y="620350"/>
            <a:ext cx="2312700" cy="139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The mission paperwork should</a:t>
            </a:r>
            <a:endParaRPr sz="1800">
              <a:solidFill>
                <a:schemeClr val="dk1"/>
              </a:solidFill>
            </a:endParaRPr>
          </a:p>
          <a:p>
            <a:pPr indent="0" lvl="0" marL="0" rtl="0" algn="ctr">
              <a:spcBef>
                <a:spcPts val="0"/>
              </a:spcBef>
              <a:spcAft>
                <a:spcPts val="0"/>
              </a:spcAft>
              <a:buNone/>
            </a:pPr>
            <a:r>
              <a:rPr lang="fr" sz="1800">
                <a:solidFill>
                  <a:schemeClr val="dk1"/>
                </a:solidFill>
              </a:rPr>
              <a:t>be done before the hotel reservation!!!</a:t>
            </a:r>
            <a:endParaRPr sz="1800">
              <a:solidFill>
                <a:schemeClr val="dk1"/>
              </a:solidFill>
            </a:endParaRPr>
          </a:p>
        </p:txBody>
      </p:sp>
      <p:sp>
        <p:nvSpPr>
          <p:cNvPr id="545" name="Google Shape;545;p50"/>
          <p:cNvSpPr txBox="1"/>
          <p:nvPr>
            <p:ph type="title"/>
          </p:nvPr>
        </p:nvSpPr>
        <p:spPr>
          <a:xfrm>
            <a:off x="3207300" y="0"/>
            <a:ext cx="46893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match the expected behaviour?</a:t>
            </a:r>
            <a:endParaRPr sz="2020"/>
          </a:p>
        </p:txBody>
      </p:sp>
      <p:sp>
        <p:nvSpPr>
          <p:cNvPr id="546" name="Google Shape;546;p5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12</a:t>
            </a:r>
            <a:endParaRPr>
              <a:solidFill>
                <a:srgbClr val="66666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0" name="Shape 550"/>
        <p:cNvGrpSpPr/>
        <p:nvPr/>
      </p:nvGrpSpPr>
      <p:grpSpPr>
        <a:xfrm>
          <a:off x="0" y="0"/>
          <a:ext cx="0" cy="0"/>
          <a:chOff x="0" y="0"/>
          <a:chExt cx="0" cy="0"/>
        </a:xfrm>
      </p:grpSpPr>
      <p:pic>
        <p:nvPicPr>
          <p:cNvPr id="551" name="Google Shape;551;p51" title="bpmn.png"/>
          <p:cNvPicPr preferRelativeResize="0"/>
          <p:nvPr/>
        </p:nvPicPr>
        <p:blipFill>
          <a:blip r:embed="rId4">
            <a:alphaModFix/>
          </a:blip>
          <a:stretch>
            <a:fillRect/>
          </a:stretch>
        </p:blipFill>
        <p:spPr>
          <a:xfrm>
            <a:off x="706363" y="1056525"/>
            <a:ext cx="7731273" cy="2647350"/>
          </a:xfrm>
          <a:prstGeom prst="rect">
            <a:avLst/>
          </a:prstGeom>
          <a:noFill/>
          <a:ln>
            <a:noFill/>
          </a:ln>
        </p:spPr>
      </p:pic>
      <p:sp>
        <p:nvSpPr>
          <p:cNvPr id="552" name="Google Shape;552;p51"/>
          <p:cNvSpPr txBox="1"/>
          <p:nvPr>
            <p:ph type="title"/>
          </p:nvPr>
        </p:nvSpPr>
        <p:spPr>
          <a:xfrm>
            <a:off x="3207300" y="0"/>
            <a:ext cx="59367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ensure syntactic/semantic correctness?</a:t>
            </a:r>
            <a:endParaRPr sz="2020"/>
          </a:p>
        </p:txBody>
      </p:sp>
      <p:sp>
        <p:nvSpPr>
          <p:cNvPr id="553" name="Google Shape;553;p51"/>
          <p:cNvSpPr/>
          <p:nvPr/>
        </p:nvSpPr>
        <p:spPr>
          <a:xfrm>
            <a:off x="1645400" y="984650"/>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4" name="Google Shape;554;p51"/>
          <p:cNvSpPr/>
          <p:nvPr/>
        </p:nvSpPr>
        <p:spPr>
          <a:xfrm>
            <a:off x="4270700" y="2165825"/>
            <a:ext cx="324000" cy="324000"/>
          </a:xfrm>
          <a:prstGeom prst="diamond">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0000"/>
              </a:solidFill>
            </a:endParaRPr>
          </a:p>
        </p:txBody>
      </p:sp>
      <p:sp>
        <p:nvSpPr>
          <p:cNvPr id="555" name="Google Shape;555;p51"/>
          <p:cNvSpPr txBox="1"/>
          <p:nvPr/>
        </p:nvSpPr>
        <p:spPr>
          <a:xfrm>
            <a:off x="4235150" y="2152925"/>
            <a:ext cx="3951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500">
                <a:solidFill>
                  <a:srgbClr val="FF0000"/>
                </a:solidFill>
              </a:rPr>
              <a:t>X</a:t>
            </a:r>
            <a:endParaRPr b="1" sz="1500">
              <a:solidFill>
                <a:srgbClr val="FF0000"/>
              </a:solidFill>
            </a:endParaRPr>
          </a:p>
        </p:txBody>
      </p:sp>
      <p:cxnSp>
        <p:nvCxnSpPr>
          <p:cNvPr id="556" name="Google Shape;556;p51"/>
          <p:cNvCxnSpPr/>
          <p:nvPr/>
        </p:nvCxnSpPr>
        <p:spPr>
          <a:xfrm flipH="1" rot="10800000">
            <a:off x="2429250" y="3051150"/>
            <a:ext cx="459900" cy="349800"/>
          </a:xfrm>
          <a:prstGeom prst="straightConnector1">
            <a:avLst/>
          </a:prstGeom>
          <a:noFill/>
          <a:ln cap="flat" cmpd="sng" w="19050">
            <a:solidFill>
              <a:srgbClr val="FF0000"/>
            </a:solidFill>
            <a:prstDash val="solid"/>
            <a:round/>
            <a:headEnd len="med" w="med" type="none"/>
            <a:tailEnd len="med" w="med" type="triangle"/>
          </a:ln>
        </p:spPr>
      </p:cxnSp>
      <p:sp>
        <p:nvSpPr>
          <p:cNvPr id="557" name="Google Shape;557;p51"/>
          <p:cNvSpPr txBox="1"/>
          <p:nvPr/>
        </p:nvSpPr>
        <p:spPr>
          <a:xfrm>
            <a:off x="2072825" y="3524050"/>
            <a:ext cx="12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rgbClr val="FF0000"/>
                </a:solidFill>
              </a:rPr>
              <a:t>Syntactic</a:t>
            </a:r>
            <a:endParaRPr b="1" sz="1800">
              <a:solidFill>
                <a:srgbClr val="FF0000"/>
              </a:solidFill>
            </a:endParaRPr>
          </a:p>
          <a:p>
            <a:pPr indent="0" lvl="0" marL="0" rtl="0" algn="ctr">
              <a:spcBef>
                <a:spcPts val="0"/>
              </a:spcBef>
              <a:spcAft>
                <a:spcPts val="0"/>
              </a:spcAft>
              <a:buNone/>
            </a:pPr>
            <a:r>
              <a:rPr b="1" lang="fr" sz="1800">
                <a:solidFill>
                  <a:srgbClr val="FF0000"/>
                </a:solidFill>
              </a:rPr>
              <a:t>error!</a:t>
            </a:r>
            <a:endParaRPr b="1" sz="1800">
              <a:solidFill>
                <a:srgbClr val="FF0000"/>
              </a:solidFill>
            </a:endParaRPr>
          </a:p>
        </p:txBody>
      </p:sp>
      <p:sp>
        <p:nvSpPr>
          <p:cNvPr id="558" name="Google Shape;558;p51"/>
          <p:cNvSpPr txBox="1"/>
          <p:nvPr/>
        </p:nvSpPr>
        <p:spPr>
          <a:xfrm>
            <a:off x="3207300" y="1392575"/>
            <a:ext cx="12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rgbClr val="FF0000"/>
                </a:solidFill>
              </a:rPr>
              <a:t>Semantic</a:t>
            </a:r>
            <a:endParaRPr b="1" sz="1800">
              <a:solidFill>
                <a:srgbClr val="FF0000"/>
              </a:solidFill>
            </a:endParaRPr>
          </a:p>
          <a:p>
            <a:pPr indent="0" lvl="0" marL="0" rtl="0" algn="ctr">
              <a:spcBef>
                <a:spcPts val="0"/>
              </a:spcBef>
              <a:spcAft>
                <a:spcPts val="0"/>
              </a:spcAft>
              <a:buNone/>
            </a:pPr>
            <a:r>
              <a:rPr b="1" lang="fr" sz="1800">
                <a:solidFill>
                  <a:srgbClr val="FF0000"/>
                </a:solidFill>
              </a:rPr>
              <a:t>error!</a:t>
            </a:r>
            <a:endParaRPr b="1" sz="1800">
              <a:solidFill>
                <a:srgbClr val="FF0000"/>
              </a:solidFill>
            </a:endParaRPr>
          </a:p>
        </p:txBody>
      </p:sp>
      <p:sp>
        <p:nvSpPr>
          <p:cNvPr id="559" name="Google Shape;559;p5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13</a:t>
            </a:r>
            <a:endParaRPr>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16"/>
          <p:cNvSpPr txBox="1"/>
          <p:nvPr/>
        </p:nvSpPr>
        <p:spPr>
          <a:xfrm>
            <a:off x="1031700" y="647800"/>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According to history, the </a:t>
            </a:r>
            <a:r>
              <a:rPr b="1" lang="fr" sz="1800">
                <a:solidFill>
                  <a:srgbClr val="FF0000"/>
                </a:solidFill>
              </a:rPr>
              <a:t>first</a:t>
            </a:r>
            <a:r>
              <a:rPr lang="fr" sz="1800"/>
              <a:t> man to have ever evokated the term “business process” is the </a:t>
            </a:r>
            <a:r>
              <a:rPr lang="fr" sz="1800"/>
              <a:t>scottish economist </a:t>
            </a:r>
            <a:r>
              <a:rPr lang="fr" sz="1800"/>
              <a:t>Adam Smith in 1776.</a:t>
            </a:r>
            <a:endParaRPr sz="1800">
              <a:solidFill>
                <a:schemeClr val="dk1"/>
              </a:solidFill>
            </a:endParaRPr>
          </a:p>
        </p:txBody>
      </p:sp>
      <p:pic>
        <p:nvPicPr>
          <p:cNvPr id="77" name="Google Shape;77;p16"/>
          <p:cNvPicPr preferRelativeResize="0"/>
          <p:nvPr/>
        </p:nvPicPr>
        <p:blipFill>
          <a:blip r:embed="rId4">
            <a:alphaModFix/>
          </a:blip>
          <a:stretch>
            <a:fillRect/>
          </a:stretch>
        </p:blipFill>
        <p:spPr>
          <a:xfrm>
            <a:off x="826100" y="1500575"/>
            <a:ext cx="2250924" cy="2742249"/>
          </a:xfrm>
          <a:prstGeom prst="rect">
            <a:avLst/>
          </a:prstGeom>
          <a:noFill/>
          <a:ln>
            <a:noFill/>
          </a:ln>
        </p:spPr>
      </p:pic>
      <p:sp>
        <p:nvSpPr>
          <p:cNvPr id="78" name="Google Shape;78;p16"/>
          <p:cNvSpPr txBox="1"/>
          <p:nvPr/>
        </p:nvSpPr>
        <p:spPr>
          <a:xfrm>
            <a:off x="826113" y="4242825"/>
            <a:ext cx="2250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Adam Smith</a:t>
            </a:r>
            <a:endParaRPr sz="1800">
              <a:solidFill>
                <a:schemeClr val="dk1"/>
              </a:solidFill>
            </a:endParaRPr>
          </a:p>
        </p:txBody>
      </p:sp>
      <p:sp>
        <p:nvSpPr>
          <p:cNvPr id="79" name="Google Shape;79;p16"/>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Adam Smith</a:t>
            </a:r>
            <a:endParaRPr sz="2020"/>
          </a:p>
        </p:txBody>
      </p:sp>
      <p:sp>
        <p:nvSpPr>
          <p:cNvPr id="80" name="Google Shape;80;p16"/>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a:t>
            </a:r>
            <a:endParaRPr>
              <a:solidFill>
                <a:srgbClr val="666666"/>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3" name="Shape 563"/>
        <p:cNvGrpSpPr/>
        <p:nvPr/>
      </p:nvGrpSpPr>
      <p:grpSpPr>
        <a:xfrm>
          <a:off x="0" y="0"/>
          <a:ext cx="0" cy="0"/>
          <a:chOff x="0" y="0"/>
          <a:chExt cx="0" cy="0"/>
        </a:xfrm>
      </p:grpSpPr>
      <p:sp>
        <p:nvSpPr>
          <p:cNvPr id="564" name="Google Shape;564;p52"/>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PhD Research Axes</a:t>
            </a:r>
            <a:endParaRPr sz="2020"/>
          </a:p>
        </p:txBody>
      </p:sp>
      <p:sp>
        <p:nvSpPr>
          <p:cNvPr id="565" name="Google Shape;565;p5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14</a:t>
            </a:r>
            <a:endParaRPr>
              <a:solidFill>
                <a:srgbClr val="666666"/>
              </a:solidFill>
            </a:endParaRPr>
          </a:p>
        </p:txBody>
      </p:sp>
      <p:sp>
        <p:nvSpPr>
          <p:cNvPr id="566" name="Google Shape;566;p52"/>
          <p:cNvSpPr/>
          <p:nvPr/>
        </p:nvSpPr>
        <p:spPr>
          <a:xfrm>
            <a:off x="540150" y="887500"/>
            <a:ext cx="7155900" cy="22299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7" name="Google Shape;567;p52"/>
          <p:cNvSpPr txBox="1"/>
          <p:nvPr/>
        </p:nvSpPr>
        <p:spPr>
          <a:xfrm>
            <a:off x="150975" y="911025"/>
            <a:ext cx="79668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rPr>
              <a:t>How to </a:t>
            </a:r>
            <a:r>
              <a:rPr b="1" lang="fr" sz="1800">
                <a:solidFill>
                  <a:srgbClr val="FF0000"/>
                </a:solidFill>
              </a:rPr>
              <a:t>write</a:t>
            </a:r>
            <a:r>
              <a:rPr lang="fr" sz="1800">
                <a:solidFill>
                  <a:schemeClr val="dk1"/>
                </a:solidFill>
              </a:rPr>
              <a:t> a </a:t>
            </a:r>
            <a:r>
              <a:rPr b="1" lang="fr" sz="1800">
                <a:solidFill>
                  <a:srgbClr val="FF0000"/>
                </a:solidFill>
              </a:rPr>
              <a:t>BPMN</a:t>
            </a:r>
            <a:r>
              <a:rPr lang="fr" sz="1800">
                <a:solidFill>
                  <a:schemeClr val="dk1"/>
                </a:solidFill>
              </a:rPr>
              <a:t> process?</a:t>
            </a:r>
            <a:endParaRPr sz="1800">
              <a:solidFill>
                <a:schemeClr val="dk1"/>
              </a:solidFill>
              <a:latin typeface="Lato"/>
              <a:ea typeface="Lato"/>
              <a:cs typeface="Lato"/>
              <a:sym typeface="Lato"/>
            </a:endParaRPr>
          </a:p>
        </p:txBody>
      </p:sp>
      <p:sp>
        <p:nvSpPr>
          <p:cNvPr id="568" name="Google Shape;568;p52"/>
          <p:cNvSpPr txBox="1"/>
          <p:nvPr/>
        </p:nvSpPr>
        <p:spPr>
          <a:xfrm>
            <a:off x="152100" y="1449550"/>
            <a:ext cx="76257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rPr>
              <a:t>How to </a:t>
            </a:r>
            <a:r>
              <a:rPr b="1" lang="fr" sz="1800">
                <a:solidFill>
                  <a:srgbClr val="FF0000"/>
                </a:solidFill>
              </a:rPr>
              <a:t>avoid wasting time</a:t>
            </a:r>
            <a:r>
              <a:rPr lang="fr" sz="1800">
                <a:solidFill>
                  <a:schemeClr val="dk1"/>
                </a:solidFill>
              </a:rPr>
              <a:t> designing?</a:t>
            </a:r>
            <a:endParaRPr sz="1800">
              <a:solidFill>
                <a:schemeClr val="dk1"/>
              </a:solidFill>
              <a:latin typeface="Lato"/>
              <a:ea typeface="Lato"/>
              <a:cs typeface="Lato"/>
              <a:sym typeface="Lato"/>
            </a:endParaRPr>
          </a:p>
        </p:txBody>
      </p:sp>
      <p:sp>
        <p:nvSpPr>
          <p:cNvPr id="569" name="Google Shape;569;p52"/>
          <p:cNvSpPr txBox="1"/>
          <p:nvPr/>
        </p:nvSpPr>
        <p:spPr>
          <a:xfrm>
            <a:off x="152100" y="1994650"/>
            <a:ext cx="72369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rPr>
              <a:t>How to </a:t>
            </a:r>
            <a:r>
              <a:rPr b="1" lang="fr" sz="1800">
                <a:solidFill>
                  <a:srgbClr val="FF0000"/>
                </a:solidFill>
              </a:rPr>
              <a:t>match</a:t>
            </a:r>
            <a:r>
              <a:rPr lang="fr" sz="1800">
                <a:solidFill>
                  <a:schemeClr val="dk1"/>
                </a:solidFill>
              </a:rPr>
              <a:t> the expected </a:t>
            </a:r>
            <a:r>
              <a:rPr b="1" lang="fr" sz="1800">
                <a:solidFill>
                  <a:srgbClr val="FF0000"/>
                </a:solidFill>
              </a:rPr>
              <a:t>behaviour</a:t>
            </a:r>
            <a:r>
              <a:rPr lang="fr" sz="1800">
                <a:solidFill>
                  <a:schemeClr val="dk1"/>
                </a:solidFill>
              </a:rPr>
              <a:t>?</a:t>
            </a:r>
            <a:endParaRPr sz="1800">
              <a:solidFill>
                <a:schemeClr val="dk1"/>
              </a:solidFill>
              <a:latin typeface="Lato"/>
              <a:ea typeface="Lato"/>
              <a:cs typeface="Lato"/>
              <a:sym typeface="Lato"/>
            </a:endParaRPr>
          </a:p>
        </p:txBody>
      </p:sp>
      <p:sp>
        <p:nvSpPr>
          <p:cNvPr id="570" name="Google Shape;570;p52"/>
          <p:cNvSpPr txBox="1"/>
          <p:nvPr/>
        </p:nvSpPr>
        <p:spPr>
          <a:xfrm>
            <a:off x="150975" y="2572150"/>
            <a:ext cx="74370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rPr>
              <a:t>How to ensure </a:t>
            </a:r>
            <a:r>
              <a:rPr b="1" lang="fr" sz="1800">
                <a:solidFill>
                  <a:srgbClr val="FF0000"/>
                </a:solidFill>
              </a:rPr>
              <a:t>syntactic/semantic correctness</a:t>
            </a:r>
            <a:r>
              <a:rPr lang="fr" sz="1800">
                <a:solidFill>
                  <a:schemeClr val="dk1"/>
                </a:solidFill>
              </a:rPr>
              <a:t>?</a:t>
            </a:r>
            <a:endParaRPr sz="1800">
              <a:solidFill>
                <a:schemeClr val="dk1"/>
              </a:solidFill>
              <a:latin typeface="Lato"/>
              <a:ea typeface="Lato"/>
              <a:cs typeface="Lato"/>
              <a:sym typeface="Lato"/>
            </a:endParaRPr>
          </a:p>
        </p:txBody>
      </p:sp>
      <p:pic>
        <p:nvPicPr>
          <p:cNvPr id="571" name="Google Shape;571;p52"/>
          <p:cNvPicPr preferRelativeResize="0"/>
          <p:nvPr/>
        </p:nvPicPr>
        <p:blipFill>
          <a:blip r:embed="rId4">
            <a:alphaModFix/>
          </a:blip>
          <a:stretch>
            <a:fillRect/>
          </a:stretch>
        </p:blipFill>
        <p:spPr>
          <a:xfrm>
            <a:off x="7888125" y="1025063"/>
            <a:ext cx="676774" cy="676774"/>
          </a:xfrm>
          <a:prstGeom prst="rect">
            <a:avLst/>
          </a:prstGeom>
          <a:noFill/>
          <a:ln>
            <a:noFill/>
          </a:ln>
        </p:spPr>
      </p:pic>
      <p:sp>
        <p:nvSpPr>
          <p:cNvPr id="572" name="Google Shape;572;p52"/>
          <p:cNvSpPr txBox="1"/>
          <p:nvPr/>
        </p:nvSpPr>
        <p:spPr>
          <a:xfrm>
            <a:off x="540150" y="357863"/>
            <a:ext cx="3648300" cy="545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fr" sz="2020">
                <a:solidFill>
                  <a:srgbClr val="FF0000"/>
                </a:solidFill>
              </a:rPr>
              <a:t>Modelling BPMN processes</a:t>
            </a:r>
            <a:endParaRPr sz="1800">
              <a:solidFill>
                <a:srgbClr val="FF0000"/>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6" name="Shape 576"/>
        <p:cNvGrpSpPr/>
        <p:nvPr/>
      </p:nvGrpSpPr>
      <p:grpSpPr>
        <a:xfrm>
          <a:off x="0" y="0"/>
          <a:ext cx="0" cy="0"/>
          <a:chOff x="0" y="0"/>
          <a:chExt cx="0" cy="0"/>
        </a:xfrm>
      </p:grpSpPr>
      <p:pic>
        <p:nvPicPr>
          <p:cNvPr id="577" name="Google Shape;577;p53"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sp>
        <p:nvSpPr>
          <p:cNvPr id="578" name="Google Shape;578;p53"/>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9" name="Google Shape;579;p53"/>
          <p:cNvPicPr preferRelativeResize="0"/>
          <p:nvPr/>
        </p:nvPicPr>
        <p:blipFill>
          <a:blip r:embed="rId5">
            <a:alphaModFix/>
          </a:blip>
          <a:stretch>
            <a:fillRect/>
          </a:stretch>
        </p:blipFill>
        <p:spPr>
          <a:xfrm>
            <a:off x="1192275" y="522575"/>
            <a:ext cx="1636725" cy="1636725"/>
          </a:xfrm>
          <a:prstGeom prst="rect">
            <a:avLst/>
          </a:prstGeom>
          <a:noFill/>
          <a:ln>
            <a:noFill/>
          </a:ln>
        </p:spPr>
      </p:pic>
      <p:sp>
        <p:nvSpPr>
          <p:cNvPr id="580" name="Google Shape;580;p53"/>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581" name="Google Shape;581;p5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5" name="Shape 585"/>
        <p:cNvGrpSpPr/>
        <p:nvPr/>
      </p:nvGrpSpPr>
      <p:grpSpPr>
        <a:xfrm>
          <a:off x="0" y="0"/>
          <a:ext cx="0" cy="0"/>
          <a:chOff x="0" y="0"/>
          <a:chExt cx="0" cy="0"/>
        </a:xfrm>
      </p:grpSpPr>
      <p:pic>
        <p:nvPicPr>
          <p:cNvPr id="586" name="Google Shape;586;p54"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sp>
        <p:nvSpPr>
          <p:cNvPr id="587" name="Google Shape;587;p54"/>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8" name="Google Shape;588;p54"/>
          <p:cNvPicPr preferRelativeResize="0"/>
          <p:nvPr/>
        </p:nvPicPr>
        <p:blipFill>
          <a:blip r:embed="rId5">
            <a:alphaModFix/>
          </a:blip>
          <a:stretch>
            <a:fillRect/>
          </a:stretch>
        </p:blipFill>
        <p:spPr>
          <a:xfrm>
            <a:off x="1192275" y="522575"/>
            <a:ext cx="1636725" cy="1636725"/>
          </a:xfrm>
          <a:prstGeom prst="rect">
            <a:avLst/>
          </a:prstGeom>
          <a:noFill/>
          <a:ln>
            <a:noFill/>
          </a:ln>
        </p:spPr>
      </p:pic>
      <p:pic>
        <p:nvPicPr>
          <p:cNvPr id="589" name="Google Shape;589;p54"/>
          <p:cNvPicPr preferRelativeResize="0"/>
          <p:nvPr/>
        </p:nvPicPr>
        <p:blipFill>
          <a:blip r:embed="rId6">
            <a:alphaModFix/>
          </a:blip>
          <a:stretch>
            <a:fillRect/>
          </a:stretch>
        </p:blipFill>
        <p:spPr>
          <a:xfrm>
            <a:off x="2194925" y="349800"/>
            <a:ext cx="583350" cy="583350"/>
          </a:xfrm>
          <a:prstGeom prst="rect">
            <a:avLst/>
          </a:prstGeom>
          <a:noFill/>
          <a:ln>
            <a:noFill/>
          </a:ln>
        </p:spPr>
      </p:pic>
      <p:sp>
        <p:nvSpPr>
          <p:cNvPr id="590" name="Google Shape;590;p54"/>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591" name="Google Shape;591;p5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5" name="Shape 595"/>
        <p:cNvGrpSpPr/>
        <p:nvPr/>
      </p:nvGrpSpPr>
      <p:grpSpPr>
        <a:xfrm>
          <a:off x="0" y="0"/>
          <a:ext cx="0" cy="0"/>
          <a:chOff x="0" y="0"/>
          <a:chExt cx="0" cy="0"/>
        </a:xfrm>
      </p:grpSpPr>
      <p:pic>
        <p:nvPicPr>
          <p:cNvPr id="596" name="Google Shape;596;p55"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pic>
        <p:nvPicPr>
          <p:cNvPr id="597" name="Google Shape;597;p55" title="1409275-dessin-anime-en-colere-patron-avec-bulle-vide-vectoriel-removebg-preview.png"/>
          <p:cNvPicPr preferRelativeResize="0"/>
          <p:nvPr/>
        </p:nvPicPr>
        <p:blipFill rotWithShape="1">
          <a:blip r:embed="rId5">
            <a:alphaModFix/>
          </a:blip>
          <a:srcRect b="0" l="0" r="52194" t="0"/>
          <a:stretch/>
        </p:blipFill>
        <p:spPr>
          <a:xfrm>
            <a:off x="706375" y="443863"/>
            <a:ext cx="1165750" cy="1625675"/>
          </a:xfrm>
          <a:prstGeom prst="rect">
            <a:avLst/>
          </a:prstGeom>
          <a:noFill/>
          <a:ln>
            <a:noFill/>
          </a:ln>
        </p:spPr>
      </p:pic>
      <p:sp>
        <p:nvSpPr>
          <p:cNvPr id="598" name="Google Shape;598;p55"/>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9" name="Google Shape;599;p55"/>
          <p:cNvSpPr/>
          <p:nvPr/>
        </p:nvSpPr>
        <p:spPr>
          <a:xfrm rot="-10338348">
            <a:off x="1687080" y="517572"/>
            <a:ext cx="2365927" cy="1646707"/>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0" name="Google Shape;600;p55"/>
          <p:cNvSpPr txBox="1"/>
          <p:nvPr/>
        </p:nvSpPr>
        <p:spPr>
          <a:xfrm>
            <a:off x="2105350" y="900425"/>
            <a:ext cx="1788000" cy="9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Is this process optimal?!</a:t>
            </a:r>
            <a:endParaRPr sz="1800">
              <a:solidFill>
                <a:schemeClr val="dk1"/>
              </a:solidFill>
            </a:endParaRPr>
          </a:p>
        </p:txBody>
      </p:sp>
      <p:sp>
        <p:nvSpPr>
          <p:cNvPr id="601" name="Google Shape;601;p55"/>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602" name="Google Shape;602;p5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6" name="Shape 606"/>
        <p:cNvGrpSpPr/>
        <p:nvPr/>
      </p:nvGrpSpPr>
      <p:grpSpPr>
        <a:xfrm>
          <a:off x="0" y="0"/>
          <a:ext cx="0" cy="0"/>
          <a:chOff x="0" y="0"/>
          <a:chExt cx="0" cy="0"/>
        </a:xfrm>
      </p:grpSpPr>
      <p:pic>
        <p:nvPicPr>
          <p:cNvPr id="607" name="Google Shape;607;p56"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pic>
        <p:nvPicPr>
          <p:cNvPr id="608" name="Google Shape;608;p56" title="1409275-dessin-anime-en-colere-patron-avec-bulle-vide-vectoriel-removebg-preview.png"/>
          <p:cNvPicPr preferRelativeResize="0"/>
          <p:nvPr/>
        </p:nvPicPr>
        <p:blipFill rotWithShape="1">
          <a:blip r:embed="rId5">
            <a:alphaModFix/>
          </a:blip>
          <a:srcRect b="0" l="0" r="52194" t="0"/>
          <a:stretch/>
        </p:blipFill>
        <p:spPr>
          <a:xfrm>
            <a:off x="706375" y="443863"/>
            <a:ext cx="1165750" cy="1625675"/>
          </a:xfrm>
          <a:prstGeom prst="rect">
            <a:avLst/>
          </a:prstGeom>
          <a:noFill/>
          <a:ln>
            <a:noFill/>
          </a:ln>
        </p:spPr>
      </p:pic>
      <p:sp>
        <p:nvSpPr>
          <p:cNvPr id="609" name="Google Shape;609;p56"/>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0" name="Google Shape;610;p56"/>
          <p:cNvSpPr/>
          <p:nvPr/>
        </p:nvSpPr>
        <p:spPr>
          <a:xfrm rot="-10338348">
            <a:off x="1687080" y="517572"/>
            <a:ext cx="2365927" cy="1646707"/>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1" name="Google Shape;611;p56"/>
          <p:cNvSpPr txBox="1"/>
          <p:nvPr/>
        </p:nvSpPr>
        <p:spPr>
          <a:xfrm>
            <a:off x="2105350" y="900425"/>
            <a:ext cx="1788000" cy="9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Is this process optimal?!</a:t>
            </a:r>
            <a:endParaRPr sz="1800">
              <a:solidFill>
                <a:schemeClr val="dk1"/>
              </a:solidFill>
            </a:endParaRPr>
          </a:p>
        </p:txBody>
      </p:sp>
      <p:sp>
        <p:nvSpPr>
          <p:cNvPr id="612" name="Google Shape;612;p56"/>
          <p:cNvSpPr txBox="1"/>
          <p:nvPr/>
        </p:nvSpPr>
        <p:spPr>
          <a:xfrm>
            <a:off x="588600" y="3937075"/>
            <a:ext cx="7966800" cy="539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In the </a:t>
            </a:r>
            <a:r>
              <a:rPr b="1" lang="fr" sz="1800">
                <a:solidFill>
                  <a:srgbClr val="FF0000"/>
                </a:solidFill>
                <a:latin typeface="Lato"/>
                <a:ea typeface="Lato"/>
                <a:cs typeface="Lato"/>
                <a:sym typeface="Lato"/>
              </a:rPr>
              <a:t>resource-free</a:t>
            </a: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durations-free</a:t>
            </a: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single instance</a:t>
            </a:r>
            <a:r>
              <a:rPr lang="fr" sz="1800">
                <a:solidFill>
                  <a:schemeClr val="dk1"/>
                </a:solidFill>
                <a:latin typeface="Lato"/>
                <a:ea typeface="Lato"/>
                <a:cs typeface="Lato"/>
                <a:sym typeface="Lato"/>
              </a:rPr>
              <a:t> context, yes!</a:t>
            </a:r>
            <a:endParaRPr sz="1800">
              <a:solidFill>
                <a:schemeClr val="dk1"/>
              </a:solidFill>
              <a:latin typeface="Lato"/>
              <a:ea typeface="Lato"/>
              <a:cs typeface="Lato"/>
              <a:sym typeface="Lato"/>
            </a:endParaRPr>
          </a:p>
        </p:txBody>
      </p:sp>
      <p:sp>
        <p:nvSpPr>
          <p:cNvPr id="613" name="Google Shape;613;p56"/>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614" name="Google Shape;614;p5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8" name="Shape 618"/>
        <p:cNvGrpSpPr/>
        <p:nvPr/>
      </p:nvGrpSpPr>
      <p:grpSpPr>
        <a:xfrm>
          <a:off x="0" y="0"/>
          <a:ext cx="0" cy="0"/>
          <a:chOff x="0" y="0"/>
          <a:chExt cx="0" cy="0"/>
        </a:xfrm>
      </p:grpSpPr>
      <p:pic>
        <p:nvPicPr>
          <p:cNvPr id="619" name="Google Shape;619;p57" title="bpmn.png"/>
          <p:cNvPicPr preferRelativeResize="0"/>
          <p:nvPr/>
        </p:nvPicPr>
        <p:blipFill>
          <a:blip r:embed="rId4">
            <a:alphaModFix/>
          </a:blip>
          <a:stretch>
            <a:fillRect/>
          </a:stretch>
        </p:blipFill>
        <p:spPr>
          <a:xfrm>
            <a:off x="743975" y="1532188"/>
            <a:ext cx="7746798" cy="2768425"/>
          </a:xfrm>
          <a:prstGeom prst="rect">
            <a:avLst/>
          </a:prstGeom>
          <a:noFill/>
          <a:ln>
            <a:noFill/>
          </a:ln>
        </p:spPr>
      </p:pic>
      <p:sp>
        <p:nvSpPr>
          <p:cNvPr id="620" name="Google Shape;620;p57"/>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sp>
        <p:nvSpPr>
          <p:cNvPr id="621" name="Google Shape;621;p57"/>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622" name="Google Shape;622;p5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16</a:t>
            </a:r>
            <a:endParaRPr>
              <a:solidFill>
                <a:srgbClr val="66666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6" name="Shape 626"/>
        <p:cNvGrpSpPr/>
        <p:nvPr/>
      </p:nvGrpSpPr>
      <p:grpSpPr>
        <a:xfrm>
          <a:off x="0" y="0"/>
          <a:ext cx="0" cy="0"/>
          <a:chOff x="0" y="0"/>
          <a:chExt cx="0" cy="0"/>
        </a:xfrm>
      </p:grpSpPr>
      <p:pic>
        <p:nvPicPr>
          <p:cNvPr id="627" name="Google Shape;627;p58" title="bpmn.png"/>
          <p:cNvPicPr preferRelativeResize="0"/>
          <p:nvPr/>
        </p:nvPicPr>
        <p:blipFill>
          <a:blip r:embed="rId4">
            <a:alphaModFix/>
          </a:blip>
          <a:stretch>
            <a:fillRect/>
          </a:stretch>
        </p:blipFill>
        <p:spPr>
          <a:xfrm>
            <a:off x="743975" y="1532188"/>
            <a:ext cx="7746798" cy="2768425"/>
          </a:xfrm>
          <a:prstGeom prst="rect">
            <a:avLst/>
          </a:prstGeom>
          <a:noFill/>
          <a:ln>
            <a:noFill/>
          </a:ln>
        </p:spPr>
      </p:pic>
      <p:sp>
        <p:nvSpPr>
          <p:cNvPr id="628" name="Google Shape;628;p58"/>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pic>
        <p:nvPicPr>
          <p:cNvPr id="629" name="Google Shape;629;p58"/>
          <p:cNvPicPr preferRelativeResize="0"/>
          <p:nvPr/>
        </p:nvPicPr>
        <p:blipFill rotWithShape="1">
          <a:blip r:embed="rId5">
            <a:alphaModFix/>
          </a:blip>
          <a:srcRect b="0" l="18331" r="17052" t="0"/>
          <a:stretch/>
        </p:blipFill>
        <p:spPr>
          <a:xfrm>
            <a:off x="1794375" y="3338400"/>
            <a:ext cx="213775" cy="220750"/>
          </a:xfrm>
          <a:prstGeom prst="rect">
            <a:avLst/>
          </a:prstGeom>
          <a:noFill/>
          <a:ln>
            <a:noFill/>
          </a:ln>
        </p:spPr>
      </p:pic>
      <p:sp>
        <p:nvSpPr>
          <p:cNvPr id="630" name="Google Shape;630;p58"/>
          <p:cNvSpPr txBox="1"/>
          <p:nvPr/>
        </p:nvSpPr>
        <p:spPr>
          <a:xfrm>
            <a:off x="1714125" y="31993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7, 0.75)</a:t>
            </a:r>
            <a:endParaRPr sz="600">
              <a:solidFill>
                <a:srgbClr val="FF0000"/>
              </a:solidFill>
            </a:endParaRPr>
          </a:p>
        </p:txBody>
      </p:sp>
      <p:pic>
        <p:nvPicPr>
          <p:cNvPr id="631" name="Google Shape;631;p58"/>
          <p:cNvPicPr preferRelativeResize="0"/>
          <p:nvPr/>
        </p:nvPicPr>
        <p:blipFill rotWithShape="1">
          <a:blip r:embed="rId5">
            <a:alphaModFix/>
          </a:blip>
          <a:srcRect b="0" l="18331" r="17052" t="0"/>
          <a:stretch/>
        </p:blipFill>
        <p:spPr>
          <a:xfrm>
            <a:off x="1473875" y="2927250"/>
            <a:ext cx="213775" cy="220750"/>
          </a:xfrm>
          <a:prstGeom prst="rect">
            <a:avLst/>
          </a:prstGeom>
          <a:noFill/>
          <a:ln>
            <a:noFill/>
          </a:ln>
        </p:spPr>
      </p:pic>
      <p:sp>
        <p:nvSpPr>
          <p:cNvPr id="632" name="Google Shape;632;p58"/>
          <p:cNvSpPr txBox="1"/>
          <p:nvPr/>
        </p:nvSpPr>
        <p:spPr>
          <a:xfrm>
            <a:off x="1393625" y="27882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(unif, 2, 3)</a:t>
            </a:r>
            <a:endParaRPr sz="600">
              <a:solidFill>
                <a:srgbClr val="FF0000"/>
              </a:solidFill>
            </a:endParaRPr>
          </a:p>
        </p:txBody>
      </p:sp>
      <p:pic>
        <p:nvPicPr>
          <p:cNvPr id="633" name="Google Shape;633;p58"/>
          <p:cNvPicPr preferRelativeResize="0"/>
          <p:nvPr/>
        </p:nvPicPr>
        <p:blipFill rotWithShape="1">
          <a:blip r:embed="rId5">
            <a:alphaModFix/>
          </a:blip>
          <a:srcRect b="0" l="18331" r="17052" t="0"/>
          <a:stretch/>
        </p:blipFill>
        <p:spPr>
          <a:xfrm>
            <a:off x="3811950" y="2742375"/>
            <a:ext cx="213775" cy="220750"/>
          </a:xfrm>
          <a:prstGeom prst="rect">
            <a:avLst/>
          </a:prstGeom>
          <a:noFill/>
          <a:ln>
            <a:noFill/>
          </a:ln>
        </p:spPr>
      </p:pic>
      <p:sp>
        <p:nvSpPr>
          <p:cNvPr id="634" name="Google Shape;634;p58"/>
          <p:cNvSpPr txBox="1"/>
          <p:nvPr/>
        </p:nvSpPr>
        <p:spPr>
          <a:xfrm>
            <a:off x="3731700" y="26033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3, 0.5)</a:t>
            </a:r>
            <a:endParaRPr sz="600">
              <a:solidFill>
                <a:srgbClr val="FF0000"/>
              </a:solidFill>
            </a:endParaRPr>
          </a:p>
        </p:txBody>
      </p:sp>
      <p:pic>
        <p:nvPicPr>
          <p:cNvPr id="635" name="Google Shape;635;p58"/>
          <p:cNvPicPr preferRelativeResize="0"/>
          <p:nvPr/>
        </p:nvPicPr>
        <p:blipFill rotWithShape="1">
          <a:blip r:embed="rId5">
            <a:alphaModFix/>
          </a:blip>
          <a:srcRect b="0" l="18331" r="17052" t="0"/>
          <a:stretch/>
        </p:blipFill>
        <p:spPr>
          <a:xfrm>
            <a:off x="5109650" y="3338387"/>
            <a:ext cx="213775" cy="220750"/>
          </a:xfrm>
          <a:prstGeom prst="rect">
            <a:avLst/>
          </a:prstGeom>
          <a:noFill/>
          <a:ln>
            <a:noFill/>
          </a:ln>
        </p:spPr>
      </p:pic>
      <p:sp>
        <p:nvSpPr>
          <p:cNvPr id="636" name="Google Shape;636;p58"/>
          <p:cNvSpPr txBox="1"/>
          <p:nvPr/>
        </p:nvSpPr>
        <p:spPr>
          <a:xfrm>
            <a:off x="5029400"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0.1)</a:t>
            </a:r>
            <a:endParaRPr sz="600">
              <a:solidFill>
                <a:srgbClr val="FF0000"/>
              </a:solidFill>
            </a:endParaRPr>
          </a:p>
        </p:txBody>
      </p:sp>
      <p:pic>
        <p:nvPicPr>
          <p:cNvPr id="637" name="Google Shape;637;p58"/>
          <p:cNvPicPr preferRelativeResize="0"/>
          <p:nvPr/>
        </p:nvPicPr>
        <p:blipFill rotWithShape="1">
          <a:blip r:embed="rId5">
            <a:alphaModFix/>
          </a:blip>
          <a:srcRect b="0" l="18331" r="17052" t="0"/>
          <a:stretch/>
        </p:blipFill>
        <p:spPr>
          <a:xfrm>
            <a:off x="4138350" y="3814650"/>
            <a:ext cx="213775" cy="220750"/>
          </a:xfrm>
          <a:prstGeom prst="rect">
            <a:avLst/>
          </a:prstGeom>
          <a:noFill/>
          <a:ln>
            <a:noFill/>
          </a:ln>
        </p:spPr>
      </p:pic>
      <p:sp>
        <p:nvSpPr>
          <p:cNvPr id="638" name="Google Shape;638;p58"/>
          <p:cNvSpPr txBox="1"/>
          <p:nvPr/>
        </p:nvSpPr>
        <p:spPr>
          <a:xfrm>
            <a:off x="4025725" y="36691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0.2)</a:t>
            </a:r>
            <a:endParaRPr sz="600">
              <a:solidFill>
                <a:srgbClr val="FF0000"/>
              </a:solidFill>
            </a:endParaRPr>
          </a:p>
        </p:txBody>
      </p:sp>
      <p:pic>
        <p:nvPicPr>
          <p:cNvPr id="639" name="Google Shape;639;p58"/>
          <p:cNvPicPr preferRelativeResize="0"/>
          <p:nvPr/>
        </p:nvPicPr>
        <p:blipFill rotWithShape="1">
          <a:blip r:embed="rId5">
            <a:alphaModFix/>
          </a:blip>
          <a:srcRect b="0" l="18331" r="17052" t="0"/>
          <a:stretch/>
        </p:blipFill>
        <p:spPr>
          <a:xfrm>
            <a:off x="6681175" y="3338387"/>
            <a:ext cx="213775" cy="220750"/>
          </a:xfrm>
          <a:prstGeom prst="rect">
            <a:avLst/>
          </a:prstGeom>
          <a:noFill/>
          <a:ln>
            <a:noFill/>
          </a:ln>
        </p:spPr>
      </p:pic>
      <p:sp>
        <p:nvSpPr>
          <p:cNvPr id="640" name="Google Shape;640;p58"/>
          <p:cNvSpPr txBox="1"/>
          <p:nvPr/>
        </p:nvSpPr>
        <p:spPr>
          <a:xfrm>
            <a:off x="6600925"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10, 1)</a:t>
            </a:r>
            <a:endParaRPr sz="600">
              <a:solidFill>
                <a:srgbClr val="FF0000"/>
              </a:solidFill>
            </a:endParaRPr>
          </a:p>
        </p:txBody>
      </p:sp>
      <p:pic>
        <p:nvPicPr>
          <p:cNvPr id="641" name="Google Shape;641;p58"/>
          <p:cNvPicPr preferRelativeResize="0"/>
          <p:nvPr/>
        </p:nvPicPr>
        <p:blipFill rotWithShape="1">
          <a:blip r:embed="rId5">
            <a:alphaModFix/>
          </a:blip>
          <a:srcRect b="0" l="18331" r="17052" t="0"/>
          <a:stretch/>
        </p:blipFill>
        <p:spPr>
          <a:xfrm>
            <a:off x="6134000" y="2742362"/>
            <a:ext cx="213775" cy="220750"/>
          </a:xfrm>
          <a:prstGeom prst="rect">
            <a:avLst/>
          </a:prstGeom>
          <a:noFill/>
          <a:ln>
            <a:noFill/>
          </a:ln>
        </p:spPr>
      </p:pic>
      <p:sp>
        <p:nvSpPr>
          <p:cNvPr id="642" name="Google Shape;642;p58"/>
          <p:cNvSpPr txBox="1"/>
          <p:nvPr/>
        </p:nvSpPr>
        <p:spPr>
          <a:xfrm>
            <a:off x="605375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14, 2)</a:t>
            </a:r>
            <a:endParaRPr sz="600">
              <a:solidFill>
                <a:srgbClr val="FF0000"/>
              </a:solidFill>
            </a:endParaRPr>
          </a:p>
        </p:txBody>
      </p:sp>
      <p:pic>
        <p:nvPicPr>
          <p:cNvPr id="643" name="Google Shape;643;p58"/>
          <p:cNvPicPr preferRelativeResize="0"/>
          <p:nvPr/>
        </p:nvPicPr>
        <p:blipFill rotWithShape="1">
          <a:blip r:embed="rId5">
            <a:alphaModFix/>
          </a:blip>
          <a:srcRect b="0" l="18331" r="17052" t="0"/>
          <a:stretch/>
        </p:blipFill>
        <p:spPr>
          <a:xfrm>
            <a:off x="6134000" y="2089962"/>
            <a:ext cx="213775" cy="220750"/>
          </a:xfrm>
          <a:prstGeom prst="rect">
            <a:avLst/>
          </a:prstGeom>
          <a:noFill/>
          <a:ln>
            <a:noFill/>
          </a:ln>
        </p:spPr>
      </p:pic>
      <p:sp>
        <p:nvSpPr>
          <p:cNvPr id="644" name="Google Shape;644;p58"/>
          <p:cNvSpPr txBox="1"/>
          <p:nvPr/>
        </p:nvSpPr>
        <p:spPr>
          <a:xfrm>
            <a:off x="6053750" y="19509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0.1)</a:t>
            </a:r>
            <a:endParaRPr sz="600">
              <a:solidFill>
                <a:srgbClr val="FF0000"/>
              </a:solidFill>
            </a:endParaRPr>
          </a:p>
        </p:txBody>
      </p:sp>
      <p:pic>
        <p:nvPicPr>
          <p:cNvPr id="645" name="Google Shape;645;p58"/>
          <p:cNvPicPr preferRelativeResize="0"/>
          <p:nvPr/>
        </p:nvPicPr>
        <p:blipFill rotWithShape="1">
          <a:blip r:embed="rId5">
            <a:alphaModFix/>
          </a:blip>
          <a:srcRect b="0" l="18331" r="17052" t="0"/>
          <a:stretch/>
        </p:blipFill>
        <p:spPr>
          <a:xfrm>
            <a:off x="6134000" y="1438175"/>
            <a:ext cx="213775" cy="220750"/>
          </a:xfrm>
          <a:prstGeom prst="rect">
            <a:avLst/>
          </a:prstGeom>
          <a:noFill/>
          <a:ln>
            <a:noFill/>
          </a:ln>
        </p:spPr>
      </p:pic>
      <p:sp>
        <p:nvSpPr>
          <p:cNvPr id="646" name="Google Shape;646;p58"/>
          <p:cNvSpPr txBox="1"/>
          <p:nvPr/>
        </p:nvSpPr>
        <p:spPr>
          <a:xfrm>
            <a:off x="6053750" y="12991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7, 1)</a:t>
            </a:r>
            <a:endParaRPr sz="600">
              <a:solidFill>
                <a:srgbClr val="FF0000"/>
              </a:solidFill>
            </a:endParaRPr>
          </a:p>
        </p:txBody>
      </p:sp>
      <p:pic>
        <p:nvPicPr>
          <p:cNvPr id="647" name="Google Shape;647;p58"/>
          <p:cNvPicPr preferRelativeResize="0"/>
          <p:nvPr/>
        </p:nvPicPr>
        <p:blipFill rotWithShape="1">
          <a:blip r:embed="rId5">
            <a:alphaModFix/>
          </a:blip>
          <a:srcRect b="0" l="18331" r="17052" t="0"/>
          <a:stretch/>
        </p:blipFill>
        <p:spPr>
          <a:xfrm>
            <a:off x="8343450" y="2742362"/>
            <a:ext cx="213775" cy="220750"/>
          </a:xfrm>
          <a:prstGeom prst="rect">
            <a:avLst/>
          </a:prstGeom>
          <a:noFill/>
          <a:ln>
            <a:noFill/>
          </a:ln>
        </p:spPr>
      </p:pic>
      <p:sp>
        <p:nvSpPr>
          <p:cNvPr id="648" name="Google Shape;648;p58"/>
          <p:cNvSpPr txBox="1"/>
          <p:nvPr/>
        </p:nvSpPr>
        <p:spPr>
          <a:xfrm>
            <a:off x="826320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0.2)</a:t>
            </a:r>
            <a:endParaRPr sz="600">
              <a:solidFill>
                <a:srgbClr val="FF0000"/>
              </a:solidFill>
            </a:endParaRPr>
          </a:p>
        </p:txBody>
      </p:sp>
      <p:sp>
        <p:nvSpPr>
          <p:cNvPr id="649" name="Google Shape;649;p58"/>
          <p:cNvSpPr txBox="1"/>
          <p:nvPr/>
        </p:nvSpPr>
        <p:spPr>
          <a:xfrm>
            <a:off x="430025" y="803213"/>
            <a:ext cx="79668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Durations </a:t>
            </a:r>
            <a:r>
              <a:rPr lang="fr" sz="1800">
                <a:solidFill>
                  <a:schemeClr val="dk1"/>
                </a:solidFill>
                <a:latin typeface="Lato"/>
                <a:ea typeface="Lato"/>
                <a:cs typeface="Lato"/>
                <a:sym typeface="Lato"/>
              </a:rPr>
              <a:t>(following probabilistic distributions)</a:t>
            </a:r>
            <a:endParaRPr sz="1800">
              <a:latin typeface="Lato"/>
              <a:ea typeface="Lato"/>
              <a:cs typeface="Lato"/>
              <a:sym typeface="Lato"/>
            </a:endParaRPr>
          </a:p>
        </p:txBody>
      </p:sp>
      <p:pic>
        <p:nvPicPr>
          <p:cNvPr id="650" name="Google Shape;650;p58"/>
          <p:cNvPicPr preferRelativeResize="0"/>
          <p:nvPr/>
        </p:nvPicPr>
        <p:blipFill>
          <a:blip r:embed="rId5">
            <a:alphaModFix/>
          </a:blip>
          <a:stretch>
            <a:fillRect/>
          </a:stretch>
        </p:blipFill>
        <p:spPr>
          <a:xfrm>
            <a:off x="1358400" y="862151"/>
            <a:ext cx="444715" cy="296725"/>
          </a:xfrm>
          <a:prstGeom prst="rect">
            <a:avLst/>
          </a:prstGeom>
          <a:noFill/>
          <a:ln>
            <a:noFill/>
          </a:ln>
        </p:spPr>
      </p:pic>
      <p:sp>
        <p:nvSpPr>
          <p:cNvPr id="651" name="Google Shape;651;p58"/>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652" name="Google Shape;652;p5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16</a:t>
            </a:r>
            <a:endParaRPr>
              <a:solidFill>
                <a:srgbClr val="66666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6" name="Shape 656"/>
        <p:cNvGrpSpPr/>
        <p:nvPr/>
      </p:nvGrpSpPr>
      <p:grpSpPr>
        <a:xfrm>
          <a:off x="0" y="0"/>
          <a:ext cx="0" cy="0"/>
          <a:chOff x="0" y="0"/>
          <a:chExt cx="0" cy="0"/>
        </a:xfrm>
      </p:grpSpPr>
      <p:pic>
        <p:nvPicPr>
          <p:cNvPr id="657" name="Google Shape;657;p59" title="bpmn.png"/>
          <p:cNvPicPr preferRelativeResize="0"/>
          <p:nvPr/>
        </p:nvPicPr>
        <p:blipFill>
          <a:blip r:embed="rId4">
            <a:alphaModFix/>
          </a:blip>
          <a:stretch>
            <a:fillRect/>
          </a:stretch>
        </p:blipFill>
        <p:spPr>
          <a:xfrm>
            <a:off x="743975" y="1532188"/>
            <a:ext cx="7746798" cy="2768425"/>
          </a:xfrm>
          <a:prstGeom prst="rect">
            <a:avLst/>
          </a:prstGeom>
          <a:noFill/>
          <a:ln>
            <a:noFill/>
          </a:ln>
        </p:spPr>
      </p:pic>
      <p:sp>
        <p:nvSpPr>
          <p:cNvPr id="658" name="Google Shape;658;p59"/>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pic>
        <p:nvPicPr>
          <p:cNvPr id="659" name="Google Shape;659;p59"/>
          <p:cNvPicPr preferRelativeResize="0"/>
          <p:nvPr/>
        </p:nvPicPr>
        <p:blipFill rotWithShape="1">
          <a:blip r:embed="rId5">
            <a:alphaModFix/>
          </a:blip>
          <a:srcRect b="0" l="18331" r="17052" t="0"/>
          <a:stretch/>
        </p:blipFill>
        <p:spPr>
          <a:xfrm>
            <a:off x="1794375" y="3338400"/>
            <a:ext cx="213775" cy="220750"/>
          </a:xfrm>
          <a:prstGeom prst="rect">
            <a:avLst/>
          </a:prstGeom>
          <a:noFill/>
          <a:ln>
            <a:noFill/>
          </a:ln>
        </p:spPr>
      </p:pic>
      <p:sp>
        <p:nvSpPr>
          <p:cNvPr id="660" name="Google Shape;660;p59"/>
          <p:cNvSpPr txBox="1"/>
          <p:nvPr/>
        </p:nvSpPr>
        <p:spPr>
          <a:xfrm>
            <a:off x="1714125" y="31993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7, 0.75)</a:t>
            </a:r>
            <a:endParaRPr sz="600">
              <a:solidFill>
                <a:schemeClr val="dk1"/>
              </a:solidFill>
            </a:endParaRPr>
          </a:p>
        </p:txBody>
      </p:sp>
      <p:pic>
        <p:nvPicPr>
          <p:cNvPr id="661" name="Google Shape;661;p59"/>
          <p:cNvPicPr preferRelativeResize="0"/>
          <p:nvPr/>
        </p:nvPicPr>
        <p:blipFill rotWithShape="1">
          <a:blip r:embed="rId5">
            <a:alphaModFix/>
          </a:blip>
          <a:srcRect b="0" l="18331" r="17052" t="0"/>
          <a:stretch/>
        </p:blipFill>
        <p:spPr>
          <a:xfrm>
            <a:off x="1473875" y="2927250"/>
            <a:ext cx="213775" cy="220750"/>
          </a:xfrm>
          <a:prstGeom prst="rect">
            <a:avLst/>
          </a:prstGeom>
          <a:noFill/>
          <a:ln>
            <a:noFill/>
          </a:ln>
        </p:spPr>
      </p:pic>
      <p:sp>
        <p:nvSpPr>
          <p:cNvPr id="662" name="Google Shape;662;p59"/>
          <p:cNvSpPr txBox="1"/>
          <p:nvPr/>
        </p:nvSpPr>
        <p:spPr>
          <a:xfrm>
            <a:off x="1393625" y="27882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(unif, 2, 3)</a:t>
            </a:r>
            <a:endParaRPr sz="600">
              <a:solidFill>
                <a:schemeClr val="dk1"/>
              </a:solidFill>
            </a:endParaRPr>
          </a:p>
        </p:txBody>
      </p:sp>
      <p:pic>
        <p:nvPicPr>
          <p:cNvPr id="663" name="Google Shape;663;p59"/>
          <p:cNvPicPr preferRelativeResize="0"/>
          <p:nvPr/>
        </p:nvPicPr>
        <p:blipFill rotWithShape="1">
          <a:blip r:embed="rId5">
            <a:alphaModFix/>
          </a:blip>
          <a:srcRect b="0" l="18331" r="17052" t="0"/>
          <a:stretch/>
        </p:blipFill>
        <p:spPr>
          <a:xfrm>
            <a:off x="3811950" y="2742375"/>
            <a:ext cx="213775" cy="220750"/>
          </a:xfrm>
          <a:prstGeom prst="rect">
            <a:avLst/>
          </a:prstGeom>
          <a:noFill/>
          <a:ln>
            <a:noFill/>
          </a:ln>
        </p:spPr>
      </p:pic>
      <p:sp>
        <p:nvSpPr>
          <p:cNvPr id="664" name="Google Shape;664;p59"/>
          <p:cNvSpPr txBox="1"/>
          <p:nvPr/>
        </p:nvSpPr>
        <p:spPr>
          <a:xfrm>
            <a:off x="3731700" y="26033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3, 0.5)</a:t>
            </a:r>
            <a:endParaRPr sz="600">
              <a:solidFill>
                <a:schemeClr val="dk1"/>
              </a:solidFill>
            </a:endParaRPr>
          </a:p>
        </p:txBody>
      </p:sp>
      <p:pic>
        <p:nvPicPr>
          <p:cNvPr id="665" name="Google Shape;665;p59"/>
          <p:cNvPicPr preferRelativeResize="0"/>
          <p:nvPr/>
        </p:nvPicPr>
        <p:blipFill rotWithShape="1">
          <a:blip r:embed="rId5">
            <a:alphaModFix/>
          </a:blip>
          <a:srcRect b="0" l="18331" r="17052" t="0"/>
          <a:stretch/>
        </p:blipFill>
        <p:spPr>
          <a:xfrm>
            <a:off x="5109650" y="3338387"/>
            <a:ext cx="213775" cy="220750"/>
          </a:xfrm>
          <a:prstGeom prst="rect">
            <a:avLst/>
          </a:prstGeom>
          <a:noFill/>
          <a:ln>
            <a:noFill/>
          </a:ln>
        </p:spPr>
      </p:pic>
      <p:sp>
        <p:nvSpPr>
          <p:cNvPr id="666" name="Google Shape;666;p59"/>
          <p:cNvSpPr txBox="1"/>
          <p:nvPr/>
        </p:nvSpPr>
        <p:spPr>
          <a:xfrm>
            <a:off x="5029400"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0.1)</a:t>
            </a:r>
            <a:endParaRPr sz="600">
              <a:solidFill>
                <a:schemeClr val="dk1"/>
              </a:solidFill>
            </a:endParaRPr>
          </a:p>
        </p:txBody>
      </p:sp>
      <p:pic>
        <p:nvPicPr>
          <p:cNvPr id="667" name="Google Shape;667;p59"/>
          <p:cNvPicPr preferRelativeResize="0"/>
          <p:nvPr/>
        </p:nvPicPr>
        <p:blipFill rotWithShape="1">
          <a:blip r:embed="rId5">
            <a:alphaModFix/>
          </a:blip>
          <a:srcRect b="0" l="18331" r="17052" t="0"/>
          <a:stretch/>
        </p:blipFill>
        <p:spPr>
          <a:xfrm>
            <a:off x="4138350" y="3814650"/>
            <a:ext cx="213775" cy="220750"/>
          </a:xfrm>
          <a:prstGeom prst="rect">
            <a:avLst/>
          </a:prstGeom>
          <a:noFill/>
          <a:ln>
            <a:noFill/>
          </a:ln>
        </p:spPr>
      </p:pic>
      <p:sp>
        <p:nvSpPr>
          <p:cNvPr id="668" name="Google Shape;668;p59"/>
          <p:cNvSpPr txBox="1"/>
          <p:nvPr/>
        </p:nvSpPr>
        <p:spPr>
          <a:xfrm>
            <a:off x="4025725" y="36691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0.2)</a:t>
            </a:r>
            <a:endParaRPr sz="600">
              <a:solidFill>
                <a:schemeClr val="dk1"/>
              </a:solidFill>
            </a:endParaRPr>
          </a:p>
        </p:txBody>
      </p:sp>
      <p:pic>
        <p:nvPicPr>
          <p:cNvPr id="669" name="Google Shape;669;p59"/>
          <p:cNvPicPr preferRelativeResize="0"/>
          <p:nvPr/>
        </p:nvPicPr>
        <p:blipFill rotWithShape="1">
          <a:blip r:embed="rId5">
            <a:alphaModFix/>
          </a:blip>
          <a:srcRect b="0" l="18331" r="17052" t="0"/>
          <a:stretch/>
        </p:blipFill>
        <p:spPr>
          <a:xfrm>
            <a:off x="6681175" y="3338387"/>
            <a:ext cx="213775" cy="220750"/>
          </a:xfrm>
          <a:prstGeom prst="rect">
            <a:avLst/>
          </a:prstGeom>
          <a:noFill/>
          <a:ln>
            <a:noFill/>
          </a:ln>
        </p:spPr>
      </p:pic>
      <p:sp>
        <p:nvSpPr>
          <p:cNvPr id="670" name="Google Shape;670;p59"/>
          <p:cNvSpPr txBox="1"/>
          <p:nvPr/>
        </p:nvSpPr>
        <p:spPr>
          <a:xfrm>
            <a:off x="6600925"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10, 1)</a:t>
            </a:r>
            <a:endParaRPr sz="600">
              <a:solidFill>
                <a:schemeClr val="dk1"/>
              </a:solidFill>
            </a:endParaRPr>
          </a:p>
        </p:txBody>
      </p:sp>
      <p:pic>
        <p:nvPicPr>
          <p:cNvPr id="671" name="Google Shape;671;p59"/>
          <p:cNvPicPr preferRelativeResize="0"/>
          <p:nvPr/>
        </p:nvPicPr>
        <p:blipFill rotWithShape="1">
          <a:blip r:embed="rId5">
            <a:alphaModFix/>
          </a:blip>
          <a:srcRect b="0" l="18331" r="17052" t="0"/>
          <a:stretch/>
        </p:blipFill>
        <p:spPr>
          <a:xfrm>
            <a:off x="6134000" y="2742362"/>
            <a:ext cx="213775" cy="220750"/>
          </a:xfrm>
          <a:prstGeom prst="rect">
            <a:avLst/>
          </a:prstGeom>
          <a:noFill/>
          <a:ln>
            <a:noFill/>
          </a:ln>
        </p:spPr>
      </p:pic>
      <p:sp>
        <p:nvSpPr>
          <p:cNvPr id="672" name="Google Shape;672;p59"/>
          <p:cNvSpPr txBox="1"/>
          <p:nvPr/>
        </p:nvSpPr>
        <p:spPr>
          <a:xfrm>
            <a:off x="605375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14, 2)</a:t>
            </a:r>
            <a:endParaRPr sz="600">
              <a:solidFill>
                <a:schemeClr val="dk1"/>
              </a:solidFill>
            </a:endParaRPr>
          </a:p>
        </p:txBody>
      </p:sp>
      <p:pic>
        <p:nvPicPr>
          <p:cNvPr id="673" name="Google Shape;673;p59"/>
          <p:cNvPicPr preferRelativeResize="0"/>
          <p:nvPr/>
        </p:nvPicPr>
        <p:blipFill rotWithShape="1">
          <a:blip r:embed="rId5">
            <a:alphaModFix/>
          </a:blip>
          <a:srcRect b="0" l="18331" r="17052" t="0"/>
          <a:stretch/>
        </p:blipFill>
        <p:spPr>
          <a:xfrm>
            <a:off x="6134000" y="2089962"/>
            <a:ext cx="213775" cy="220750"/>
          </a:xfrm>
          <a:prstGeom prst="rect">
            <a:avLst/>
          </a:prstGeom>
          <a:noFill/>
          <a:ln>
            <a:noFill/>
          </a:ln>
        </p:spPr>
      </p:pic>
      <p:sp>
        <p:nvSpPr>
          <p:cNvPr id="674" name="Google Shape;674;p59"/>
          <p:cNvSpPr txBox="1"/>
          <p:nvPr/>
        </p:nvSpPr>
        <p:spPr>
          <a:xfrm>
            <a:off x="6053750" y="19509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0.1)</a:t>
            </a:r>
            <a:endParaRPr sz="600">
              <a:solidFill>
                <a:schemeClr val="dk1"/>
              </a:solidFill>
            </a:endParaRPr>
          </a:p>
        </p:txBody>
      </p:sp>
      <p:pic>
        <p:nvPicPr>
          <p:cNvPr id="675" name="Google Shape;675;p59"/>
          <p:cNvPicPr preferRelativeResize="0"/>
          <p:nvPr/>
        </p:nvPicPr>
        <p:blipFill rotWithShape="1">
          <a:blip r:embed="rId5">
            <a:alphaModFix/>
          </a:blip>
          <a:srcRect b="0" l="18331" r="17052" t="0"/>
          <a:stretch/>
        </p:blipFill>
        <p:spPr>
          <a:xfrm>
            <a:off x="6134000" y="1438175"/>
            <a:ext cx="213775" cy="220750"/>
          </a:xfrm>
          <a:prstGeom prst="rect">
            <a:avLst/>
          </a:prstGeom>
          <a:noFill/>
          <a:ln>
            <a:noFill/>
          </a:ln>
        </p:spPr>
      </p:pic>
      <p:sp>
        <p:nvSpPr>
          <p:cNvPr id="676" name="Google Shape;676;p59"/>
          <p:cNvSpPr txBox="1"/>
          <p:nvPr/>
        </p:nvSpPr>
        <p:spPr>
          <a:xfrm>
            <a:off x="6053750" y="12991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7, 1)</a:t>
            </a:r>
            <a:endParaRPr sz="600">
              <a:solidFill>
                <a:schemeClr val="dk1"/>
              </a:solidFill>
            </a:endParaRPr>
          </a:p>
        </p:txBody>
      </p:sp>
      <p:pic>
        <p:nvPicPr>
          <p:cNvPr id="677" name="Google Shape;677;p59"/>
          <p:cNvPicPr preferRelativeResize="0"/>
          <p:nvPr/>
        </p:nvPicPr>
        <p:blipFill rotWithShape="1">
          <a:blip r:embed="rId5">
            <a:alphaModFix/>
          </a:blip>
          <a:srcRect b="0" l="18331" r="17052" t="0"/>
          <a:stretch/>
        </p:blipFill>
        <p:spPr>
          <a:xfrm>
            <a:off x="8343450" y="2742362"/>
            <a:ext cx="213775" cy="220750"/>
          </a:xfrm>
          <a:prstGeom prst="rect">
            <a:avLst/>
          </a:prstGeom>
          <a:noFill/>
          <a:ln>
            <a:noFill/>
          </a:ln>
        </p:spPr>
      </p:pic>
      <p:sp>
        <p:nvSpPr>
          <p:cNvPr id="678" name="Google Shape;678;p59"/>
          <p:cNvSpPr txBox="1"/>
          <p:nvPr/>
        </p:nvSpPr>
        <p:spPr>
          <a:xfrm>
            <a:off x="826320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0.2)</a:t>
            </a:r>
            <a:endParaRPr sz="600">
              <a:solidFill>
                <a:schemeClr val="dk1"/>
              </a:solidFill>
            </a:endParaRPr>
          </a:p>
        </p:txBody>
      </p:sp>
      <p:pic>
        <p:nvPicPr>
          <p:cNvPr id="679" name="Google Shape;679;p59"/>
          <p:cNvPicPr preferRelativeResize="0"/>
          <p:nvPr/>
        </p:nvPicPr>
        <p:blipFill>
          <a:blip r:embed="rId6">
            <a:alphaModFix/>
          </a:blip>
          <a:stretch>
            <a:fillRect/>
          </a:stretch>
        </p:blipFill>
        <p:spPr>
          <a:xfrm>
            <a:off x="1234188" y="3241275"/>
            <a:ext cx="174900" cy="174900"/>
          </a:xfrm>
          <a:prstGeom prst="rect">
            <a:avLst/>
          </a:prstGeom>
          <a:noFill/>
          <a:ln>
            <a:noFill/>
          </a:ln>
        </p:spPr>
      </p:pic>
      <p:sp>
        <p:nvSpPr>
          <p:cNvPr id="680" name="Google Shape;680;p59"/>
          <p:cNvSpPr txBox="1"/>
          <p:nvPr/>
        </p:nvSpPr>
        <p:spPr>
          <a:xfrm>
            <a:off x="1341875" y="32412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assistant</a:t>
            </a:r>
            <a:endParaRPr sz="600">
              <a:solidFill>
                <a:srgbClr val="FF0000"/>
              </a:solidFill>
            </a:endParaRPr>
          </a:p>
        </p:txBody>
      </p:sp>
      <p:pic>
        <p:nvPicPr>
          <p:cNvPr id="681" name="Google Shape;681;p59"/>
          <p:cNvPicPr preferRelativeResize="0"/>
          <p:nvPr/>
        </p:nvPicPr>
        <p:blipFill>
          <a:blip r:embed="rId6">
            <a:alphaModFix/>
          </a:blip>
          <a:stretch>
            <a:fillRect/>
          </a:stretch>
        </p:blipFill>
        <p:spPr>
          <a:xfrm>
            <a:off x="3265438" y="2656650"/>
            <a:ext cx="174900" cy="174900"/>
          </a:xfrm>
          <a:prstGeom prst="rect">
            <a:avLst/>
          </a:prstGeom>
          <a:noFill/>
          <a:ln>
            <a:noFill/>
          </a:ln>
        </p:spPr>
      </p:pic>
      <p:sp>
        <p:nvSpPr>
          <p:cNvPr id="682" name="Google Shape;682;p59"/>
          <p:cNvSpPr txBox="1"/>
          <p:nvPr/>
        </p:nvSpPr>
        <p:spPr>
          <a:xfrm>
            <a:off x="3373125" y="26566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travel agency</a:t>
            </a:r>
            <a:endParaRPr sz="600">
              <a:solidFill>
                <a:srgbClr val="FF0000"/>
              </a:solidFill>
            </a:endParaRPr>
          </a:p>
        </p:txBody>
      </p:sp>
      <p:pic>
        <p:nvPicPr>
          <p:cNvPr id="683" name="Google Shape;683;p59"/>
          <p:cNvPicPr preferRelativeResize="0"/>
          <p:nvPr/>
        </p:nvPicPr>
        <p:blipFill>
          <a:blip r:embed="rId6">
            <a:alphaModFix/>
          </a:blip>
          <a:stretch>
            <a:fillRect/>
          </a:stretch>
        </p:blipFill>
        <p:spPr>
          <a:xfrm>
            <a:off x="3544838" y="3720150"/>
            <a:ext cx="174900" cy="174900"/>
          </a:xfrm>
          <a:prstGeom prst="rect">
            <a:avLst/>
          </a:prstGeom>
          <a:noFill/>
          <a:ln>
            <a:noFill/>
          </a:ln>
        </p:spPr>
      </p:pic>
      <p:sp>
        <p:nvSpPr>
          <p:cNvPr id="684" name="Google Shape;684;p59"/>
          <p:cNvSpPr txBox="1"/>
          <p:nvPr/>
        </p:nvSpPr>
        <p:spPr>
          <a:xfrm>
            <a:off x="3652525" y="37201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assistant</a:t>
            </a:r>
            <a:endParaRPr sz="600">
              <a:solidFill>
                <a:srgbClr val="FF0000"/>
              </a:solidFill>
            </a:endParaRPr>
          </a:p>
        </p:txBody>
      </p:sp>
      <p:pic>
        <p:nvPicPr>
          <p:cNvPr id="685" name="Google Shape;685;p59"/>
          <p:cNvPicPr preferRelativeResize="0"/>
          <p:nvPr/>
        </p:nvPicPr>
        <p:blipFill>
          <a:blip r:embed="rId6">
            <a:alphaModFix/>
          </a:blip>
          <a:stretch>
            <a:fillRect/>
          </a:stretch>
        </p:blipFill>
        <p:spPr>
          <a:xfrm>
            <a:off x="6087663" y="3255750"/>
            <a:ext cx="174900" cy="174900"/>
          </a:xfrm>
          <a:prstGeom prst="rect">
            <a:avLst/>
          </a:prstGeom>
          <a:noFill/>
          <a:ln>
            <a:noFill/>
          </a:ln>
        </p:spPr>
      </p:pic>
      <p:sp>
        <p:nvSpPr>
          <p:cNvPr id="686" name="Google Shape;686;p59"/>
          <p:cNvSpPr txBox="1"/>
          <p:nvPr/>
        </p:nvSpPr>
        <p:spPr>
          <a:xfrm>
            <a:off x="6195350" y="32557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visa office</a:t>
            </a:r>
            <a:endParaRPr sz="600">
              <a:solidFill>
                <a:srgbClr val="FF0000"/>
              </a:solidFill>
            </a:endParaRPr>
          </a:p>
        </p:txBody>
      </p:sp>
      <p:pic>
        <p:nvPicPr>
          <p:cNvPr id="687" name="Google Shape;687;p59"/>
          <p:cNvPicPr preferRelativeResize="0"/>
          <p:nvPr/>
        </p:nvPicPr>
        <p:blipFill>
          <a:blip r:embed="rId6">
            <a:alphaModFix/>
          </a:blip>
          <a:stretch>
            <a:fillRect/>
          </a:stretch>
        </p:blipFill>
        <p:spPr>
          <a:xfrm>
            <a:off x="5561525" y="2667588"/>
            <a:ext cx="174900" cy="174900"/>
          </a:xfrm>
          <a:prstGeom prst="rect">
            <a:avLst/>
          </a:prstGeom>
          <a:noFill/>
          <a:ln>
            <a:noFill/>
          </a:ln>
        </p:spPr>
      </p:pic>
      <p:sp>
        <p:nvSpPr>
          <p:cNvPr id="688" name="Google Shape;688;p59"/>
          <p:cNvSpPr txBox="1"/>
          <p:nvPr/>
        </p:nvSpPr>
        <p:spPr>
          <a:xfrm>
            <a:off x="5669213" y="266758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doctor,</a:t>
            </a:r>
            <a:endParaRPr sz="600">
              <a:solidFill>
                <a:srgbClr val="FF0000"/>
              </a:solidFill>
            </a:endParaRPr>
          </a:p>
          <a:p>
            <a:pPr indent="0" lvl="0" marL="0" rtl="0" algn="l">
              <a:spcBef>
                <a:spcPts val="0"/>
              </a:spcBef>
              <a:spcAft>
                <a:spcPts val="0"/>
              </a:spcAft>
              <a:buNone/>
            </a:pPr>
            <a:r>
              <a:rPr lang="fr" sz="600">
                <a:solidFill>
                  <a:srgbClr val="FF0000"/>
                </a:solidFill>
              </a:rPr>
              <a:t>1 employee</a:t>
            </a:r>
            <a:endParaRPr sz="600">
              <a:solidFill>
                <a:srgbClr val="FF0000"/>
              </a:solidFill>
            </a:endParaRPr>
          </a:p>
        </p:txBody>
      </p:sp>
      <p:pic>
        <p:nvPicPr>
          <p:cNvPr id="689" name="Google Shape;689;p59"/>
          <p:cNvPicPr preferRelativeResize="0"/>
          <p:nvPr/>
        </p:nvPicPr>
        <p:blipFill>
          <a:blip r:embed="rId6">
            <a:alphaModFix/>
          </a:blip>
          <a:stretch>
            <a:fillRect/>
          </a:stretch>
        </p:blipFill>
        <p:spPr>
          <a:xfrm>
            <a:off x="5607113" y="1997700"/>
            <a:ext cx="174900" cy="174900"/>
          </a:xfrm>
          <a:prstGeom prst="rect">
            <a:avLst/>
          </a:prstGeom>
          <a:noFill/>
          <a:ln>
            <a:noFill/>
          </a:ln>
        </p:spPr>
      </p:pic>
      <p:sp>
        <p:nvSpPr>
          <p:cNvPr id="690" name="Google Shape;690;p59"/>
          <p:cNvSpPr txBox="1"/>
          <p:nvPr/>
        </p:nvSpPr>
        <p:spPr>
          <a:xfrm>
            <a:off x="5714800" y="199770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driver</a:t>
            </a:r>
            <a:endParaRPr sz="600">
              <a:solidFill>
                <a:srgbClr val="FF0000"/>
              </a:solidFill>
            </a:endParaRPr>
          </a:p>
        </p:txBody>
      </p:sp>
      <p:pic>
        <p:nvPicPr>
          <p:cNvPr id="691" name="Google Shape;691;p59"/>
          <p:cNvPicPr preferRelativeResize="0"/>
          <p:nvPr/>
        </p:nvPicPr>
        <p:blipFill>
          <a:blip r:embed="rId6">
            <a:alphaModFix/>
          </a:blip>
          <a:stretch>
            <a:fillRect/>
          </a:stretch>
        </p:blipFill>
        <p:spPr>
          <a:xfrm>
            <a:off x="7749938" y="2667575"/>
            <a:ext cx="174900" cy="174900"/>
          </a:xfrm>
          <a:prstGeom prst="rect">
            <a:avLst/>
          </a:prstGeom>
          <a:noFill/>
          <a:ln>
            <a:noFill/>
          </a:ln>
        </p:spPr>
      </p:pic>
      <p:sp>
        <p:nvSpPr>
          <p:cNvPr id="692" name="Google Shape;692;p59"/>
          <p:cNvSpPr txBox="1"/>
          <p:nvPr/>
        </p:nvSpPr>
        <p:spPr>
          <a:xfrm>
            <a:off x="7857625" y="26675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assistant</a:t>
            </a:r>
            <a:endParaRPr sz="600">
              <a:solidFill>
                <a:srgbClr val="FF0000"/>
              </a:solidFill>
            </a:endParaRPr>
          </a:p>
        </p:txBody>
      </p:sp>
      <p:pic>
        <p:nvPicPr>
          <p:cNvPr id="693" name="Google Shape;693;p59"/>
          <p:cNvPicPr preferRelativeResize="0"/>
          <p:nvPr/>
        </p:nvPicPr>
        <p:blipFill>
          <a:blip r:embed="rId6">
            <a:alphaModFix/>
          </a:blip>
          <a:stretch>
            <a:fillRect/>
          </a:stretch>
        </p:blipFill>
        <p:spPr>
          <a:xfrm>
            <a:off x="5607113" y="1345463"/>
            <a:ext cx="174900" cy="174900"/>
          </a:xfrm>
          <a:prstGeom prst="rect">
            <a:avLst/>
          </a:prstGeom>
          <a:noFill/>
          <a:ln>
            <a:noFill/>
          </a:ln>
        </p:spPr>
      </p:pic>
      <p:sp>
        <p:nvSpPr>
          <p:cNvPr id="694" name="Google Shape;694;p59"/>
          <p:cNvSpPr txBox="1"/>
          <p:nvPr/>
        </p:nvSpPr>
        <p:spPr>
          <a:xfrm>
            <a:off x="5714800" y="13454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insurer</a:t>
            </a:r>
            <a:endParaRPr sz="600">
              <a:solidFill>
                <a:srgbClr val="FF0000"/>
              </a:solidFill>
            </a:endParaRPr>
          </a:p>
        </p:txBody>
      </p:sp>
      <p:pic>
        <p:nvPicPr>
          <p:cNvPr id="695" name="Google Shape;695;p59"/>
          <p:cNvPicPr preferRelativeResize="0"/>
          <p:nvPr/>
        </p:nvPicPr>
        <p:blipFill>
          <a:blip r:embed="rId6">
            <a:alphaModFix/>
          </a:blip>
          <a:stretch>
            <a:fillRect/>
          </a:stretch>
        </p:blipFill>
        <p:spPr>
          <a:xfrm>
            <a:off x="4516138" y="3241275"/>
            <a:ext cx="174900" cy="174900"/>
          </a:xfrm>
          <a:prstGeom prst="rect">
            <a:avLst/>
          </a:prstGeom>
          <a:noFill/>
          <a:ln>
            <a:noFill/>
          </a:ln>
        </p:spPr>
      </p:pic>
      <p:sp>
        <p:nvSpPr>
          <p:cNvPr id="696" name="Google Shape;696;p59"/>
          <p:cNvSpPr txBox="1"/>
          <p:nvPr/>
        </p:nvSpPr>
        <p:spPr>
          <a:xfrm>
            <a:off x="4623825" y="32412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employee</a:t>
            </a:r>
            <a:endParaRPr sz="600">
              <a:solidFill>
                <a:srgbClr val="FF0000"/>
              </a:solidFill>
            </a:endParaRPr>
          </a:p>
        </p:txBody>
      </p:sp>
      <p:sp>
        <p:nvSpPr>
          <p:cNvPr id="697" name="Google Shape;697;p59"/>
          <p:cNvSpPr txBox="1"/>
          <p:nvPr/>
        </p:nvSpPr>
        <p:spPr>
          <a:xfrm>
            <a:off x="430025" y="803213"/>
            <a:ext cx="79668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         </a:t>
            </a:r>
            <a:r>
              <a:rPr lang="fr" sz="1800">
                <a:solidFill>
                  <a:srgbClr val="1A1A1A"/>
                </a:solidFill>
                <a:latin typeface="Lato"/>
                <a:ea typeface="Lato"/>
                <a:cs typeface="Lato"/>
                <a:sym typeface="Lato"/>
              </a:rPr>
              <a:t>Durations </a:t>
            </a:r>
            <a:r>
              <a:rPr lang="fr" sz="1800">
                <a:solidFill>
                  <a:schemeClr val="dk1"/>
                </a:solidFill>
                <a:latin typeface="Lato"/>
                <a:ea typeface="Lato"/>
                <a:cs typeface="Lato"/>
                <a:sym typeface="Lato"/>
              </a:rPr>
              <a:t>(following probabilistic distributions)</a:t>
            </a:r>
            <a:endParaRPr sz="1800">
              <a:latin typeface="Lato"/>
              <a:ea typeface="Lato"/>
              <a:cs typeface="Lato"/>
              <a:sym typeface="Lato"/>
            </a:endParaRPr>
          </a:p>
        </p:txBody>
      </p:sp>
      <p:pic>
        <p:nvPicPr>
          <p:cNvPr id="698" name="Google Shape;698;p59"/>
          <p:cNvPicPr preferRelativeResize="0"/>
          <p:nvPr/>
        </p:nvPicPr>
        <p:blipFill>
          <a:blip r:embed="rId5">
            <a:alphaModFix/>
          </a:blip>
          <a:stretch>
            <a:fillRect/>
          </a:stretch>
        </p:blipFill>
        <p:spPr>
          <a:xfrm>
            <a:off x="1358400" y="862151"/>
            <a:ext cx="444715" cy="296725"/>
          </a:xfrm>
          <a:prstGeom prst="rect">
            <a:avLst/>
          </a:prstGeom>
          <a:noFill/>
          <a:ln>
            <a:noFill/>
          </a:ln>
        </p:spPr>
      </p:pic>
      <p:sp>
        <p:nvSpPr>
          <p:cNvPr id="699" name="Google Shape;699;p59"/>
          <p:cNvSpPr txBox="1"/>
          <p:nvPr/>
        </p:nvSpPr>
        <p:spPr>
          <a:xfrm>
            <a:off x="430025" y="1152350"/>
            <a:ext cx="28353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p:txBody>
      </p:sp>
      <p:pic>
        <p:nvPicPr>
          <p:cNvPr id="700" name="Google Shape;700;p59"/>
          <p:cNvPicPr preferRelativeResize="0"/>
          <p:nvPr/>
        </p:nvPicPr>
        <p:blipFill>
          <a:blip r:embed="rId6">
            <a:alphaModFix/>
          </a:blip>
          <a:stretch>
            <a:fillRect/>
          </a:stretch>
        </p:blipFill>
        <p:spPr>
          <a:xfrm>
            <a:off x="1432400" y="1197175"/>
            <a:ext cx="296724" cy="296724"/>
          </a:xfrm>
          <a:prstGeom prst="rect">
            <a:avLst/>
          </a:prstGeom>
          <a:noFill/>
          <a:ln>
            <a:noFill/>
          </a:ln>
        </p:spPr>
      </p:pic>
      <p:sp>
        <p:nvSpPr>
          <p:cNvPr id="701" name="Google Shape;701;p59"/>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702" name="Google Shape;702;p5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16</a:t>
            </a:r>
            <a:endParaRPr>
              <a:solidFill>
                <a:srgbClr val="666666"/>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6" name="Shape 706"/>
        <p:cNvGrpSpPr/>
        <p:nvPr/>
      </p:nvGrpSpPr>
      <p:grpSpPr>
        <a:xfrm>
          <a:off x="0" y="0"/>
          <a:ext cx="0" cy="0"/>
          <a:chOff x="0" y="0"/>
          <a:chExt cx="0" cy="0"/>
        </a:xfrm>
      </p:grpSpPr>
      <p:sp>
        <p:nvSpPr>
          <p:cNvPr id="707" name="Google Shape;707;p60"/>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sp>
        <p:nvSpPr>
          <p:cNvPr id="708" name="Google Shape;708;p60"/>
          <p:cNvSpPr txBox="1"/>
          <p:nvPr/>
        </p:nvSpPr>
        <p:spPr>
          <a:xfrm>
            <a:off x="430025" y="803213"/>
            <a:ext cx="79668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         </a:t>
            </a:r>
            <a:r>
              <a:rPr lang="fr" sz="1800">
                <a:solidFill>
                  <a:srgbClr val="1A1A1A"/>
                </a:solidFill>
                <a:latin typeface="Lato"/>
                <a:ea typeface="Lato"/>
                <a:cs typeface="Lato"/>
                <a:sym typeface="Lato"/>
              </a:rPr>
              <a:t>Durations </a:t>
            </a:r>
            <a:r>
              <a:rPr lang="fr" sz="1800">
                <a:solidFill>
                  <a:schemeClr val="dk1"/>
                </a:solidFill>
                <a:latin typeface="Lato"/>
                <a:ea typeface="Lato"/>
                <a:cs typeface="Lato"/>
                <a:sym typeface="Lato"/>
              </a:rPr>
              <a:t>(following probabilistic distributions)</a:t>
            </a:r>
            <a:endParaRPr sz="1800">
              <a:latin typeface="Lato"/>
              <a:ea typeface="Lato"/>
              <a:cs typeface="Lato"/>
              <a:sym typeface="Lato"/>
            </a:endParaRPr>
          </a:p>
        </p:txBody>
      </p:sp>
      <p:pic>
        <p:nvPicPr>
          <p:cNvPr id="709" name="Google Shape;709;p60"/>
          <p:cNvPicPr preferRelativeResize="0"/>
          <p:nvPr/>
        </p:nvPicPr>
        <p:blipFill>
          <a:blip r:embed="rId4">
            <a:alphaModFix/>
          </a:blip>
          <a:stretch>
            <a:fillRect/>
          </a:stretch>
        </p:blipFill>
        <p:spPr>
          <a:xfrm>
            <a:off x="1358400" y="862151"/>
            <a:ext cx="444715" cy="296725"/>
          </a:xfrm>
          <a:prstGeom prst="rect">
            <a:avLst/>
          </a:prstGeom>
          <a:noFill/>
          <a:ln>
            <a:noFill/>
          </a:ln>
        </p:spPr>
      </p:pic>
      <p:sp>
        <p:nvSpPr>
          <p:cNvPr id="710" name="Google Shape;710;p60"/>
          <p:cNvSpPr txBox="1"/>
          <p:nvPr/>
        </p:nvSpPr>
        <p:spPr>
          <a:xfrm>
            <a:off x="430025" y="1152350"/>
            <a:ext cx="28353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         Resources</a:t>
            </a:r>
            <a:endParaRPr sz="1800">
              <a:solidFill>
                <a:schemeClr val="dk1"/>
              </a:solidFill>
              <a:latin typeface="Lato"/>
              <a:ea typeface="Lato"/>
              <a:cs typeface="Lato"/>
              <a:sym typeface="Lato"/>
            </a:endParaRPr>
          </a:p>
        </p:txBody>
      </p:sp>
      <p:pic>
        <p:nvPicPr>
          <p:cNvPr id="711" name="Google Shape;711;p60"/>
          <p:cNvPicPr preferRelativeResize="0"/>
          <p:nvPr/>
        </p:nvPicPr>
        <p:blipFill>
          <a:blip r:embed="rId5">
            <a:alphaModFix/>
          </a:blip>
          <a:stretch>
            <a:fillRect/>
          </a:stretch>
        </p:blipFill>
        <p:spPr>
          <a:xfrm>
            <a:off x="1432400" y="1197175"/>
            <a:ext cx="296724" cy="296724"/>
          </a:xfrm>
          <a:prstGeom prst="rect">
            <a:avLst/>
          </a:prstGeom>
          <a:noFill/>
          <a:ln>
            <a:noFill/>
          </a:ln>
        </p:spPr>
      </p:pic>
      <p:sp>
        <p:nvSpPr>
          <p:cNvPr id="712" name="Google Shape;712;p60"/>
          <p:cNvSpPr txBox="1"/>
          <p:nvPr/>
        </p:nvSpPr>
        <p:spPr>
          <a:xfrm>
            <a:off x="430025" y="1505200"/>
            <a:ext cx="4546800" cy="414600"/>
          </a:xfrm>
          <a:prstGeom prst="rect">
            <a:avLst/>
          </a:prstGeom>
          <a:noFill/>
          <a:ln>
            <a:noFill/>
          </a:ln>
        </p:spPr>
        <p:txBody>
          <a:bodyPr anchorCtr="0" anchor="t" bIns="91425" lIns="91425" spcFirstLastPara="1" rIns="91425" wrap="square" tIns="91425">
            <a:normAutofit fontScale="92500" lnSpcReduction="10000"/>
          </a:bodyPr>
          <a:lstStyle/>
          <a:p>
            <a:pPr indent="-334327" lvl="1" marL="914400" rtl="0" algn="l">
              <a:spcBef>
                <a:spcPts val="0"/>
              </a:spcBef>
              <a:spcAft>
                <a:spcPts val="0"/>
              </a:spcAft>
              <a:buSzPct val="100000"/>
              <a:buFont typeface="Lato"/>
              <a:buChar char="➢"/>
            </a:pPr>
            <a:r>
              <a:rPr b="1" lang="fr" sz="1800">
                <a:solidFill>
                  <a:srgbClr val="FF0000"/>
                </a:solidFill>
                <a:latin typeface="Lato"/>
                <a:ea typeface="Lato"/>
                <a:cs typeface="Lato"/>
                <a:sym typeface="Lato"/>
              </a:rPr>
              <a:t>Multiple Simultaneous Executions</a:t>
            </a:r>
            <a:endParaRPr b="1" sz="1800">
              <a:solidFill>
                <a:srgbClr val="FF0000"/>
              </a:solidFill>
              <a:latin typeface="Lato"/>
              <a:ea typeface="Lato"/>
              <a:cs typeface="Lato"/>
              <a:sym typeface="Lato"/>
            </a:endParaRPr>
          </a:p>
        </p:txBody>
      </p:sp>
      <p:sp>
        <p:nvSpPr>
          <p:cNvPr id="713" name="Google Shape;713;p60"/>
          <p:cNvSpPr/>
          <p:nvPr/>
        </p:nvSpPr>
        <p:spPr>
          <a:xfrm>
            <a:off x="1376888" y="1977750"/>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14" name="Google Shape;714;p60"/>
          <p:cNvGrpSpPr/>
          <p:nvPr/>
        </p:nvGrpSpPr>
        <p:grpSpPr>
          <a:xfrm>
            <a:off x="1714438" y="2115708"/>
            <a:ext cx="3240135" cy="1183300"/>
            <a:chOff x="743975" y="3117308"/>
            <a:chExt cx="3240135" cy="1183300"/>
          </a:xfrm>
        </p:grpSpPr>
        <p:pic>
          <p:nvPicPr>
            <p:cNvPr id="715" name="Google Shape;715;p60"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716" name="Google Shape;716;p60"/>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717" name="Google Shape;717;p60"/>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718" name="Google Shape;718;p60"/>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719" name="Google Shape;719;p60"/>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720" name="Google Shape;720;p60"/>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721" name="Google Shape;721;p60"/>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722" name="Google Shape;722;p60"/>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723" name="Google Shape;723;p60"/>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724" name="Google Shape;724;p60"/>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725" name="Google Shape;725;p60"/>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726" name="Google Shape;726;p60"/>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727" name="Google Shape;727;p60"/>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728" name="Google Shape;728;p60"/>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729" name="Google Shape;729;p60"/>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730" name="Google Shape;730;p60"/>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731" name="Google Shape;731;p60"/>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732" name="Google Shape;732;p60"/>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733" name="Google Shape;733;p60"/>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734" name="Google Shape;734;p60"/>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735" name="Google Shape;735;p60"/>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736" name="Google Shape;736;p60"/>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737" name="Google Shape;737;p60"/>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738" name="Google Shape;738;p60"/>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739" name="Google Shape;739;p60"/>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740" name="Google Shape;740;p60"/>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741" name="Google Shape;741;p60"/>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742" name="Google Shape;742;p60"/>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743" name="Google Shape;743;p60"/>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744" name="Google Shape;744;p60"/>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745" name="Google Shape;745;p60"/>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746" name="Google Shape;746;p60"/>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747" name="Google Shape;747;p60"/>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748" name="Google Shape;748;p60"/>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749" name="Google Shape;749;p60"/>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750" name="Google Shape;750;p60"/>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751" name="Google Shape;751;p60"/>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752" name="Google Shape;752;p60"/>
          <p:cNvSpPr/>
          <p:nvPr/>
        </p:nvSpPr>
        <p:spPr>
          <a:xfrm>
            <a:off x="2293888" y="2363350"/>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53" name="Google Shape;753;p60"/>
          <p:cNvGrpSpPr/>
          <p:nvPr/>
        </p:nvGrpSpPr>
        <p:grpSpPr>
          <a:xfrm>
            <a:off x="2631438" y="2501308"/>
            <a:ext cx="3240135" cy="1183300"/>
            <a:chOff x="743975" y="3117308"/>
            <a:chExt cx="3240135" cy="1183300"/>
          </a:xfrm>
        </p:grpSpPr>
        <p:pic>
          <p:nvPicPr>
            <p:cNvPr id="754" name="Google Shape;754;p60"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755" name="Google Shape;755;p60"/>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756" name="Google Shape;756;p60"/>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757" name="Google Shape;757;p60"/>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758" name="Google Shape;758;p60"/>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759" name="Google Shape;759;p60"/>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760" name="Google Shape;760;p60"/>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761" name="Google Shape;761;p60"/>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762" name="Google Shape;762;p60"/>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763" name="Google Shape;763;p60"/>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764" name="Google Shape;764;p60"/>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765" name="Google Shape;765;p60"/>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766" name="Google Shape;766;p60"/>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767" name="Google Shape;767;p60"/>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768" name="Google Shape;768;p60"/>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769" name="Google Shape;769;p60"/>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770" name="Google Shape;770;p60"/>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771" name="Google Shape;771;p60"/>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772" name="Google Shape;772;p60"/>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773" name="Google Shape;773;p60"/>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774" name="Google Shape;774;p60"/>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775" name="Google Shape;775;p60"/>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776" name="Google Shape;776;p60"/>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777" name="Google Shape;777;p60"/>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778" name="Google Shape;778;p60"/>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779" name="Google Shape;779;p60"/>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780" name="Google Shape;780;p60"/>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781" name="Google Shape;781;p60"/>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782" name="Google Shape;782;p60"/>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783" name="Google Shape;783;p60"/>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784" name="Google Shape;784;p60"/>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785" name="Google Shape;785;p60"/>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786" name="Google Shape;786;p60"/>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787" name="Google Shape;787;p60"/>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788" name="Google Shape;788;p60"/>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789" name="Google Shape;789;p60"/>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790" name="Google Shape;790;p60"/>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791" name="Google Shape;791;p60"/>
          <p:cNvSpPr/>
          <p:nvPr/>
        </p:nvSpPr>
        <p:spPr>
          <a:xfrm>
            <a:off x="3114138" y="2735625"/>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92" name="Google Shape;792;p60"/>
          <p:cNvGrpSpPr/>
          <p:nvPr/>
        </p:nvGrpSpPr>
        <p:grpSpPr>
          <a:xfrm>
            <a:off x="3451688" y="2873583"/>
            <a:ext cx="3240135" cy="1183300"/>
            <a:chOff x="743975" y="3117308"/>
            <a:chExt cx="3240135" cy="1183300"/>
          </a:xfrm>
        </p:grpSpPr>
        <p:pic>
          <p:nvPicPr>
            <p:cNvPr id="793" name="Google Shape;793;p60"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794" name="Google Shape;794;p60"/>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795" name="Google Shape;795;p60"/>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796" name="Google Shape;796;p60"/>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797" name="Google Shape;797;p60"/>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798" name="Google Shape;798;p60"/>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799" name="Google Shape;799;p60"/>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800" name="Google Shape;800;p60"/>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801" name="Google Shape;801;p60"/>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802" name="Google Shape;802;p60"/>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803" name="Google Shape;803;p60"/>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804" name="Google Shape;804;p60"/>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805" name="Google Shape;805;p60"/>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806" name="Google Shape;806;p60"/>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807" name="Google Shape;807;p60"/>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808" name="Google Shape;808;p60"/>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809" name="Google Shape;809;p60"/>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810" name="Google Shape;810;p60"/>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811" name="Google Shape;811;p60"/>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812" name="Google Shape;812;p60"/>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813" name="Google Shape;813;p60"/>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814" name="Google Shape;814;p60"/>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815" name="Google Shape;815;p60"/>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816" name="Google Shape;816;p60"/>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817" name="Google Shape;817;p60"/>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818" name="Google Shape;818;p60"/>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819" name="Google Shape;819;p60"/>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820" name="Google Shape;820;p60"/>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821" name="Google Shape;821;p60"/>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822" name="Google Shape;822;p60"/>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823" name="Google Shape;823;p60"/>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824" name="Google Shape;824;p60"/>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825" name="Google Shape;825;p60"/>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826" name="Google Shape;826;p60"/>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827" name="Google Shape;827;p60"/>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828" name="Google Shape;828;p60"/>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829" name="Google Shape;829;p60"/>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830" name="Google Shape;830;p60"/>
          <p:cNvSpPr txBox="1"/>
          <p:nvPr/>
        </p:nvSpPr>
        <p:spPr>
          <a:xfrm rot="-4569104">
            <a:off x="926607" y="2278097"/>
            <a:ext cx="1086687" cy="26601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1</a:t>
            </a:r>
            <a:endParaRPr>
              <a:solidFill>
                <a:srgbClr val="FF0000"/>
              </a:solidFill>
            </a:endParaRPr>
          </a:p>
        </p:txBody>
      </p:sp>
      <p:sp>
        <p:nvSpPr>
          <p:cNvPr id="831" name="Google Shape;831;p60"/>
          <p:cNvSpPr txBox="1"/>
          <p:nvPr/>
        </p:nvSpPr>
        <p:spPr>
          <a:xfrm rot="-4569104">
            <a:off x="1824631" y="2656773"/>
            <a:ext cx="1086687" cy="27496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2</a:t>
            </a:r>
            <a:endParaRPr>
              <a:solidFill>
                <a:srgbClr val="FF0000"/>
              </a:solidFill>
            </a:endParaRPr>
          </a:p>
        </p:txBody>
      </p:sp>
      <p:sp>
        <p:nvSpPr>
          <p:cNvPr id="832" name="Google Shape;832;p60"/>
          <p:cNvSpPr txBox="1"/>
          <p:nvPr/>
        </p:nvSpPr>
        <p:spPr>
          <a:xfrm rot="-4569104">
            <a:off x="2644806" y="3042373"/>
            <a:ext cx="1086687" cy="27496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3</a:t>
            </a:r>
            <a:endParaRPr>
              <a:solidFill>
                <a:srgbClr val="FF0000"/>
              </a:solidFill>
            </a:endParaRPr>
          </a:p>
        </p:txBody>
      </p:sp>
      <p:sp>
        <p:nvSpPr>
          <p:cNvPr id="833" name="Google Shape;833;p60"/>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834" name="Google Shape;834;p6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16</a:t>
            </a:r>
            <a:endParaRPr>
              <a:solidFill>
                <a:srgbClr val="66666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8" name="Shape 838"/>
        <p:cNvGrpSpPr/>
        <p:nvPr/>
      </p:nvGrpSpPr>
      <p:grpSpPr>
        <a:xfrm>
          <a:off x="0" y="0"/>
          <a:ext cx="0" cy="0"/>
          <a:chOff x="0" y="0"/>
          <a:chExt cx="0" cy="0"/>
        </a:xfrm>
      </p:grpSpPr>
      <p:sp>
        <p:nvSpPr>
          <p:cNvPr id="839" name="Google Shape;839;p61"/>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sp>
        <p:nvSpPr>
          <p:cNvPr id="840" name="Google Shape;840;p61"/>
          <p:cNvSpPr txBox="1"/>
          <p:nvPr/>
        </p:nvSpPr>
        <p:spPr>
          <a:xfrm>
            <a:off x="430025" y="803213"/>
            <a:ext cx="79668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         </a:t>
            </a:r>
            <a:r>
              <a:rPr lang="fr" sz="1800">
                <a:solidFill>
                  <a:srgbClr val="1A1A1A"/>
                </a:solidFill>
                <a:latin typeface="Lato"/>
                <a:ea typeface="Lato"/>
                <a:cs typeface="Lato"/>
                <a:sym typeface="Lato"/>
              </a:rPr>
              <a:t>Durations </a:t>
            </a:r>
            <a:r>
              <a:rPr lang="fr" sz="1800">
                <a:solidFill>
                  <a:schemeClr val="dk1"/>
                </a:solidFill>
                <a:latin typeface="Lato"/>
                <a:ea typeface="Lato"/>
                <a:cs typeface="Lato"/>
                <a:sym typeface="Lato"/>
              </a:rPr>
              <a:t>(following probabilistic distributions)</a:t>
            </a:r>
            <a:endParaRPr sz="1800">
              <a:latin typeface="Lato"/>
              <a:ea typeface="Lato"/>
              <a:cs typeface="Lato"/>
              <a:sym typeface="Lato"/>
            </a:endParaRPr>
          </a:p>
        </p:txBody>
      </p:sp>
      <p:pic>
        <p:nvPicPr>
          <p:cNvPr id="841" name="Google Shape;841;p61"/>
          <p:cNvPicPr preferRelativeResize="0"/>
          <p:nvPr/>
        </p:nvPicPr>
        <p:blipFill>
          <a:blip r:embed="rId4">
            <a:alphaModFix/>
          </a:blip>
          <a:stretch>
            <a:fillRect/>
          </a:stretch>
        </p:blipFill>
        <p:spPr>
          <a:xfrm>
            <a:off x="1358400" y="862151"/>
            <a:ext cx="444715" cy="296725"/>
          </a:xfrm>
          <a:prstGeom prst="rect">
            <a:avLst/>
          </a:prstGeom>
          <a:noFill/>
          <a:ln>
            <a:noFill/>
          </a:ln>
        </p:spPr>
      </p:pic>
      <p:sp>
        <p:nvSpPr>
          <p:cNvPr id="842" name="Google Shape;842;p61"/>
          <p:cNvSpPr txBox="1"/>
          <p:nvPr/>
        </p:nvSpPr>
        <p:spPr>
          <a:xfrm>
            <a:off x="430025" y="1152350"/>
            <a:ext cx="28353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         Resources</a:t>
            </a:r>
            <a:endParaRPr sz="1800">
              <a:solidFill>
                <a:schemeClr val="dk1"/>
              </a:solidFill>
              <a:latin typeface="Lato"/>
              <a:ea typeface="Lato"/>
              <a:cs typeface="Lato"/>
              <a:sym typeface="Lato"/>
            </a:endParaRPr>
          </a:p>
        </p:txBody>
      </p:sp>
      <p:pic>
        <p:nvPicPr>
          <p:cNvPr id="843" name="Google Shape;843;p61"/>
          <p:cNvPicPr preferRelativeResize="0"/>
          <p:nvPr/>
        </p:nvPicPr>
        <p:blipFill>
          <a:blip r:embed="rId5">
            <a:alphaModFix/>
          </a:blip>
          <a:stretch>
            <a:fillRect/>
          </a:stretch>
        </p:blipFill>
        <p:spPr>
          <a:xfrm>
            <a:off x="1432400" y="1197175"/>
            <a:ext cx="296724" cy="296724"/>
          </a:xfrm>
          <a:prstGeom prst="rect">
            <a:avLst/>
          </a:prstGeom>
          <a:noFill/>
          <a:ln>
            <a:noFill/>
          </a:ln>
        </p:spPr>
      </p:pic>
      <p:sp>
        <p:nvSpPr>
          <p:cNvPr id="844" name="Google Shape;844;p61"/>
          <p:cNvSpPr txBox="1"/>
          <p:nvPr/>
        </p:nvSpPr>
        <p:spPr>
          <a:xfrm>
            <a:off x="430025" y="1505200"/>
            <a:ext cx="4546800" cy="414600"/>
          </a:xfrm>
          <a:prstGeom prst="rect">
            <a:avLst/>
          </a:prstGeom>
          <a:noFill/>
          <a:ln>
            <a:noFill/>
          </a:ln>
        </p:spPr>
        <p:txBody>
          <a:bodyPr anchorCtr="0" anchor="t" bIns="91425" lIns="91425" spcFirstLastPara="1" rIns="91425" wrap="square" tIns="91425">
            <a:normAutofit fontScale="92500" lnSpcReduction="10000"/>
          </a:bodyPr>
          <a:lstStyle/>
          <a:p>
            <a:pPr indent="-334327" lvl="1" marL="914400" rtl="0" algn="l">
              <a:spcBef>
                <a:spcPts val="0"/>
              </a:spcBef>
              <a:spcAft>
                <a:spcPts val="0"/>
              </a:spcAft>
              <a:buSzPct val="100000"/>
              <a:buFont typeface="Lato"/>
              <a:buChar char="➢"/>
            </a:pPr>
            <a:r>
              <a:rPr b="1" lang="fr" sz="1800">
                <a:solidFill>
                  <a:srgbClr val="FF0000"/>
                </a:solidFill>
                <a:latin typeface="Lato"/>
                <a:ea typeface="Lato"/>
                <a:cs typeface="Lato"/>
                <a:sym typeface="Lato"/>
              </a:rPr>
              <a:t>Multiple Simultaneous Executions</a:t>
            </a:r>
            <a:endParaRPr b="1" sz="1800">
              <a:solidFill>
                <a:srgbClr val="FF0000"/>
              </a:solidFill>
              <a:latin typeface="Lato"/>
              <a:ea typeface="Lato"/>
              <a:cs typeface="Lato"/>
              <a:sym typeface="Lato"/>
            </a:endParaRPr>
          </a:p>
        </p:txBody>
      </p:sp>
      <p:sp>
        <p:nvSpPr>
          <p:cNvPr id="845" name="Google Shape;845;p61"/>
          <p:cNvSpPr/>
          <p:nvPr/>
        </p:nvSpPr>
        <p:spPr>
          <a:xfrm>
            <a:off x="1376888" y="1977750"/>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46" name="Google Shape;846;p61"/>
          <p:cNvGrpSpPr/>
          <p:nvPr/>
        </p:nvGrpSpPr>
        <p:grpSpPr>
          <a:xfrm>
            <a:off x="1714438" y="2115708"/>
            <a:ext cx="3240135" cy="1183300"/>
            <a:chOff x="743975" y="3117308"/>
            <a:chExt cx="3240135" cy="1183300"/>
          </a:xfrm>
        </p:grpSpPr>
        <p:pic>
          <p:nvPicPr>
            <p:cNvPr id="847" name="Google Shape;847;p61"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848" name="Google Shape;848;p61"/>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849" name="Google Shape;849;p61"/>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850" name="Google Shape;850;p61"/>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851" name="Google Shape;851;p61"/>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852" name="Google Shape;852;p61"/>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853" name="Google Shape;853;p61"/>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854" name="Google Shape;854;p61"/>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855" name="Google Shape;855;p61"/>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856" name="Google Shape;856;p61"/>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857" name="Google Shape;857;p61"/>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858" name="Google Shape;858;p61"/>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859" name="Google Shape;859;p61"/>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860" name="Google Shape;860;p61"/>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861" name="Google Shape;861;p61"/>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862" name="Google Shape;862;p61"/>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863" name="Google Shape;863;p61"/>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864" name="Google Shape;864;p61"/>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865" name="Google Shape;865;p61"/>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866" name="Google Shape;866;p61"/>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867" name="Google Shape;867;p61"/>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868" name="Google Shape;868;p61"/>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869" name="Google Shape;869;p61"/>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870" name="Google Shape;870;p61"/>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871" name="Google Shape;871;p61"/>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872" name="Google Shape;872;p61"/>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873" name="Google Shape;873;p61"/>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874" name="Google Shape;874;p61"/>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875" name="Google Shape;875;p61"/>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876" name="Google Shape;876;p61"/>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877" name="Google Shape;877;p61"/>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878" name="Google Shape;878;p61"/>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879" name="Google Shape;879;p61"/>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880" name="Google Shape;880;p61"/>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881" name="Google Shape;881;p61"/>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882" name="Google Shape;882;p61"/>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883" name="Google Shape;883;p61"/>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884" name="Google Shape;884;p61"/>
          <p:cNvSpPr/>
          <p:nvPr/>
        </p:nvSpPr>
        <p:spPr>
          <a:xfrm>
            <a:off x="2293888" y="2363350"/>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85" name="Google Shape;885;p61"/>
          <p:cNvGrpSpPr/>
          <p:nvPr/>
        </p:nvGrpSpPr>
        <p:grpSpPr>
          <a:xfrm>
            <a:off x="2631438" y="2501308"/>
            <a:ext cx="3240135" cy="1183300"/>
            <a:chOff x="743975" y="3117308"/>
            <a:chExt cx="3240135" cy="1183300"/>
          </a:xfrm>
        </p:grpSpPr>
        <p:pic>
          <p:nvPicPr>
            <p:cNvPr id="886" name="Google Shape;886;p61"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887" name="Google Shape;887;p61"/>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888" name="Google Shape;888;p61"/>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889" name="Google Shape;889;p61"/>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890" name="Google Shape;890;p61"/>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891" name="Google Shape;891;p61"/>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892" name="Google Shape;892;p61"/>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893" name="Google Shape;893;p61"/>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894" name="Google Shape;894;p61"/>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895" name="Google Shape;895;p61"/>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896" name="Google Shape;896;p61"/>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897" name="Google Shape;897;p61"/>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898" name="Google Shape;898;p61"/>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899" name="Google Shape;899;p61"/>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900" name="Google Shape;900;p61"/>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901" name="Google Shape;901;p61"/>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902" name="Google Shape;902;p61"/>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903" name="Google Shape;903;p61"/>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904" name="Google Shape;904;p61"/>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905" name="Google Shape;905;p61"/>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906" name="Google Shape;906;p61"/>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07" name="Google Shape;907;p61"/>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908" name="Google Shape;908;p61"/>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909" name="Google Shape;909;p61"/>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910" name="Google Shape;910;p61"/>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11" name="Google Shape;911;p61"/>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912" name="Google Shape;912;p61"/>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913" name="Google Shape;913;p61"/>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914" name="Google Shape;914;p61"/>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915" name="Google Shape;915;p61"/>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916" name="Google Shape;916;p61"/>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917" name="Google Shape;917;p61"/>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918" name="Google Shape;918;p61"/>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19" name="Google Shape;919;p61"/>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920" name="Google Shape;920;p61"/>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921" name="Google Shape;921;p61"/>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922" name="Google Shape;922;p61"/>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923" name="Google Shape;923;p61"/>
          <p:cNvSpPr/>
          <p:nvPr/>
        </p:nvSpPr>
        <p:spPr>
          <a:xfrm>
            <a:off x="3114138" y="2735625"/>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24" name="Google Shape;924;p61"/>
          <p:cNvGrpSpPr/>
          <p:nvPr/>
        </p:nvGrpSpPr>
        <p:grpSpPr>
          <a:xfrm>
            <a:off x="3451688" y="2873583"/>
            <a:ext cx="3240135" cy="1183300"/>
            <a:chOff x="743975" y="3117308"/>
            <a:chExt cx="3240135" cy="1183300"/>
          </a:xfrm>
        </p:grpSpPr>
        <p:pic>
          <p:nvPicPr>
            <p:cNvPr id="925" name="Google Shape;925;p61"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926" name="Google Shape;926;p61"/>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927" name="Google Shape;927;p61"/>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928" name="Google Shape;928;p61"/>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929" name="Google Shape;929;p61"/>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930" name="Google Shape;930;p61"/>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931" name="Google Shape;931;p61"/>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932" name="Google Shape;932;p61"/>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933" name="Google Shape;933;p61"/>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934" name="Google Shape;934;p61"/>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935" name="Google Shape;935;p61"/>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936" name="Google Shape;936;p61"/>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937" name="Google Shape;937;p61"/>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938" name="Google Shape;938;p61"/>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939" name="Google Shape;939;p61"/>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940" name="Google Shape;940;p61"/>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941" name="Google Shape;941;p61"/>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942" name="Google Shape;942;p61"/>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943" name="Google Shape;943;p61"/>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944" name="Google Shape;944;p61"/>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945" name="Google Shape;945;p61"/>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46" name="Google Shape;946;p61"/>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947" name="Google Shape;947;p61"/>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948" name="Google Shape;948;p61"/>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949" name="Google Shape;949;p61"/>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50" name="Google Shape;950;p61"/>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951" name="Google Shape;951;p61"/>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952" name="Google Shape;952;p61"/>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953" name="Google Shape;953;p61"/>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954" name="Google Shape;954;p61"/>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955" name="Google Shape;955;p61"/>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956" name="Google Shape;956;p61"/>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957" name="Google Shape;957;p61"/>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58" name="Google Shape;958;p61"/>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959" name="Google Shape;959;p61"/>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960" name="Google Shape;960;p61"/>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961" name="Google Shape;961;p61"/>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962" name="Google Shape;962;p61"/>
          <p:cNvSpPr txBox="1"/>
          <p:nvPr/>
        </p:nvSpPr>
        <p:spPr>
          <a:xfrm rot="-4569104">
            <a:off x="926607" y="2278097"/>
            <a:ext cx="1086687" cy="26601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1</a:t>
            </a:r>
            <a:endParaRPr>
              <a:solidFill>
                <a:srgbClr val="FF0000"/>
              </a:solidFill>
            </a:endParaRPr>
          </a:p>
        </p:txBody>
      </p:sp>
      <p:sp>
        <p:nvSpPr>
          <p:cNvPr id="963" name="Google Shape;963;p61"/>
          <p:cNvSpPr txBox="1"/>
          <p:nvPr/>
        </p:nvSpPr>
        <p:spPr>
          <a:xfrm rot="-4569104">
            <a:off x="1824631" y="2656773"/>
            <a:ext cx="1086687" cy="27496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2</a:t>
            </a:r>
            <a:endParaRPr>
              <a:solidFill>
                <a:srgbClr val="FF0000"/>
              </a:solidFill>
            </a:endParaRPr>
          </a:p>
        </p:txBody>
      </p:sp>
      <p:sp>
        <p:nvSpPr>
          <p:cNvPr id="964" name="Google Shape;964;p61"/>
          <p:cNvSpPr txBox="1"/>
          <p:nvPr/>
        </p:nvSpPr>
        <p:spPr>
          <a:xfrm rot="-4569104">
            <a:off x="2644806" y="3042373"/>
            <a:ext cx="1086687" cy="27496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3</a:t>
            </a:r>
            <a:endParaRPr>
              <a:solidFill>
                <a:srgbClr val="FF0000"/>
              </a:solidFill>
            </a:endParaRPr>
          </a:p>
        </p:txBody>
      </p:sp>
      <p:sp>
        <p:nvSpPr>
          <p:cNvPr id="965" name="Google Shape;965;p61"/>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How to optimise a BPMN process?</a:t>
            </a:r>
            <a:endParaRPr sz="2020"/>
          </a:p>
        </p:txBody>
      </p:sp>
      <p:sp>
        <p:nvSpPr>
          <p:cNvPr id="966" name="Google Shape;966;p6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16</a:t>
            </a:r>
            <a:endParaRPr>
              <a:solidFill>
                <a:srgbClr val="666666"/>
              </a:solidFill>
            </a:endParaRPr>
          </a:p>
        </p:txBody>
      </p:sp>
      <p:sp>
        <p:nvSpPr>
          <p:cNvPr id="967" name="Google Shape;967;p61"/>
          <p:cNvSpPr txBox="1"/>
          <p:nvPr/>
        </p:nvSpPr>
        <p:spPr>
          <a:xfrm>
            <a:off x="587875" y="4266100"/>
            <a:ext cx="61506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 The problem becomes </a:t>
            </a:r>
            <a:r>
              <a:rPr b="1" lang="fr" sz="1800">
                <a:solidFill>
                  <a:srgbClr val="FF0000"/>
                </a:solidFill>
              </a:rPr>
              <a:t>much more complex!</a:t>
            </a:r>
            <a:endParaRPr/>
          </a:p>
        </p:txBody>
      </p:sp>
      <p:pic>
        <p:nvPicPr>
          <p:cNvPr id="968" name="Google Shape;968;p61"/>
          <p:cNvPicPr preferRelativeResize="0"/>
          <p:nvPr/>
        </p:nvPicPr>
        <p:blipFill rotWithShape="1">
          <a:blip r:embed="rId7">
            <a:alphaModFix/>
          </a:blip>
          <a:srcRect b="0" l="14636" r="18865" t="0"/>
          <a:stretch/>
        </p:blipFill>
        <p:spPr>
          <a:xfrm>
            <a:off x="7193750" y="820450"/>
            <a:ext cx="1444601" cy="2172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Google Shape;85;p17"/>
          <p:cNvSpPr txBox="1"/>
          <p:nvPr/>
        </p:nvSpPr>
        <p:spPr>
          <a:xfrm>
            <a:off x="1031700" y="647800"/>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According to history, the </a:t>
            </a:r>
            <a:r>
              <a:rPr b="1" lang="fr" sz="1800">
                <a:solidFill>
                  <a:srgbClr val="FF0000"/>
                </a:solidFill>
              </a:rPr>
              <a:t>first</a:t>
            </a:r>
            <a:r>
              <a:rPr lang="fr" sz="1800">
                <a:solidFill>
                  <a:schemeClr val="dk1"/>
                </a:solidFill>
              </a:rPr>
              <a:t> </a:t>
            </a:r>
            <a:r>
              <a:rPr lang="fr" sz="1800"/>
              <a:t>man to have ever evokated the term “business process” is the scottish economist Adam Smith in 1776.</a:t>
            </a:r>
            <a:endParaRPr sz="1800">
              <a:solidFill>
                <a:schemeClr val="dk1"/>
              </a:solidFill>
            </a:endParaRPr>
          </a:p>
        </p:txBody>
      </p:sp>
      <p:sp>
        <p:nvSpPr>
          <p:cNvPr id="86" name="Google Shape;86;p17"/>
          <p:cNvSpPr txBox="1"/>
          <p:nvPr/>
        </p:nvSpPr>
        <p:spPr>
          <a:xfrm>
            <a:off x="3468950" y="2085500"/>
            <a:ext cx="4890900" cy="2493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fr" sz="1500"/>
              <a:t>“</a:t>
            </a:r>
            <a:r>
              <a:rPr b="1" i="1" lang="fr" sz="1500"/>
              <a:t>One man draws out the wire</a:t>
            </a:r>
            <a:r>
              <a:rPr i="1" lang="fr" sz="1500"/>
              <a:t>; </a:t>
            </a:r>
            <a:r>
              <a:rPr b="1" i="1" lang="fr" sz="1500"/>
              <a:t>another straights it</a:t>
            </a:r>
            <a:r>
              <a:rPr i="1" lang="fr" sz="1500"/>
              <a:t>; </a:t>
            </a:r>
            <a:r>
              <a:rPr b="1" i="1" lang="fr" sz="1500"/>
              <a:t>a third cuts it; a fourth points it</a:t>
            </a:r>
            <a:r>
              <a:rPr i="1" lang="fr" sz="1500"/>
              <a:t>; a fifth grinds it at the top for receiving the head; to make the head requires two or three distinct operations; to put it on is a peculiar business; to whiten the pins is another ... and the important business of making a pin is, in this manner, divided into about eighteen distinct operations, which, in some manufactories, are all performed by distinct hands, though in others the same man will sometimes perform two or three of them.”</a:t>
            </a:r>
            <a:endParaRPr i="1" sz="1500"/>
          </a:p>
        </p:txBody>
      </p:sp>
      <p:sp>
        <p:nvSpPr>
          <p:cNvPr id="87" name="Google Shape;87;p17"/>
          <p:cNvSpPr txBox="1"/>
          <p:nvPr/>
        </p:nvSpPr>
        <p:spPr>
          <a:xfrm>
            <a:off x="3485150" y="1386400"/>
            <a:ext cx="48585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In [Smith1776], he described the production of a pin as follows:</a:t>
            </a:r>
            <a:endParaRPr sz="1800">
              <a:solidFill>
                <a:schemeClr val="dk1"/>
              </a:solidFill>
            </a:endParaRPr>
          </a:p>
        </p:txBody>
      </p:sp>
      <p:pic>
        <p:nvPicPr>
          <p:cNvPr id="88" name="Google Shape;88;p17"/>
          <p:cNvPicPr preferRelativeResize="0"/>
          <p:nvPr/>
        </p:nvPicPr>
        <p:blipFill>
          <a:blip r:embed="rId4">
            <a:alphaModFix/>
          </a:blip>
          <a:stretch>
            <a:fillRect/>
          </a:stretch>
        </p:blipFill>
        <p:spPr>
          <a:xfrm>
            <a:off x="826113" y="1500575"/>
            <a:ext cx="2250924" cy="2742249"/>
          </a:xfrm>
          <a:prstGeom prst="rect">
            <a:avLst/>
          </a:prstGeom>
          <a:noFill/>
          <a:ln>
            <a:noFill/>
          </a:ln>
        </p:spPr>
      </p:pic>
      <p:sp>
        <p:nvSpPr>
          <p:cNvPr id="89" name="Google Shape;89;p17"/>
          <p:cNvSpPr txBox="1"/>
          <p:nvPr/>
        </p:nvSpPr>
        <p:spPr>
          <a:xfrm>
            <a:off x="826125" y="4242825"/>
            <a:ext cx="2250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Adam Smith</a:t>
            </a:r>
            <a:endParaRPr sz="1800">
              <a:solidFill>
                <a:schemeClr val="dk1"/>
              </a:solidFill>
            </a:endParaRPr>
          </a:p>
        </p:txBody>
      </p:sp>
      <p:sp>
        <p:nvSpPr>
          <p:cNvPr id="90" name="Google Shape;90;p17"/>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Adam Smith</a:t>
            </a:r>
            <a:endParaRPr sz="2020"/>
          </a:p>
        </p:txBody>
      </p:sp>
      <p:sp>
        <p:nvSpPr>
          <p:cNvPr id="91" name="Google Shape;91;p17"/>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a:t>
            </a:r>
            <a:endParaRPr>
              <a:solidFill>
                <a:srgbClr val="666666"/>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2" name="Shape 972"/>
        <p:cNvGrpSpPr/>
        <p:nvPr/>
      </p:nvGrpSpPr>
      <p:grpSpPr>
        <a:xfrm>
          <a:off x="0" y="0"/>
          <a:ext cx="0" cy="0"/>
          <a:chOff x="0" y="0"/>
          <a:chExt cx="0" cy="0"/>
        </a:xfrm>
      </p:grpSpPr>
      <p:sp>
        <p:nvSpPr>
          <p:cNvPr id="973" name="Google Shape;973;p62"/>
          <p:cNvSpPr/>
          <p:nvPr/>
        </p:nvSpPr>
        <p:spPr>
          <a:xfrm>
            <a:off x="507525" y="3760325"/>
            <a:ext cx="7188600" cy="6768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4" name="Google Shape;974;p62"/>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PhD </a:t>
            </a:r>
            <a:r>
              <a:rPr lang="fr" sz="2020"/>
              <a:t>R</a:t>
            </a:r>
            <a:r>
              <a:rPr lang="fr" sz="2020"/>
              <a:t>esearch </a:t>
            </a:r>
            <a:r>
              <a:rPr lang="fr" sz="2020"/>
              <a:t>A</a:t>
            </a:r>
            <a:r>
              <a:rPr lang="fr" sz="2020"/>
              <a:t>xes</a:t>
            </a:r>
            <a:endParaRPr sz="2020"/>
          </a:p>
        </p:txBody>
      </p:sp>
      <p:sp>
        <p:nvSpPr>
          <p:cNvPr id="975" name="Google Shape;975;p62"/>
          <p:cNvSpPr txBox="1"/>
          <p:nvPr/>
        </p:nvSpPr>
        <p:spPr>
          <a:xfrm>
            <a:off x="125925" y="3851825"/>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optimise </a:t>
            </a:r>
            <a:r>
              <a:rPr lang="fr" sz="1800">
                <a:solidFill>
                  <a:schemeClr val="dk1"/>
                </a:solidFill>
                <a:latin typeface="Lato"/>
                <a:ea typeface="Lato"/>
                <a:cs typeface="Lato"/>
                <a:sym typeface="Lato"/>
              </a:rPr>
              <a:t>a BPMN process in real-world conditions?</a:t>
            </a:r>
            <a:endParaRPr sz="1800">
              <a:solidFill>
                <a:schemeClr val="dk1"/>
              </a:solidFill>
              <a:latin typeface="Lato"/>
              <a:ea typeface="Lato"/>
              <a:cs typeface="Lato"/>
              <a:sym typeface="Lato"/>
            </a:endParaRPr>
          </a:p>
        </p:txBody>
      </p:sp>
      <p:pic>
        <p:nvPicPr>
          <p:cNvPr id="976" name="Google Shape;976;p62"/>
          <p:cNvPicPr preferRelativeResize="0"/>
          <p:nvPr/>
        </p:nvPicPr>
        <p:blipFill>
          <a:blip r:embed="rId4">
            <a:alphaModFix/>
          </a:blip>
          <a:stretch>
            <a:fillRect/>
          </a:stretch>
        </p:blipFill>
        <p:spPr>
          <a:xfrm>
            <a:off x="7697550" y="3760363"/>
            <a:ext cx="676774" cy="676774"/>
          </a:xfrm>
          <a:prstGeom prst="rect">
            <a:avLst/>
          </a:prstGeom>
          <a:noFill/>
          <a:ln>
            <a:noFill/>
          </a:ln>
        </p:spPr>
      </p:pic>
      <p:pic>
        <p:nvPicPr>
          <p:cNvPr id="977" name="Google Shape;977;p62"/>
          <p:cNvPicPr preferRelativeResize="0"/>
          <p:nvPr/>
        </p:nvPicPr>
        <p:blipFill>
          <a:blip r:embed="rId4">
            <a:alphaModFix/>
          </a:blip>
          <a:stretch>
            <a:fillRect/>
          </a:stretch>
        </p:blipFill>
        <p:spPr>
          <a:xfrm>
            <a:off x="8092725" y="3760363"/>
            <a:ext cx="676774" cy="676774"/>
          </a:xfrm>
          <a:prstGeom prst="rect">
            <a:avLst/>
          </a:prstGeom>
          <a:noFill/>
          <a:ln>
            <a:noFill/>
          </a:ln>
        </p:spPr>
      </p:pic>
      <p:sp>
        <p:nvSpPr>
          <p:cNvPr id="978" name="Google Shape;978;p6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17</a:t>
            </a:r>
            <a:endParaRPr>
              <a:solidFill>
                <a:srgbClr val="666666"/>
              </a:solidFill>
            </a:endParaRPr>
          </a:p>
        </p:txBody>
      </p:sp>
      <p:sp>
        <p:nvSpPr>
          <p:cNvPr id="979" name="Google Shape;979;p62"/>
          <p:cNvSpPr/>
          <p:nvPr/>
        </p:nvSpPr>
        <p:spPr>
          <a:xfrm>
            <a:off x="540150" y="887500"/>
            <a:ext cx="7155900" cy="2229900"/>
          </a:xfrm>
          <a:prstGeom prst="roundRect">
            <a:avLst>
              <a:gd fmla="val 16667" name="adj"/>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B7B7B7"/>
              </a:solidFill>
            </a:endParaRPr>
          </a:p>
        </p:txBody>
      </p:sp>
      <p:sp>
        <p:nvSpPr>
          <p:cNvPr id="980" name="Google Shape;980;p62"/>
          <p:cNvSpPr txBox="1"/>
          <p:nvPr/>
        </p:nvSpPr>
        <p:spPr>
          <a:xfrm>
            <a:off x="150975" y="911025"/>
            <a:ext cx="79668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How to </a:t>
            </a:r>
            <a:r>
              <a:rPr b="1" lang="fr" sz="1800">
                <a:solidFill>
                  <a:srgbClr val="B7B7B7"/>
                </a:solidFill>
              </a:rPr>
              <a:t>write</a:t>
            </a:r>
            <a:r>
              <a:rPr lang="fr" sz="1800">
                <a:solidFill>
                  <a:srgbClr val="B7B7B7"/>
                </a:solidFill>
              </a:rPr>
              <a:t> a </a:t>
            </a:r>
            <a:r>
              <a:rPr b="1" lang="fr" sz="1800">
                <a:solidFill>
                  <a:srgbClr val="B7B7B7"/>
                </a:solidFill>
              </a:rPr>
              <a:t>BPMN</a:t>
            </a:r>
            <a:r>
              <a:rPr lang="fr" sz="1800">
                <a:solidFill>
                  <a:srgbClr val="B7B7B7"/>
                </a:solidFill>
              </a:rPr>
              <a:t> process?</a:t>
            </a:r>
            <a:endParaRPr sz="1800">
              <a:solidFill>
                <a:srgbClr val="B7B7B7"/>
              </a:solidFill>
              <a:latin typeface="Lato"/>
              <a:ea typeface="Lato"/>
              <a:cs typeface="Lato"/>
              <a:sym typeface="Lato"/>
            </a:endParaRPr>
          </a:p>
        </p:txBody>
      </p:sp>
      <p:sp>
        <p:nvSpPr>
          <p:cNvPr id="981" name="Google Shape;981;p62"/>
          <p:cNvSpPr txBox="1"/>
          <p:nvPr/>
        </p:nvSpPr>
        <p:spPr>
          <a:xfrm>
            <a:off x="152100" y="1449550"/>
            <a:ext cx="76257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How to </a:t>
            </a:r>
            <a:r>
              <a:rPr b="1" lang="fr" sz="1800">
                <a:solidFill>
                  <a:srgbClr val="B7B7B7"/>
                </a:solidFill>
              </a:rPr>
              <a:t>avoid wasting time</a:t>
            </a:r>
            <a:r>
              <a:rPr lang="fr" sz="1800">
                <a:solidFill>
                  <a:srgbClr val="B7B7B7"/>
                </a:solidFill>
              </a:rPr>
              <a:t> designing?</a:t>
            </a:r>
            <a:endParaRPr sz="1800">
              <a:solidFill>
                <a:srgbClr val="B7B7B7"/>
              </a:solidFill>
              <a:latin typeface="Lato"/>
              <a:ea typeface="Lato"/>
              <a:cs typeface="Lato"/>
              <a:sym typeface="Lato"/>
            </a:endParaRPr>
          </a:p>
        </p:txBody>
      </p:sp>
      <p:sp>
        <p:nvSpPr>
          <p:cNvPr id="982" name="Google Shape;982;p62"/>
          <p:cNvSpPr txBox="1"/>
          <p:nvPr/>
        </p:nvSpPr>
        <p:spPr>
          <a:xfrm>
            <a:off x="152100" y="1994650"/>
            <a:ext cx="72369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How to </a:t>
            </a:r>
            <a:r>
              <a:rPr b="1" lang="fr" sz="1800">
                <a:solidFill>
                  <a:srgbClr val="B7B7B7"/>
                </a:solidFill>
              </a:rPr>
              <a:t>match</a:t>
            </a:r>
            <a:r>
              <a:rPr lang="fr" sz="1800">
                <a:solidFill>
                  <a:srgbClr val="B7B7B7"/>
                </a:solidFill>
              </a:rPr>
              <a:t> the expected </a:t>
            </a:r>
            <a:r>
              <a:rPr b="1" lang="fr" sz="1800">
                <a:solidFill>
                  <a:srgbClr val="B7B7B7"/>
                </a:solidFill>
              </a:rPr>
              <a:t>behaviour</a:t>
            </a:r>
            <a:r>
              <a:rPr lang="fr" sz="1800">
                <a:solidFill>
                  <a:srgbClr val="B7B7B7"/>
                </a:solidFill>
              </a:rPr>
              <a:t>?</a:t>
            </a:r>
            <a:endParaRPr sz="1800">
              <a:solidFill>
                <a:srgbClr val="B7B7B7"/>
              </a:solidFill>
              <a:latin typeface="Lato"/>
              <a:ea typeface="Lato"/>
              <a:cs typeface="Lato"/>
              <a:sym typeface="Lato"/>
            </a:endParaRPr>
          </a:p>
        </p:txBody>
      </p:sp>
      <p:sp>
        <p:nvSpPr>
          <p:cNvPr id="983" name="Google Shape;983;p62"/>
          <p:cNvSpPr txBox="1"/>
          <p:nvPr/>
        </p:nvSpPr>
        <p:spPr>
          <a:xfrm>
            <a:off x="150975" y="2572150"/>
            <a:ext cx="74370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How to ensure </a:t>
            </a:r>
            <a:r>
              <a:rPr b="1" lang="fr" sz="1800">
                <a:solidFill>
                  <a:srgbClr val="B7B7B7"/>
                </a:solidFill>
              </a:rPr>
              <a:t>syntactic/semantic correctness</a:t>
            </a:r>
            <a:r>
              <a:rPr lang="fr" sz="1800">
                <a:solidFill>
                  <a:srgbClr val="B7B7B7"/>
                </a:solidFill>
              </a:rPr>
              <a:t>?</a:t>
            </a:r>
            <a:endParaRPr sz="1800">
              <a:solidFill>
                <a:srgbClr val="B7B7B7"/>
              </a:solidFill>
              <a:latin typeface="Lato"/>
              <a:ea typeface="Lato"/>
              <a:cs typeface="Lato"/>
              <a:sym typeface="Lato"/>
            </a:endParaRPr>
          </a:p>
        </p:txBody>
      </p:sp>
      <p:pic>
        <p:nvPicPr>
          <p:cNvPr id="984" name="Google Shape;984;p62"/>
          <p:cNvPicPr preferRelativeResize="0"/>
          <p:nvPr/>
        </p:nvPicPr>
        <p:blipFill>
          <a:blip r:embed="rId4">
            <a:alphaModFix amt="25000"/>
          </a:blip>
          <a:stretch>
            <a:fillRect/>
          </a:stretch>
        </p:blipFill>
        <p:spPr>
          <a:xfrm>
            <a:off x="7888125" y="1025063"/>
            <a:ext cx="676774" cy="676774"/>
          </a:xfrm>
          <a:prstGeom prst="rect">
            <a:avLst/>
          </a:prstGeom>
          <a:noFill/>
          <a:ln>
            <a:noFill/>
          </a:ln>
        </p:spPr>
      </p:pic>
      <p:sp>
        <p:nvSpPr>
          <p:cNvPr id="985" name="Google Shape;985;p62"/>
          <p:cNvSpPr txBox="1"/>
          <p:nvPr/>
        </p:nvSpPr>
        <p:spPr>
          <a:xfrm>
            <a:off x="540150" y="357863"/>
            <a:ext cx="3648300" cy="545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fr" sz="2020">
                <a:solidFill>
                  <a:srgbClr val="B7B7B7"/>
                </a:solidFill>
              </a:rPr>
              <a:t>Modelling BPMN processes</a:t>
            </a:r>
            <a:endParaRPr sz="1800">
              <a:solidFill>
                <a:srgbClr val="B7B7B7"/>
              </a:solidFill>
              <a:latin typeface="Lato"/>
              <a:ea typeface="Lato"/>
              <a:cs typeface="Lato"/>
              <a:sym typeface="Lato"/>
            </a:endParaRPr>
          </a:p>
        </p:txBody>
      </p:sp>
      <p:sp>
        <p:nvSpPr>
          <p:cNvPr id="986" name="Google Shape;986;p62"/>
          <p:cNvSpPr txBox="1"/>
          <p:nvPr/>
        </p:nvSpPr>
        <p:spPr>
          <a:xfrm>
            <a:off x="507525" y="3211963"/>
            <a:ext cx="3648300" cy="545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fr" sz="2020">
                <a:solidFill>
                  <a:srgbClr val="FF0000"/>
                </a:solidFill>
              </a:rPr>
              <a:t>Optimising </a:t>
            </a:r>
            <a:r>
              <a:rPr lang="fr" sz="2020">
                <a:solidFill>
                  <a:srgbClr val="FF0000"/>
                </a:solidFill>
              </a:rPr>
              <a:t>BPMN processes</a:t>
            </a:r>
            <a:endParaRPr sz="1800">
              <a:solidFill>
                <a:srgbClr val="FF0000"/>
              </a:solidFill>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0" name="Shape 990"/>
        <p:cNvGrpSpPr/>
        <p:nvPr/>
      </p:nvGrpSpPr>
      <p:grpSpPr>
        <a:xfrm>
          <a:off x="0" y="0"/>
          <a:ext cx="0" cy="0"/>
          <a:chOff x="0" y="0"/>
          <a:chExt cx="0" cy="0"/>
        </a:xfrm>
      </p:grpSpPr>
      <p:sp>
        <p:nvSpPr>
          <p:cNvPr id="991" name="Google Shape;991;p63"/>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Modelling of Processes</a:t>
            </a:r>
            <a:endParaRPr sz="2020"/>
          </a:p>
        </p:txBody>
      </p:sp>
      <p:sp>
        <p:nvSpPr>
          <p:cNvPr id="992" name="Google Shape;992;p6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6" name="Shape 996"/>
        <p:cNvGrpSpPr/>
        <p:nvPr/>
      </p:nvGrpSpPr>
      <p:grpSpPr>
        <a:xfrm>
          <a:off x="0" y="0"/>
          <a:ext cx="0" cy="0"/>
          <a:chOff x="0" y="0"/>
          <a:chExt cx="0" cy="0"/>
        </a:xfrm>
      </p:grpSpPr>
      <p:sp>
        <p:nvSpPr>
          <p:cNvPr id="997" name="Google Shape;997;p64"/>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Modelling of Processes</a:t>
            </a:r>
            <a:endParaRPr sz="2020"/>
          </a:p>
        </p:txBody>
      </p:sp>
      <p:sp>
        <p:nvSpPr>
          <p:cNvPr id="998" name="Google Shape;998;p6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
        <p:nvSpPr>
          <p:cNvPr id="999" name="Google Shape;999;p64"/>
          <p:cNvSpPr txBox="1"/>
          <p:nvPr/>
        </p:nvSpPr>
        <p:spPr>
          <a:xfrm>
            <a:off x="237600" y="568925"/>
            <a:ext cx="69645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generating a BPMN process</a:t>
            </a:r>
            <a:r>
              <a:rPr lang="fr" sz="1800">
                <a:solidFill>
                  <a:schemeClr val="dk1"/>
                </a:solidFill>
              </a:rPr>
              <a:t> from a textual description of its requirements which: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Manipulates </a:t>
            </a:r>
            <a:r>
              <a:rPr b="1" lang="fr" sz="1800">
                <a:solidFill>
                  <a:srgbClr val="FF0000"/>
                </a:solidFill>
              </a:rPr>
              <a:t>abstract syntax trees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Handles </a:t>
            </a:r>
            <a:r>
              <a:rPr b="1" lang="fr" sz="1800">
                <a:solidFill>
                  <a:srgbClr val="FF0000"/>
                </a:solidFill>
              </a:rPr>
              <a:t>balanced BPMN</a:t>
            </a:r>
            <a:r>
              <a:rPr lang="fr" sz="1800">
                <a:solidFill>
                  <a:schemeClr val="dk1"/>
                </a:solidFill>
              </a:rPr>
              <a:t> processes</a:t>
            </a:r>
            <a:endParaRPr sz="1800">
              <a:solidFill>
                <a:schemeClr val="dk1"/>
              </a:solidFill>
            </a:endParaRPr>
          </a:p>
        </p:txBody>
      </p:sp>
      <p:sp>
        <p:nvSpPr>
          <p:cNvPr id="1000" name="Google Shape;1000;p64"/>
          <p:cNvSpPr/>
          <p:nvPr/>
        </p:nvSpPr>
        <p:spPr>
          <a:xfrm>
            <a:off x="7300950" y="618550"/>
            <a:ext cx="163800" cy="11871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01" name="Google Shape;1001;p64"/>
          <p:cNvSpPr txBox="1"/>
          <p:nvPr/>
        </p:nvSpPr>
        <p:spPr>
          <a:xfrm>
            <a:off x="7507950" y="981250"/>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ICSOC’24</a:t>
            </a:r>
            <a:endParaRPr sz="1800">
              <a:solidFill>
                <a:srgbClr val="1A1A1A"/>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5" name="Shape 1005"/>
        <p:cNvGrpSpPr/>
        <p:nvPr/>
      </p:nvGrpSpPr>
      <p:grpSpPr>
        <a:xfrm>
          <a:off x="0" y="0"/>
          <a:ext cx="0" cy="0"/>
          <a:chOff x="0" y="0"/>
          <a:chExt cx="0" cy="0"/>
        </a:xfrm>
      </p:grpSpPr>
      <p:sp>
        <p:nvSpPr>
          <p:cNvPr id="1006" name="Google Shape;1006;p65"/>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Modelling of Processes</a:t>
            </a:r>
            <a:endParaRPr sz="2020"/>
          </a:p>
        </p:txBody>
      </p:sp>
      <p:sp>
        <p:nvSpPr>
          <p:cNvPr id="1007" name="Google Shape;1007;p6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
        <p:nvSpPr>
          <p:cNvPr id="1008" name="Google Shape;1008;p65"/>
          <p:cNvSpPr txBox="1"/>
          <p:nvPr/>
        </p:nvSpPr>
        <p:spPr>
          <a:xfrm>
            <a:off x="237600" y="568925"/>
            <a:ext cx="69645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generating a BPMN process</a:t>
            </a:r>
            <a:r>
              <a:rPr lang="fr" sz="1800">
                <a:solidFill>
                  <a:schemeClr val="dk1"/>
                </a:solidFill>
              </a:rPr>
              <a:t> from a textual description of its requirements which: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Manipulates </a:t>
            </a:r>
            <a:r>
              <a:rPr b="1" lang="fr" sz="1800">
                <a:solidFill>
                  <a:srgbClr val="FF0000"/>
                </a:solidFill>
              </a:rPr>
              <a:t>abstract syntax trees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Handles </a:t>
            </a:r>
            <a:r>
              <a:rPr b="1" lang="fr" sz="1800">
                <a:solidFill>
                  <a:srgbClr val="FF0000"/>
                </a:solidFill>
              </a:rPr>
              <a:t>balanced BPMN</a:t>
            </a:r>
            <a:r>
              <a:rPr lang="fr" sz="1800">
                <a:solidFill>
                  <a:schemeClr val="dk1"/>
                </a:solidFill>
              </a:rPr>
              <a:t> processes</a:t>
            </a:r>
            <a:endParaRPr sz="1800">
              <a:solidFill>
                <a:schemeClr val="dk1"/>
              </a:solidFill>
            </a:endParaRPr>
          </a:p>
        </p:txBody>
      </p:sp>
      <p:sp>
        <p:nvSpPr>
          <p:cNvPr id="1009" name="Google Shape;1009;p65"/>
          <p:cNvSpPr txBox="1"/>
          <p:nvPr/>
        </p:nvSpPr>
        <p:spPr>
          <a:xfrm>
            <a:off x="237600" y="1992150"/>
            <a:ext cx="68046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 </a:t>
            </a:r>
            <a:r>
              <a:rPr b="1" lang="fr" sz="1800">
                <a:solidFill>
                  <a:srgbClr val="FF0000"/>
                </a:solidFill>
              </a:rPr>
              <a:t>tool </a:t>
            </a:r>
            <a:r>
              <a:rPr lang="fr" sz="1800">
                <a:solidFill>
                  <a:schemeClr val="dk1"/>
                </a:solidFill>
              </a:rPr>
              <a:t>approach coupling:</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Generation </a:t>
            </a:r>
            <a:r>
              <a:rPr lang="fr" sz="1800">
                <a:solidFill>
                  <a:schemeClr val="dk1"/>
                </a:solidFill>
              </a:rPr>
              <a:t>of the BPMN process</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Verification</a:t>
            </a:r>
            <a:r>
              <a:rPr lang="fr" sz="1800">
                <a:solidFill>
                  <a:schemeClr val="dk1"/>
                </a:solidFill>
              </a:rPr>
              <a:t> based on textual descriptions of temporal logic properties</a:t>
            </a:r>
            <a:endParaRPr sz="1800">
              <a:solidFill>
                <a:schemeClr val="dk1"/>
              </a:solidFill>
            </a:endParaRPr>
          </a:p>
        </p:txBody>
      </p:sp>
      <p:sp>
        <p:nvSpPr>
          <p:cNvPr id="1010" name="Google Shape;1010;p65"/>
          <p:cNvSpPr/>
          <p:nvPr/>
        </p:nvSpPr>
        <p:spPr>
          <a:xfrm>
            <a:off x="7300950" y="618550"/>
            <a:ext cx="163800" cy="11871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11" name="Google Shape;1011;p65"/>
          <p:cNvSpPr txBox="1"/>
          <p:nvPr/>
        </p:nvSpPr>
        <p:spPr>
          <a:xfrm>
            <a:off x="7507950" y="981250"/>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ICSOC’24</a:t>
            </a:r>
            <a:endParaRPr sz="1800">
              <a:solidFill>
                <a:srgbClr val="1A1A1A"/>
              </a:solidFill>
              <a:latin typeface="Lato"/>
              <a:ea typeface="Lato"/>
              <a:cs typeface="Lato"/>
              <a:sym typeface="Lato"/>
            </a:endParaRPr>
          </a:p>
        </p:txBody>
      </p:sp>
      <p:sp>
        <p:nvSpPr>
          <p:cNvPr id="1012" name="Google Shape;1012;p65"/>
          <p:cNvSpPr/>
          <p:nvPr/>
        </p:nvSpPr>
        <p:spPr>
          <a:xfrm>
            <a:off x="7300950" y="2053038"/>
            <a:ext cx="163800" cy="11073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13" name="Google Shape;1013;p65"/>
          <p:cNvSpPr txBox="1"/>
          <p:nvPr/>
        </p:nvSpPr>
        <p:spPr>
          <a:xfrm>
            <a:off x="7507950" y="2375850"/>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FSE’25</a:t>
            </a:r>
            <a:endParaRPr sz="1800">
              <a:solidFill>
                <a:srgbClr val="1A1A1A"/>
              </a:solidFill>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7" name="Shape 1017"/>
        <p:cNvGrpSpPr/>
        <p:nvPr/>
      </p:nvGrpSpPr>
      <p:grpSpPr>
        <a:xfrm>
          <a:off x="0" y="0"/>
          <a:ext cx="0" cy="0"/>
          <a:chOff x="0" y="0"/>
          <a:chExt cx="0" cy="0"/>
        </a:xfrm>
      </p:grpSpPr>
      <p:sp>
        <p:nvSpPr>
          <p:cNvPr id="1018" name="Google Shape;1018;p66"/>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Modelling of Processes</a:t>
            </a:r>
            <a:endParaRPr sz="2020"/>
          </a:p>
        </p:txBody>
      </p:sp>
      <p:sp>
        <p:nvSpPr>
          <p:cNvPr id="1019" name="Google Shape;1019;p6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
        <p:nvSpPr>
          <p:cNvPr id="1020" name="Google Shape;1020;p66"/>
          <p:cNvSpPr txBox="1"/>
          <p:nvPr/>
        </p:nvSpPr>
        <p:spPr>
          <a:xfrm>
            <a:off x="237600" y="568925"/>
            <a:ext cx="69645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generating a BPMN process</a:t>
            </a:r>
            <a:r>
              <a:rPr lang="fr" sz="1800">
                <a:solidFill>
                  <a:schemeClr val="dk1"/>
                </a:solidFill>
              </a:rPr>
              <a:t> from a textual description of its requirements which: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Manipulates </a:t>
            </a:r>
            <a:r>
              <a:rPr b="1" lang="fr" sz="1800">
                <a:solidFill>
                  <a:srgbClr val="FF0000"/>
                </a:solidFill>
              </a:rPr>
              <a:t>abstract syntax trees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Handles </a:t>
            </a:r>
            <a:r>
              <a:rPr b="1" lang="fr" sz="1800">
                <a:solidFill>
                  <a:srgbClr val="FF0000"/>
                </a:solidFill>
              </a:rPr>
              <a:t>balanced BPMN</a:t>
            </a:r>
            <a:r>
              <a:rPr lang="fr" sz="1800">
                <a:solidFill>
                  <a:schemeClr val="dk1"/>
                </a:solidFill>
              </a:rPr>
              <a:t> processes</a:t>
            </a:r>
            <a:endParaRPr sz="1800">
              <a:solidFill>
                <a:schemeClr val="dk1"/>
              </a:solidFill>
            </a:endParaRPr>
          </a:p>
        </p:txBody>
      </p:sp>
      <p:sp>
        <p:nvSpPr>
          <p:cNvPr id="1021" name="Google Shape;1021;p66"/>
          <p:cNvSpPr txBox="1"/>
          <p:nvPr/>
        </p:nvSpPr>
        <p:spPr>
          <a:xfrm>
            <a:off x="237600" y="1992150"/>
            <a:ext cx="68046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 </a:t>
            </a:r>
            <a:r>
              <a:rPr b="1" lang="fr" sz="1800">
                <a:solidFill>
                  <a:srgbClr val="FF0000"/>
                </a:solidFill>
              </a:rPr>
              <a:t>tool </a:t>
            </a:r>
            <a:r>
              <a:rPr lang="fr" sz="1800">
                <a:solidFill>
                  <a:schemeClr val="dk1"/>
                </a:solidFill>
              </a:rPr>
              <a:t>approach coupling:</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Generation </a:t>
            </a:r>
            <a:r>
              <a:rPr lang="fr" sz="1800">
                <a:solidFill>
                  <a:schemeClr val="dk1"/>
                </a:solidFill>
              </a:rPr>
              <a:t>of the BPMN process</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Verification</a:t>
            </a:r>
            <a:r>
              <a:rPr lang="fr" sz="1800">
                <a:solidFill>
                  <a:schemeClr val="dk1"/>
                </a:solidFill>
              </a:rPr>
              <a:t> based on textual descriptions of temporal logic properties</a:t>
            </a:r>
            <a:endParaRPr sz="1800">
              <a:solidFill>
                <a:schemeClr val="dk1"/>
              </a:solidFill>
            </a:endParaRPr>
          </a:p>
        </p:txBody>
      </p:sp>
      <p:sp>
        <p:nvSpPr>
          <p:cNvPr id="1022" name="Google Shape;1022;p66"/>
          <p:cNvSpPr txBox="1"/>
          <p:nvPr/>
        </p:nvSpPr>
        <p:spPr>
          <a:xfrm>
            <a:off x="237600" y="3415375"/>
            <a:ext cx="6631500" cy="11592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t>
            </a:r>
            <a:r>
              <a:rPr b="1" lang="fr" sz="1800">
                <a:solidFill>
                  <a:srgbClr val="FF0000"/>
                </a:solidFill>
              </a:rPr>
              <a:t>extension </a:t>
            </a:r>
            <a:r>
              <a:rPr lang="fr" sz="1800">
                <a:solidFill>
                  <a:schemeClr val="dk1"/>
                </a:solidFill>
              </a:rPr>
              <a:t>of the </a:t>
            </a:r>
            <a:r>
              <a:rPr b="1" lang="fr" sz="1800">
                <a:solidFill>
                  <a:srgbClr val="FF0000"/>
                </a:solidFill>
              </a:rPr>
              <a:t>BPMN generation </a:t>
            </a:r>
            <a:r>
              <a:rPr lang="fr" sz="1800">
                <a:solidFill>
                  <a:schemeClr val="dk1"/>
                </a:solidFill>
              </a:rPr>
              <a:t>approach to:</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Handle </a:t>
            </a:r>
            <a:r>
              <a:rPr b="1" lang="fr" sz="1800">
                <a:solidFill>
                  <a:srgbClr val="FF0000"/>
                </a:solidFill>
              </a:rPr>
              <a:t>unbalanced </a:t>
            </a:r>
            <a:r>
              <a:rPr lang="fr" sz="1800">
                <a:solidFill>
                  <a:schemeClr val="dk1"/>
                </a:solidFill>
              </a:rPr>
              <a:t>processes</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Provide </a:t>
            </a:r>
            <a:r>
              <a:rPr b="1" lang="fr" sz="1800">
                <a:solidFill>
                  <a:srgbClr val="FF0000"/>
                </a:solidFill>
              </a:rPr>
              <a:t>strong semantical guarantees</a:t>
            </a:r>
            <a:endParaRPr b="1" sz="1800">
              <a:solidFill>
                <a:srgbClr val="FF0000"/>
              </a:solidFill>
            </a:endParaRPr>
          </a:p>
        </p:txBody>
      </p:sp>
      <p:sp>
        <p:nvSpPr>
          <p:cNvPr id="1023" name="Google Shape;1023;p66"/>
          <p:cNvSpPr/>
          <p:nvPr/>
        </p:nvSpPr>
        <p:spPr>
          <a:xfrm>
            <a:off x="7300950" y="618550"/>
            <a:ext cx="163800" cy="11871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24" name="Google Shape;1024;p66"/>
          <p:cNvSpPr txBox="1"/>
          <p:nvPr/>
        </p:nvSpPr>
        <p:spPr>
          <a:xfrm>
            <a:off x="7507950" y="981250"/>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ICSOC’24</a:t>
            </a:r>
            <a:endParaRPr sz="1800">
              <a:solidFill>
                <a:srgbClr val="1A1A1A"/>
              </a:solidFill>
              <a:latin typeface="Lato"/>
              <a:ea typeface="Lato"/>
              <a:cs typeface="Lato"/>
              <a:sym typeface="Lato"/>
            </a:endParaRPr>
          </a:p>
        </p:txBody>
      </p:sp>
      <p:sp>
        <p:nvSpPr>
          <p:cNvPr id="1025" name="Google Shape;1025;p66"/>
          <p:cNvSpPr/>
          <p:nvPr/>
        </p:nvSpPr>
        <p:spPr>
          <a:xfrm>
            <a:off x="7300950" y="2053038"/>
            <a:ext cx="163800" cy="11073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26" name="Google Shape;1026;p66"/>
          <p:cNvSpPr txBox="1"/>
          <p:nvPr/>
        </p:nvSpPr>
        <p:spPr>
          <a:xfrm>
            <a:off x="7507950" y="2375850"/>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FSE’25</a:t>
            </a:r>
            <a:endParaRPr sz="1800">
              <a:solidFill>
                <a:srgbClr val="1A1A1A"/>
              </a:solidFill>
              <a:latin typeface="Lato"/>
              <a:ea typeface="Lato"/>
              <a:cs typeface="Lato"/>
              <a:sym typeface="Lato"/>
            </a:endParaRPr>
          </a:p>
        </p:txBody>
      </p:sp>
      <p:sp>
        <p:nvSpPr>
          <p:cNvPr id="1027" name="Google Shape;1027;p66"/>
          <p:cNvSpPr/>
          <p:nvPr/>
        </p:nvSpPr>
        <p:spPr>
          <a:xfrm>
            <a:off x="7300950" y="3415375"/>
            <a:ext cx="163800" cy="10284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28" name="Google Shape;1028;p66"/>
          <p:cNvSpPr txBox="1"/>
          <p:nvPr/>
        </p:nvSpPr>
        <p:spPr>
          <a:xfrm>
            <a:off x="7447950" y="3662275"/>
            <a:ext cx="1380000" cy="534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TSE’25</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(submitted)</a:t>
            </a:r>
            <a:endParaRPr sz="1800">
              <a:solidFill>
                <a:srgbClr val="1A1A1A"/>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2" name="Shape 1032"/>
        <p:cNvGrpSpPr/>
        <p:nvPr/>
      </p:nvGrpSpPr>
      <p:grpSpPr>
        <a:xfrm>
          <a:off x="0" y="0"/>
          <a:ext cx="0" cy="0"/>
          <a:chOff x="0" y="0"/>
          <a:chExt cx="0" cy="0"/>
        </a:xfrm>
      </p:grpSpPr>
      <p:sp>
        <p:nvSpPr>
          <p:cNvPr id="1033" name="Google Shape;1033;p67"/>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Modelling of Processes</a:t>
            </a:r>
            <a:endParaRPr sz="2020"/>
          </a:p>
        </p:txBody>
      </p:sp>
      <p:sp>
        <p:nvSpPr>
          <p:cNvPr id="1034" name="Google Shape;1034;p6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
        <p:nvSpPr>
          <p:cNvPr id="1035" name="Google Shape;1035;p67"/>
          <p:cNvSpPr txBox="1"/>
          <p:nvPr/>
        </p:nvSpPr>
        <p:spPr>
          <a:xfrm>
            <a:off x="237600" y="568925"/>
            <a:ext cx="69645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An approach </a:t>
            </a:r>
            <a:r>
              <a:rPr b="1" lang="fr" sz="1800">
                <a:solidFill>
                  <a:srgbClr val="B7B7B7"/>
                </a:solidFill>
              </a:rPr>
              <a:t>generating a BPMN process</a:t>
            </a:r>
            <a:r>
              <a:rPr lang="fr" sz="1800">
                <a:solidFill>
                  <a:srgbClr val="B7B7B7"/>
                </a:solidFill>
              </a:rPr>
              <a:t> from a textual description of its requirements which:</a:t>
            </a:r>
            <a:endParaRPr sz="1800">
              <a:solidFill>
                <a:srgbClr val="B7B7B7"/>
              </a:solidFill>
            </a:endParaRPr>
          </a:p>
          <a:p>
            <a:pPr indent="-342900" lvl="2" marL="1371600" rtl="0" algn="l">
              <a:spcBef>
                <a:spcPts val="0"/>
              </a:spcBef>
              <a:spcAft>
                <a:spcPts val="0"/>
              </a:spcAft>
              <a:buClr>
                <a:srgbClr val="B7B7B7"/>
              </a:buClr>
              <a:buSzPts val="1800"/>
              <a:buFont typeface="Lato"/>
              <a:buChar char="■"/>
            </a:pPr>
            <a:r>
              <a:rPr lang="fr" sz="1800">
                <a:solidFill>
                  <a:srgbClr val="B7B7B7"/>
                </a:solidFill>
              </a:rPr>
              <a:t>Manipulates </a:t>
            </a:r>
            <a:r>
              <a:rPr b="1" lang="fr" sz="1800">
                <a:solidFill>
                  <a:srgbClr val="B7B7B7"/>
                </a:solidFill>
              </a:rPr>
              <a:t>abstract syntax trees</a:t>
            </a:r>
            <a:endParaRPr b="1" sz="1800">
              <a:solidFill>
                <a:srgbClr val="B7B7B7"/>
              </a:solidFill>
            </a:endParaRPr>
          </a:p>
          <a:p>
            <a:pPr indent="-342900" lvl="2" marL="1371600" rtl="0" algn="l">
              <a:spcBef>
                <a:spcPts val="0"/>
              </a:spcBef>
              <a:spcAft>
                <a:spcPts val="0"/>
              </a:spcAft>
              <a:buClr>
                <a:srgbClr val="B7B7B7"/>
              </a:buClr>
              <a:buSzPts val="1800"/>
              <a:buFont typeface="Lato"/>
              <a:buChar char="■"/>
            </a:pPr>
            <a:r>
              <a:rPr lang="fr" sz="1800">
                <a:solidFill>
                  <a:srgbClr val="B7B7B7"/>
                </a:solidFill>
              </a:rPr>
              <a:t>Handles </a:t>
            </a:r>
            <a:r>
              <a:rPr b="1" lang="fr" sz="1800">
                <a:solidFill>
                  <a:srgbClr val="B7B7B7"/>
                </a:solidFill>
              </a:rPr>
              <a:t>balanced BPMN</a:t>
            </a:r>
            <a:r>
              <a:rPr lang="fr" sz="1800">
                <a:solidFill>
                  <a:srgbClr val="B7B7B7"/>
                </a:solidFill>
              </a:rPr>
              <a:t> processes</a:t>
            </a:r>
            <a:endParaRPr sz="1800">
              <a:solidFill>
                <a:srgbClr val="B7B7B7"/>
              </a:solidFill>
            </a:endParaRPr>
          </a:p>
        </p:txBody>
      </p:sp>
      <p:sp>
        <p:nvSpPr>
          <p:cNvPr id="1036" name="Google Shape;1036;p67"/>
          <p:cNvSpPr txBox="1"/>
          <p:nvPr/>
        </p:nvSpPr>
        <p:spPr>
          <a:xfrm>
            <a:off x="237600" y="1992150"/>
            <a:ext cx="68046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A </a:t>
            </a:r>
            <a:r>
              <a:rPr b="1" lang="fr" sz="1800">
                <a:solidFill>
                  <a:srgbClr val="B7B7B7"/>
                </a:solidFill>
              </a:rPr>
              <a:t>tool </a:t>
            </a:r>
            <a:r>
              <a:rPr lang="fr" sz="1800">
                <a:solidFill>
                  <a:srgbClr val="B7B7B7"/>
                </a:solidFill>
              </a:rPr>
              <a:t>approach coupling:</a:t>
            </a:r>
            <a:endParaRPr sz="1800">
              <a:solidFill>
                <a:srgbClr val="B7B7B7"/>
              </a:solidFill>
            </a:endParaRPr>
          </a:p>
          <a:p>
            <a:pPr indent="-342900" lvl="2" marL="1371600" rtl="0" algn="l">
              <a:spcBef>
                <a:spcPts val="0"/>
              </a:spcBef>
              <a:spcAft>
                <a:spcPts val="0"/>
              </a:spcAft>
              <a:buClr>
                <a:srgbClr val="B7B7B7"/>
              </a:buClr>
              <a:buSzPts val="1800"/>
              <a:buFont typeface="Lato"/>
              <a:buChar char="■"/>
            </a:pPr>
            <a:r>
              <a:rPr b="1" lang="fr" sz="1800">
                <a:solidFill>
                  <a:srgbClr val="B7B7B7"/>
                </a:solidFill>
              </a:rPr>
              <a:t>Generation </a:t>
            </a:r>
            <a:r>
              <a:rPr lang="fr" sz="1800">
                <a:solidFill>
                  <a:srgbClr val="B7B7B7"/>
                </a:solidFill>
              </a:rPr>
              <a:t>of the BPMN process</a:t>
            </a:r>
            <a:endParaRPr sz="1800">
              <a:solidFill>
                <a:srgbClr val="B7B7B7"/>
              </a:solidFill>
            </a:endParaRPr>
          </a:p>
          <a:p>
            <a:pPr indent="-342900" lvl="2" marL="1371600" rtl="0" algn="l">
              <a:spcBef>
                <a:spcPts val="0"/>
              </a:spcBef>
              <a:spcAft>
                <a:spcPts val="0"/>
              </a:spcAft>
              <a:buClr>
                <a:srgbClr val="B7B7B7"/>
              </a:buClr>
              <a:buSzPts val="1800"/>
              <a:buFont typeface="Lato"/>
              <a:buChar char="■"/>
            </a:pPr>
            <a:r>
              <a:rPr b="1" lang="fr" sz="1800">
                <a:solidFill>
                  <a:srgbClr val="B7B7B7"/>
                </a:solidFill>
              </a:rPr>
              <a:t>Verification</a:t>
            </a:r>
            <a:r>
              <a:rPr lang="fr" sz="1800">
                <a:solidFill>
                  <a:srgbClr val="B7B7B7"/>
                </a:solidFill>
              </a:rPr>
              <a:t> based on textual descriptions of temporal logic properties</a:t>
            </a:r>
            <a:endParaRPr sz="1800">
              <a:solidFill>
                <a:srgbClr val="B7B7B7"/>
              </a:solidFill>
            </a:endParaRPr>
          </a:p>
        </p:txBody>
      </p:sp>
      <p:sp>
        <p:nvSpPr>
          <p:cNvPr id="1037" name="Google Shape;1037;p67"/>
          <p:cNvSpPr txBox="1"/>
          <p:nvPr/>
        </p:nvSpPr>
        <p:spPr>
          <a:xfrm>
            <a:off x="237600" y="3415375"/>
            <a:ext cx="6631500" cy="11592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t>
            </a:r>
            <a:r>
              <a:rPr b="1" lang="fr" sz="1800">
                <a:solidFill>
                  <a:srgbClr val="FF0000"/>
                </a:solidFill>
              </a:rPr>
              <a:t>extension </a:t>
            </a:r>
            <a:r>
              <a:rPr lang="fr" sz="1800">
                <a:solidFill>
                  <a:schemeClr val="dk1"/>
                </a:solidFill>
              </a:rPr>
              <a:t>of the </a:t>
            </a:r>
            <a:r>
              <a:rPr b="1" lang="fr" sz="1800">
                <a:solidFill>
                  <a:srgbClr val="FF0000"/>
                </a:solidFill>
              </a:rPr>
              <a:t>BPMN generation </a:t>
            </a:r>
            <a:r>
              <a:rPr lang="fr" sz="1800">
                <a:solidFill>
                  <a:schemeClr val="dk1"/>
                </a:solidFill>
              </a:rPr>
              <a:t>approach to:</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Handle </a:t>
            </a:r>
            <a:r>
              <a:rPr b="1" lang="fr" sz="1800">
                <a:solidFill>
                  <a:srgbClr val="FF0000"/>
                </a:solidFill>
              </a:rPr>
              <a:t>unbalanced </a:t>
            </a:r>
            <a:r>
              <a:rPr lang="fr" sz="1800">
                <a:solidFill>
                  <a:schemeClr val="dk1"/>
                </a:solidFill>
              </a:rPr>
              <a:t>processes</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Provide </a:t>
            </a:r>
            <a:r>
              <a:rPr b="1" lang="fr" sz="1800">
                <a:solidFill>
                  <a:srgbClr val="FF0000"/>
                </a:solidFill>
              </a:rPr>
              <a:t>strong semantical guarantees</a:t>
            </a:r>
            <a:endParaRPr b="1" sz="1800">
              <a:solidFill>
                <a:srgbClr val="FF0000"/>
              </a:solidFill>
            </a:endParaRPr>
          </a:p>
        </p:txBody>
      </p:sp>
      <p:sp>
        <p:nvSpPr>
          <p:cNvPr id="1038" name="Google Shape;1038;p67"/>
          <p:cNvSpPr/>
          <p:nvPr/>
        </p:nvSpPr>
        <p:spPr>
          <a:xfrm>
            <a:off x="7300950" y="618550"/>
            <a:ext cx="163800" cy="1187100"/>
          </a:xfrm>
          <a:prstGeom prst="rightBrace">
            <a:avLst>
              <a:gd fmla="val 50000" name="adj1"/>
              <a:gd fmla="val 50000" name="adj2"/>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39" name="Google Shape;1039;p67"/>
          <p:cNvSpPr txBox="1"/>
          <p:nvPr/>
        </p:nvSpPr>
        <p:spPr>
          <a:xfrm>
            <a:off x="7507950" y="981250"/>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B7B7B7"/>
                </a:solidFill>
                <a:latin typeface="Lato"/>
                <a:ea typeface="Lato"/>
                <a:cs typeface="Lato"/>
                <a:sym typeface="Lato"/>
              </a:rPr>
              <a:t>ICSOC’24</a:t>
            </a:r>
            <a:endParaRPr sz="1800">
              <a:solidFill>
                <a:srgbClr val="B7B7B7"/>
              </a:solidFill>
              <a:latin typeface="Lato"/>
              <a:ea typeface="Lato"/>
              <a:cs typeface="Lato"/>
              <a:sym typeface="Lato"/>
            </a:endParaRPr>
          </a:p>
        </p:txBody>
      </p:sp>
      <p:sp>
        <p:nvSpPr>
          <p:cNvPr id="1040" name="Google Shape;1040;p67"/>
          <p:cNvSpPr/>
          <p:nvPr/>
        </p:nvSpPr>
        <p:spPr>
          <a:xfrm>
            <a:off x="7300950" y="2053038"/>
            <a:ext cx="163800" cy="1107300"/>
          </a:xfrm>
          <a:prstGeom prst="rightBrace">
            <a:avLst>
              <a:gd fmla="val 50000" name="adj1"/>
              <a:gd fmla="val 50000" name="adj2"/>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41" name="Google Shape;1041;p67"/>
          <p:cNvSpPr txBox="1"/>
          <p:nvPr/>
        </p:nvSpPr>
        <p:spPr>
          <a:xfrm>
            <a:off x="7507950" y="2375850"/>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B7B7B7"/>
                </a:solidFill>
                <a:latin typeface="Lato"/>
                <a:ea typeface="Lato"/>
                <a:cs typeface="Lato"/>
                <a:sym typeface="Lato"/>
              </a:rPr>
              <a:t>FSE’25</a:t>
            </a:r>
            <a:endParaRPr sz="1800">
              <a:solidFill>
                <a:srgbClr val="B7B7B7"/>
              </a:solidFill>
              <a:latin typeface="Lato"/>
              <a:ea typeface="Lato"/>
              <a:cs typeface="Lato"/>
              <a:sym typeface="Lato"/>
            </a:endParaRPr>
          </a:p>
        </p:txBody>
      </p:sp>
      <p:sp>
        <p:nvSpPr>
          <p:cNvPr id="1042" name="Google Shape;1042;p67"/>
          <p:cNvSpPr/>
          <p:nvPr/>
        </p:nvSpPr>
        <p:spPr>
          <a:xfrm>
            <a:off x="7300950" y="3415375"/>
            <a:ext cx="163800" cy="10284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43" name="Google Shape;1043;p67"/>
          <p:cNvSpPr txBox="1"/>
          <p:nvPr/>
        </p:nvSpPr>
        <p:spPr>
          <a:xfrm>
            <a:off x="7447950" y="3662275"/>
            <a:ext cx="1380000" cy="534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TSE’25</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(submitted)</a:t>
            </a:r>
            <a:endParaRPr sz="1800">
              <a:solidFill>
                <a:srgbClr val="1A1A1A"/>
              </a:solidFill>
              <a:latin typeface="Lato"/>
              <a:ea typeface="Lato"/>
              <a:cs typeface="Lato"/>
              <a:sym typeface="Lato"/>
            </a:endParaRPr>
          </a:p>
        </p:txBody>
      </p:sp>
      <p:sp>
        <p:nvSpPr>
          <p:cNvPr id="1044" name="Google Shape;1044;p67"/>
          <p:cNvSpPr/>
          <p:nvPr/>
        </p:nvSpPr>
        <p:spPr>
          <a:xfrm rot="1485041">
            <a:off x="6360130" y="2933017"/>
            <a:ext cx="1431674" cy="816229"/>
          </a:xfrm>
          <a:prstGeom prst="irregularSeal1">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5" name="Google Shape;1045;p67"/>
          <p:cNvSpPr txBox="1"/>
          <p:nvPr/>
        </p:nvSpPr>
        <p:spPr>
          <a:xfrm rot="1516081">
            <a:off x="6453549" y="3172163"/>
            <a:ext cx="1244691" cy="33764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Focus</a:t>
            </a:r>
            <a:endParaRPr b="1" sz="1800">
              <a:solidFill>
                <a:srgbClr val="FF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9" name="Shape 1049"/>
        <p:cNvGrpSpPr/>
        <p:nvPr/>
      </p:nvGrpSpPr>
      <p:grpSpPr>
        <a:xfrm>
          <a:off x="0" y="0"/>
          <a:ext cx="0" cy="0"/>
          <a:chOff x="0" y="0"/>
          <a:chExt cx="0" cy="0"/>
        </a:xfrm>
      </p:grpSpPr>
      <p:sp>
        <p:nvSpPr>
          <p:cNvPr id="1050" name="Google Shape;1050;p68"/>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Optimisation of Processes</a:t>
            </a:r>
            <a:endParaRPr sz="2020"/>
          </a:p>
        </p:txBody>
      </p:sp>
      <p:sp>
        <p:nvSpPr>
          <p:cNvPr id="1051" name="Google Shape;1051;p6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5" name="Shape 1055"/>
        <p:cNvGrpSpPr/>
        <p:nvPr/>
      </p:nvGrpSpPr>
      <p:grpSpPr>
        <a:xfrm>
          <a:off x="0" y="0"/>
          <a:ext cx="0" cy="0"/>
          <a:chOff x="0" y="0"/>
          <a:chExt cx="0" cy="0"/>
        </a:xfrm>
      </p:grpSpPr>
      <p:sp>
        <p:nvSpPr>
          <p:cNvPr id="1056" name="Google Shape;1056;p69"/>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Optimisation of Processes</a:t>
            </a:r>
            <a:endParaRPr sz="2020"/>
          </a:p>
        </p:txBody>
      </p:sp>
      <p:sp>
        <p:nvSpPr>
          <p:cNvPr id="1057" name="Google Shape;1057;p6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
        <p:nvSpPr>
          <p:cNvPr id="1058" name="Google Shape;1058;p69"/>
          <p:cNvSpPr txBox="1"/>
          <p:nvPr/>
        </p:nvSpPr>
        <p:spPr>
          <a:xfrm>
            <a:off x="37088" y="704113"/>
            <a:ext cx="73143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refactoring a BPMN process</a:t>
            </a:r>
            <a:r>
              <a:rPr lang="fr" sz="1800">
                <a:solidFill>
                  <a:schemeClr val="dk1"/>
                </a:solidFill>
              </a:rPr>
              <a:t> with: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Static analysis</a:t>
            </a:r>
            <a:r>
              <a:rPr lang="fr" sz="1800">
                <a:solidFill>
                  <a:schemeClr val="dk1"/>
                </a:solidFill>
              </a:rPr>
              <a:t> of the process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Computation of (theoretical) </a:t>
            </a:r>
            <a:r>
              <a:rPr b="1" lang="fr" sz="1800">
                <a:solidFill>
                  <a:srgbClr val="FF0000"/>
                </a:solidFill>
              </a:rPr>
              <a:t>optimal pool</a:t>
            </a:r>
            <a:r>
              <a:rPr lang="fr" sz="1800">
                <a:solidFill>
                  <a:schemeClr val="dk1"/>
                </a:solidFill>
              </a:rPr>
              <a:t> of resources</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Support for </a:t>
            </a:r>
            <a:r>
              <a:rPr b="1" lang="fr" sz="1800">
                <a:solidFill>
                  <a:srgbClr val="FF0000"/>
                </a:solidFill>
              </a:rPr>
              <a:t>constant </a:t>
            </a:r>
            <a:r>
              <a:rPr lang="fr" sz="1800">
                <a:solidFill>
                  <a:schemeClr val="dk1"/>
                </a:solidFill>
              </a:rPr>
              <a:t>durations</a:t>
            </a:r>
            <a:endParaRPr sz="1800">
              <a:solidFill>
                <a:schemeClr val="dk1"/>
              </a:solidFill>
            </a:endParaRPr>
          </a:p>
        </p:txBody>
      </p:sp>
      <p:sp>
        <p:nvSpPr>
          <p:cNvPr id="1059" name="Google Shape;1059;p69"/>
          <p:cNvSpPr/>
          <p:nvPr/>
        </p:nvSpPr>
        <p:spPr>
          <a:xfrm>
            <a:off x="7187613" y="689825"/>
            <a:ext cx="163800" cy="11871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60" name="Google Shape;1060;p69"/>
          <p:cNvSpPr txBox="1"/>
          <p:nvPr/>
        </p:nvSpPr>
        <p:spPr>
          <a:xfrm>
            <a:off x="7394613" y="1116438"/>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SEFM’23</a:t>
            </a:r>
            <a:endParaRPr sz="1800">
              <a:solidFill>
                <a:srgbClr val="1A1A1A"/>
              </a:solidFill>
              <a:latin typeface="Lato"/>
              <a:ea typeface="Lato"/>
              <a:cs typeface="Lato"/>
              <a:sym typeface="La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4" name="Shape 1064"/>
        <p:cNvGrpSpPr/>
        <p:nvPr/>
      </p:nvGrpSpPr>
      <p:grpSpPr>
        <a:xfrm>
          <a:off x="0" y="0"/>
          <a:ext cx="0" cy="0"/>
          <a:chOff x="0" y="0"/>
          <a:chExt cx="0" cy="0"/>
        </a:xfrm>
      </p:grpSpPr>
      <p:sp>
        <p:nvSpPr>
          <p:cNvPr id="1065" name="Google Shape;1065;p70"/>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Optimisation of Processes</a:t>
            </a:r>
            <a:endParaRPr sz="2020"/>
          </a:p>
        </p:txBody>
      </p:sp>
      <p:sp>
        <p:nvSpPr>
          <p:cNvPr id="1066" name="Google Shape;1066;p7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
        <p:nvSpPr>
          <p:cNvPr id="1067" name="Google Shape;1067;p70"/>
          <p:cNvSpPr txBox="1"/>
          <p:nvPr/>
        </p:nvSpPr>
        <p:spPr>
          <a:xfrm>
            <a:off x="37088" y="704113"/>
            <a:ext cx="73143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refactoring a BPMN process</a:t>
            </a:r>
            <a:r>
              <a:rPr lang="fr" sz="1800">
                <a:solidFill>
                  <a:schemeClr val="dk1"/>
                </a:solidFill>
              </a:rPr>
              <a:t> with: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Static analysis</a:t>
            </a:r>
            <a:r>
              <a:rPr lang="fr" sz="1800">
                <a:solidFill>
                  <a:schemeClr val="dk1"/>
                </a:solidFill>
              </a:rPr>
              <a:t> of the process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Computation of (theoretical) </a:t>
            </a:r>
            <a:r>
              <a:rPr b="1" lang="fr" sz="1800">
                <a:solidFill>
                  <a:srgbClr val="FF0000"/>
                </a:solidFill>
              </a:rPr>
              <a:t>optimal pool</a:t>
            </a:r>
            <a:r>
              <a:rPr lang="fr" sz="1800">
                <a:solidFill>
                  <a:schemeClr val="dk1"/>
                </a:solidFill>
              </a:rPr>
              <a:t> of resources</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Support for </a:t>
            </a:r>
            <a:r>
              <a:rPr b="1" lang="fr" sz="1800">
                <a:solidFill>
                  <a:srgbClr val="FF0000"/>
                </a:solidFill>
              </a:rPr>
              <a:t>constant </a:t>
            </a:r>
            <a:r>
              <a:rPr lang="fr" sz="1800">
                <a:solidFill>
                  <a:schemeClr val="dk1"/>
                </a:solidFill>
              </a:rPr>
              <a:t>durations</a:t>
            </a:r>
            <a:endParaRPr sz="1800">
              <a:solidFill>
                <a:schemeClr val="dk1"/>
              </a:solidFill>
            </a:endParaRPr>
          </a:p>
        </p:txBody>
      </p:sp>
      <p:sp>
        <p:nvSpPr>
          <p:cNvPr id="1068" name="Google Shape;1068;p70"/>
          <p:cNvSpPr txBox="1"/>
          <p:nvPr/>
        </p:nvSpPr>
        <p:spPr>
          <a:xfrm>
            <a:off x="37088" y="2170213"/>
            <a:ext cx="68046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refactoring a BPMN process</a:t>
            </a:r>
            <a:r>
              <a:rPr lang="fr" sz="1800">
                <a:solidFill>
                  <a:schemeClr val="dk1"/>
                </a:solidFill>
              </a:rPr>
              <a:t> with: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Simulation-based analysis</a:t>
            </a:r>
            <a:r>
              <a:rPr lang="fr" sz="1800">
                <a:solidFill>
                  <a:schemeClr val="dk1"/>
                </a:solidFill>
              </a:rPr>
              <a:t> of the process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Involvement of the user</a:t>
            </a:r>
            <a:r>
              <a:rPr lang="fr" sz="1800">
                <a:solidFill>
                  <a:srgbClr val="1A1A1A"/>
                </a:solidFill>
              </a:rPr>
              <a:t> in the decisions</a:t>
            </a:r>
            <a:endParaRPr sz="1800">
              <a:solidFill>
                <a:srgbClr val="1A1A1A"/>
              </a:solidFill>
            </a:endParaRPr>
          </a:p>
          <a:p>
            <a:pPr indent="-342900" lvl="2" marL="1371600" rtl="0" algn="l">
              <a:spcBef>
                <a:spcPts val="0"/>
              </a:spcBef>
              <a:spcAft>
                <a:spcPts val="0"/>
              </a:spcAft>
              <a:buClr>
                <a:srgbClr val="1A1A1A"/>
              </a:buClr>
              <a:buSzPts val="1800"/>
              <a:buFont typeface="Lato"/>
              <a:buChar char="■"/>
            </a:pPr>
            <a:r>
              <a:rPr lang="fr" sz="1800">
                <a:solidFill>
                  <a:schemeClr val="dk1"/>
                </a:solidFill>
              </a:rPr>
              <a:t>Support for </a:t>
            </a:r>
            <a:r>
              <a:rPr b="1" lang="fr" sz="1800">
                <a:solidFill>
                  <a:srgbClr val="FF0000"/>
                </a:solidFill>
              </a:rPr>
              <a:t>non-constant </a:t>
            </a:r>
            <a:r>
              <a:rPr lang="fr" sz="1800">
                <a:solidFill>
                  <a:schemeClr val="dk1"/>
                </a:solidFill>
              </a:rPr>
              <a:t>durations</a:t>
            </a:r>
            <a:endParaRPr sz="1800">
              <a:solidFill>
                <a:srgbClr val="1A1A1A"/>
              </a:solidFill>
            </a:endParaRPr>
          </a:p>
        </p:txBody>
      </p:sp>
      <p:sp>
        <p:nvSpPr>
          <p:cNvPr id="1069" name="Google Shape;1069;p70"/>
          <p:cNvSpPr/>
          <p:nvPr/>
        </p:nvSpPr>
        <p:spPr>
          <a:xfrm>
            <a:off x="7187613" y="689825"/>
            <a:ext cx="163800" cy="11871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70" name="Google Shape;1070;p70"/>
          <p:cNvSpPr txBox="1"/>
          <p:nvPr/>
        </p:nvSpPr>
        <p:spPr>
          <a:xfrm>
            <a:off x="7394613" y="1116438"/>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SEFM’23</a:t>
            </a:r>
            <a:endParaRPr sz="1800">
              <a:solidFill>
                <a:srgbClr val="1A1A1A"/>
              </a:solidFill>
              <a:latin typeface="Lato"/>
              <a:ea typeface="Lato"/>
              <a:cs typeface="Lato"/>
              <a:sym typeface="Lato"/>
            </a:endParaRPr>
          </a:p>
        </p:txBody>
      </p:sp>
      <p:sp>
        <p:nvSpPr>
          <p:cNvPr id="1071" name="Google Shape;1071;p70"/>
          <p:cNvSpPr/>
          <p:nvPr/>
        </p:nvSpPr>
        <p:spPr>
          <a:xfrm>
            <a:off x="7187613" y="2231113"/>
            <a:ext cx="163800" cy="11592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72" name="Google Shape;1072;p70"/>
          <p:cNvSpPr txBox="1"/>
          <p:nvPr/>
        </p:nvSpPr>
        <p:spPr>
          <a:xfrm>
            <a:off x="7394613" y="2553913"/>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QRS’24</a:t>
            </a:r>
            <a:endParaRPr sz="1800">
              <a:solidFill>
                <a:srgbClr val="1A1A1A"/>
              </a:solidFill>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6" name="Shape 1076"/>
        <p:cNvGrpSpPr/>
        <p:nvPr/>
      </p:nvGrpSpPr>
      <p:grpSpPr>
        <a:xfrm>
          <a:off x="0" y="0"/>
          <a:ext cx="0" cy="0"/>
          <a:chOff x="0" y="0"/>
          <a:chExt cx="0" cy="0"/>
        </a:xfrm>
      </p:grpSpPr>
      <p:sp>
        <p:nvSpPr>
          <p:cNvPr id="1077" name="Google Shape;1077;p71"/>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Optimisation of Processes</a:t>
            </a:r>
            <a:endParaRPr sz="2020"/>
          </a:p>
        </p:txBody>
      </p:sp>
      <p:sp>
        <p:nvSpPr>
          <p:cNvPr id="1078" name="Google Shape;1078;p7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
        <p:nvSpPr>
          <p:cNvPr id="1079" name="Google Shape;1079;p71"/>
          <p:cNvSpPr txBox="1"/>
          <p:nvPr/>
        </p:nvSpPr>
        <p:spPr>
          <a:xfrm>
            <a:off x="37088" y="704113"/>
            <a:ext cx="73143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refactoring a BPMN process</a:t>
            </a:r>
            <a:r>
              <a:rPr lang="fr" sz="1800">
                <a:solidFill>
                  <a:schemeClr val="dk1"/>
                </a:solidFill>
              </a:rPr>
              <a:t> with: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Static analysis</a:t>
            </a:r>
            <a:r>
              <a:rPr lang="fr" sz="1800">
                <a:solidFill>
                  <a:schemeClr val="dk1"/>
                </a:solidFill>
              </a:rPr>
              <a:t> of the process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Computation of (theoretical) </a:t>
            </a:r>
            <a:r>
              <a:rPr b="1" lang="fr" sz="1800">
                <a:solidFill>
                  <a:srgbClr val="FF0000"/>
                </a:solidFill>
              </a:rPr>
              <a:t>optimal pool</a:t>
            </a:r>
            <a:r>
              <a:rPr lang="fr" sz="1800">
                <a:solidFill>
                  <a:schemeClr val="dk1"/>
                </a:solidFill>
              </a:rPr>
              <a:t> of resources</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Support for </a:t>
            </a:r>
            <a:r>
              <a:rPr b="1" lang="fr" sz="1800">
                <a:solidFill>
                  <a:srgbClr val="FF0000"/>
                </a:solidFill>
              </a:rPr>
              <a:t>constant </a:t>
            </a:r>
            <a:r>
              <a:rPr lang="fr" sz="1800">
                <a:solidFill>
                  <a:schemeClr val="dk1"/>
                </a:solidFill>
              </a:rPr>
              <a:t>durations</a:t>
            </a:r>
            <a:endParaRPr sz="1800">
              <a:solidFill>
                <a:schemeClr val="dk1"/>
              </a:solidFill>
            </a:endParaRPr>
          </a:p>
        </p:txBody>
      </p:sp>
      <p:sp>
        <p:nvSpPr>
          <p:cNvPr id="1080" name="Google Shape;1080;p71"/>
          <p:cNvSpPr txBox="1"/>
          <p:nvPr/>
        </p:nvSpPr>
        <p:spPr>
          <a:xfrm>
            <a:off x="37088" y="2170213"/>
            <a:ext cx="68046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refactoring a BPMN process</a:t>
            </a:r>
            <a:r>
              <a:rPr lang="fr" sz="1800">
                <a:solidFill>
                  <a:schemeClr val="dk1"/>
                </a:solidFill>
              </a:rPr>
              <a:t> with: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Simulation-based analysis</a:t>
            </a:r>
            <a:r>
              <a:rPr lang="fr" sz="1800">
                <a:solidFill>
                  <a:schemeClr val="dk1"/>
                </a:solidFill>
              </a:rPr>
              <a:t> of the process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Involvement of the user</a:t>
            </a:r>
            <a:r>
              <a:rPr lang="fr" sz="1800">
                <a:solidFill>
                  <a:srgbClr val="1A1A1A"/>
                </a:solidFill>
              </a:rPr>
              <a:t> in the decisions</a:t>
            </a:r>
            <a:endParaRPr sz="1800">
              <a:solidFill>
                <a:srgbClr val="1A1A1A"/>
              </a:solidFill>
            </a:endParaRPr>
          </a:p>
          <a:p>
            <a:pPr indent="-342900" lvl="2" marL="1371600" rtl="0" algn="l">
              <a:spcBef>
                <a:spcPts val="0"/>
              </a:spcBef>
              <a:spcAft>
                <a:spcPts val="0"/>
              </a:spcAft>
              <a:buClr>
                <a:srgbClr val="1A1A1A"/>
              </a:buClr>
              <a:buSzPts val="1800"/>
              <a:buFont typeface="Lato"/>
              <a:buChar char="■"/>
            </a:pPr>
            <a:r>
              <a:rPr lang="fr" sz="1800">
                <a:solidFill>
                  <a:schemeClr val="dk1"/>
                </a:solidFill>
              </a:rPr>
              <a:t>Support for </a:t>
            </a:r>
            <a:r>
              <a:rPr b="1" lang="fr" sz="1800">
                <a:solidFill>
                  <a:srgbClr val="FF0000"/>
                </a:solidFill>
              </a:rPr>
              <a:t>non-constant </a:t>
            </a:r>
            <a:r>
              <a:rPr lang="fr" sz="1800">
                <a:solidFill>
                  <a:schemeClr val="dk1"/>
                </a:solidFill>
              </a:rPr>
              <a:t>durations</a:t>
            </a:r>
            <a:endParaRPr sz="1800">
              <a:solidFill>
                <a:srgbClr val="1A1A1A"/>
              </a:solidFill>
            </a:endParaRPr>
          </a:p>
        </p:txBody>
      </p:sp>
      <p:sp>
        <p:nvSpPr>
          <p:cNvPr id="1081" name="Google Shape;1081;p71"/>
          <p:cNvSpPr txBox="1"/>
          <p:nvPr/>
        </p:nvSpPr>
        <p:spPr>
          <a:xfrm>
            <a:off x="37088" y="3744525"/>
            <a:ext cx="6631500" cy="11592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t>
            </a:r>
            <a:r>
              <a:rPr b="1" lang="fr" sz="1800">
                <a:solidFill>
                  <a:srgbClr val="FF0000"/>
                </a:solidFill>
              </a:rPr>
              <a:t>extension </a:t>
            </a:r>
            <a:r>
              <a:rPr lang="fr" sz="1800">
                <a:solidFill>
                  <a:schemeClr val="dk1"/>
                </a:solidFill>
              </a:rPr>
              <a:t>of the </a:t>
            </a:r>
            <a:r>
              <a:rPr b="1" lang="fr" sz="1800">
                <a:solidFill>
                  <a:srgbClr val="FF0000"/>
                </a:solidFill>
              </a:rPr>
              <a:t>second approach </a:t>
            </a:r>
            <a:r>
              <a:rPr lang="fr" sz="1800">
                <a:solidFill>
                  <a:schemeClr val="dk1"/>
                </a:solidFill>
              </a:rPr>
              <a:t>to:</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lang="fr" sz="1800">
                <a:solidFill>
                  <a:schemeClr val="dk1"/>
                </a:solidFill>
              </a:rPr>
              <a:t>Handle </a:t>
            </a:r>
            <a:r>
              <a:rPr b="1" lang="fr" sz="1800">
                <a:solidFill>
                  <a:srgbClr val="FF0000"/>
                </a:solidFill>
              </a:rPr>
              <a:t>multiple optimisation criteria</a:t>
            </a:r>
            <a:endParaRPr sz="1800">
              <a:solidFill>
                <a:srgbClr val="FF0000"/>
              </a:solidFill>
            </a:endParaRPr>
          </a:p>
        </p:txBody>
      </p:sp>
      <p:sp>
        <p:nvSpPr>
          <p:cNvPr id="1082" name="Google Shape;1082;p71"/>
          <p:cNvSpPr/>
          <p:nvPr/>
        </p:nvSpPr>
        <p:spPr>
          <a:xfrm>
            <a:off x="7187613" y="689825"/>
            <a:ext cx="163800" cy="11871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83" name="Google Shape;1083;p71"/>
          <p:cNvSpPr txBox="1"/>
          <p:nvPr/>
        </p:nvSpPr>
        <p:spPr>
          <a:xfrm>
            <a:off x="7394613" y="1116438"/>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SEFM’23</a:t>
            </a:r>
            <a:endParaRPr sz="1800">
              <a:solidFill>
                <a:srgbClr val="1A1A1A"/>
              </a:solidFill>
              <a:latin typeface="Lato"/>
              <a:ea typeface="Lato"/>
              <a:cs typeface="Lato"/>
              <a:sym typeface="Lato"/>
            </a:endParaRPr>
          </a:p>
        </p:txBody>
      </p:sp>
      <p:sp>
        <p:nvSpPr>
          <p:cNvPr id="1084" name="Google Shape;1084;p71"/>
          <p:cNvSpPr/>
          <p:nvPr/>
        </p:nvSpPr>
        <p:spPr>
          <a:xfrm>
            <a:off x="7187613" y="2231113"/>
            <a:ext cx="163800" cy="11592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85" name="Google Shape;1085;p71"/>
          <p:cNvSpPr txBox="1"/>
          <p:nvPr/>
        </p:nvSpPr>
        <p:spPr>
          <a:xfrm>
            <a:off x="7394613" y="2553913"/>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QRS’24</a:t>
            </a:r>
            <a:endParaRPr sz="1800">
              <a:solidFill>
                <a:srgbClr val="1A1A1A"/>
              </a:solidFill>
              <a:latin typeface="Lato"/>
              <a:ea typeface="Lato"/>
              <a:cs typeface="Lato"/>
              <a:sym typeface="Lato"/>
            </a:endParaRPr>
          </a:p>
        </p:txBody>
      </p:sp>
      <p:sp>
        <p:nvSpPr>
          <p:cNvPr id="1086" name="Google Shape;1086;p71"/>
          <p:cNvSpPr/>
          <p:nvPr/>
        </p:nvSpPr>
        <p:spPr>
          <a:xfrm>
            <a:off x="7187613" y="3814125"/>
            <a:ext cx="163800" cy="5910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87" name="Google Shape;1087;p71"/>
          <p:cNvSpPr txBox="1"/>
          <p:nvPr/>
        </p:nvSpPr>
        <p:spPr>
          <a:xfrm>
            <a:off x="7334613" y="3779325"/>
            <a:ext cx="1380000" cy="62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JSS’25</a:t>
            </a:r>
            <a:br>
              <a:rPr lang="fr" sz="1800">
                <a:solidFill>
                  <a:srgbClr val="1A1A1A"/>
                </a:solidFill>
                <a:latin typeface="Lato"/>
                <a:ea typeface="Lato"/>
                <a:cs typeface="Lato"/>
                <a:sym typeface="Lato"/>
              </a:rPr>
            </a:br>
            <a:r>
              <a:rPr lang="fr" sz="1800">
                <a:solidFill>
                  <a:srgbClr val="1A1A1A"/>
                </a:solidFill>
                <a:latin typeface="Lato"/>
                <a:ea typeface="Lato"/>
                <a:cs typeface="Lato"/>
                <a:sym typeface="Lato"/>
              </a:rPr>
              <a:t>(submitted)</a:t>
            </a:r>
            <a:endParaRPr sz="1800">
              <a:solidFill>
                <a:srgbClr val="1A1A1A"/>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pic>
        <p:nvPicPr>
          <p:cNvPr id="96" name="Google Shape;96;p18"/>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97" name="Google Shape;97;p18"/>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sp>
        <p:nvSpPr>
          <p:cNvPr id="98" name="Google Shape;98;p18"/>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99" name="Google Shape;99;p18"/>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00" name="Google Shape;100;p18"/>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1" name="Shape 1091"/>
        <p:cNvGrpSpPr/>
        <p:nvPr/>
      </p:nvGrpSpPr>
      <p:grpSpPr>
        <a:xfrm>
          <a:off x="0" y="0"/>
          <a:ext cx="0" cy="0"/>
          <a:chOff x="0" y="0"/>
          <a:chExt cx="0" cy="0"/>
        </a:xfrm>
      </p:grpSpPr>
      <p:sp>
        <p:nvSpPr>
          <p:cNvPr id="1092" name="Google Shape;1092;p72"/>
          <p:cNvSpPr txBox="1"/>
          <p:nvPr>
            <p:ph type="title"/>
          </p:nvPr>
        </p:nvSpPr>
        <p:spPr>
          <a:xfrm>
            <a:off x="3203324" y="0"/>
            <a:ext cx="5940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Contributions of the Thesis – Optimisation of Processes</a:t>
            </a:r>
            <a:endParaRPr sz="2020"/>
          </a:p>
        </p:txBody>
      </p:sp>
      <p:sp>
        <p:nvSpPr>
          <p:cNvPr id="1093" name="Google Shape;1093;p7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
        <p:nvSpPr>
          <p:cNvPr id="1094" name="Google Shape;1094;p72"/>
          <p:cNvSpPr txBox="1"/>
          <p:nvPr/>
        </p:nvSpPr>
        <p:spPr>
          <a:xfrm>
            <a:off x="37088" y="704113"/>
            <a:ext cx="73143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An approach </a:t>
            </a:r>
            <a:r>
              <a:rPr b="1" lang="fr" sz="1800">
                <a:solidFill>
                  <a:srgbClr val="B7B7B7"/>
                </a:solidFill>
              </a:rPr>
              <a:t>refactoring a BPMN process</a:t>
            </a:r>
            <a:r>
              <a:rPr lang="fr" sz="1800">
                <a:solidFill>
                  <a:srgbClr val="B7B7B7"/>
                </a:solidFill>
              </a:rPr>
              <a:t> with:</a:t>
            </a:r>
            <a:endParaRPr sz="1800">
              <a:solidFill>
                <a:srgbClr val="B7B7B7"/>
              </a:solidFill>
            </a:endParaRPr>
          </a:p>
          <a:p>
            <a:pPr indent="-342900" lvl="2" marL="1371600" rtl="0" algn="l">
              <a:spcBef>
                <a:spcPts val="0"/>
              </a:spcBef>
              <a:spcAft>
                <a:spcPts val="0"/>
              </a:spcAft>
              <a:buClr>
                <a:srgbClr val="B7B7B7"/>
              </a:buClr>
              <a:buSzPts val="1800"/>
              <a:buFont typeface="Lato"/>
              <a:buChar char="■"/>
            </a:pPr>
            <a:r>
              <a:rPr b="1" lang="fr" sz="1800">
                <a:solidFill>
                  <a:srgbClr val="B7B7B7"/>
                </a:solidFill>
              </a:rPr>
              <a:t>Static analysis</a:t>
            </a:r>
            <a:r>
              <a:rPr lang="fr" sz="1800">
                <a:solidFill>
                  <a:srgbClr val="B7B7B7"/>
                </a:solidFill>
              </a:rPr>
              <a:t> of the process</a:t>
            </a:r>
            <a:endParaRPr b="1" sz="1800">
              <a:solidFill>
                <a:srgbClr val="B7B7B7"/>
              </a:solidFill>
            </a:endParaRPr>
          </a:p>
          <a:p>
            <a:pPr indent="-342900" lvl="2" marL="1371600" rtl="0" algn="l">
              <a:spcBef>
                <a:spcPts val="0"/>
              </a:spcBef>
              <a:spcAft>
                <a:spcPts val="0"/>
              </a:spcAft>
              <a:buClr>
                <a:srgbClr val="B7B7B7"/>
              </a:buClr>
              <a:buSzPts val="1800"/>
              <a:buFont typeface="Lato"/>
              <a:buChar char="■"/>
            </a:pPr>
            <a:r>
              <a:rPr lang="fr" sz="1800">
                <a:solidFill>
                  <a:srgbClr val="B7B7B7"/>
                </a:solidFill>
              </a:rPr>
              <a:t>Computation of (theoretical) </a:t>
            </a:r>
            <a:r>
              <a:rPr b="1" lang="fr" sz="1800">
                <a:solidFill>
                  <a:srgbClr val="B7B7B7"/>
                </a:solidFill>
              </a:rPr>
              <a:t>optimal pool</a:t>
            </a:r>
            <a:r>
              <a:rPr lang="fr" sz="1800">
                <a:solidFill>
                  <a:srgbClr val="B7B7B7"/>
                </a:solidFill>
              </a:rPr>
              <a:t> of resources</a:t>
            </a:r>
            <a:endParaRPr sz="1800">
              <a:solidFill>
                <a:srgbClr val="B7B7B7"/>
              </a:solidFill>
            </a:endParaRPr>
          </a:p>
          <a:p>
            <a:pPr indent="-342900" lvl="2" marL="1371600" rtl="0" algn="l">
              <a:spcBef>
                <a:spcPts val="0"/>
              </a:spcBef>
              <a:spcAft>
                <a:spcPts val="0"/>
              </a:spcAft>
              <a:buClr>
                <a:srgbClr val="B7B7B7"/>
              </a:buClr>
              <a:buSzPts val="1800"/>
              <a:buFont typeface="Lato"/>
              <a:buChar char="■"/>
            </a:pPr>
            <a:r>
              <a:rPr lang="fr" sz="1800">
                <a:solidFill>
                  <a:srgbClr val="B7B7B7"/>
                </a:solidFill>
              </a:rPr>
              <a:t>Support for </a:t>
            </a:r>
            <a:r>
              <a:rPr b="1" lang="fr" sz="1800">
                <a:solidFill>
                  <a:srgbClr val="B7B7B7"/>
                </a:solidFill>
              </a:rPr>
              <a:t>constant </a:t>
            </a:r>
            <a:r>
              <a:rPr lang="fr" sz="1800">
                <a:solidFill>
                  <a:srgbClr val="B7B7B7"/>
                </a:solidFill>
              </a:rPr>
              <a:t>durations</a:t>
            </a:r>
            <a:endParaRPr sz="1800">
              <a:solidFill>
                <a:srgbClr val="B7B7B7"/>
              </a:solidFill>
            </a:endParaRPr>
          </a:p>
        </p:txBody>
      </p:sp>
      <p:sp>
        <p:nvSpPr>
          <p:cNvPr id="1095" name="Google Shape;1095;p72"/>
          <p:cNvSpPr txBox="1"/>
          <p:nvPr/>
        </p:nvSpPr>
        <p:spPr>
          <a:xfrm>
            <a:off x="37088" y="2170213"/>
            <a:ext cx="6804600" cy="13563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rPr>
              <a:t>An approach </a:t>
            </a:r>
            <a:r>
              <a:rPr b="1" lang="fr" sz="1800">
                <a:solidFill>
                  <a:srgbClr val="FF0000"/>
                </a:solidFill>
              </a:rPr>
              <a:t>refactoring a BPMN process</a:t>
            </a:r>
            <a:r>
              <a:rPr lang="fr" sz="1800">
                <a:solidFill>
                  <a:schemeClr val="dk1"/>
                </a:solidFill>
              </a:rPr>
              <a:t> with:</a:t>
            </a:r>
            <a:endParaRPr sz="1800">
              <a:solidFill>
                <a:schemeClr val="dk1"/>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Simulation-based analysis</a:t>
            </a:r>
            <a:r>
              <a:rPr lang="fr" sz="1800">
                <a:solidFill>
                  <a:schemeClr val="dk1"/>
                </a:solidFill>
              </a:rPr>
              <a:t> of the process</a:t>
            </a:r>
            <a:endParaRPr b="1" sz="1800">
              <a:solidFill>
                <a:srgbClr val="FF0000"/>
              </a:solidFill>
            </a:endParaRPr>
          </a:p>
          <a:p>
            <a:pPr indent="-342900" lvl="2" marL="1371600" rtl="0" algn="l">
              <a:spcBef>
                <a:spcPts val="0"/>
              </a:spcBef>
              <a:spcAft>
                <a:spcPts val="0"/>
              </a:spcAft>
              <a:buClr>
                <a:schemeClr val="dk1"/>
              </a:buClr>
              <a:buSzPts val="1800"/>
              <a:buFont typeface="Lato"/>
              <a:buChar char="■"/>
            </a:pPr>
            <a:r>
              <a:rPr b="1" lang="fr" sz="1800">
                <a:solidFill>
                  <a:srgbClr val="FF0000"/>
                </a:solidFill>
              </a:rPr>
              <a:t>Involvement of the user</a:t>
            </a:r>
            <a:r>
              <a:rPr lang="fr" sz="1800">
                <a:solidFill>
                  <a:srgbClr val="1A1A1A"/>
                </a:solidFill>
              </a:rPr>
              <a:t> in the decisions</a:t>
            </a:r>
            <a:endParaRPr sz="1800">
              <a:solidFill>
                <a:srgbClr val="1A1A1A"/>
              </a:solidFill>
            </a:endParaRPr>
          </a:p>
          <a:p>
            <a:pPr indent="-342900" lvl="2" marL="1371600" rtl="0" algn="l">
              <a:spcBef>
                <a:spcPts val="0"/>
              </a:spcBef>
              <a:spcAft>
                <a:spcPts val="0"/>
              </a:spcAft>
              <a:buClr>
                <a:srgbClr val="1A1A1A"/>
              </a:buClr>
              <a:buSzPts val="1800"/>
              <a:buFont typeface="Lato"/>
              <a:buChar char="■"/>
            </a:pPr>
            <a:r>
              <a:rPr lang="fr" sz="1800">
                <a:solidFill>
                  <a:schemeClr val="dk1"/>
                </a:solidFill>
              </a:rPr>
              <a:t>Support for </a:t>
            </a:r>
            <a:r>
              <a:rPr b="1" lang="fr" sz="1800">
                <a:solidFill>
                  <a:srgbClr val="FF0000"/>
                </a:solidFill>
              </a:rPr>
              <a:t>non-constant </a:t>
            </a:r>
            <a:r>
              <a:rPr lang="fr" sz="1800">
                <a:solidFill>
                  <a:schemeClr val="dk1"/>
                </a:solidFill>
              </a:rPr>
              <a:t>durations</a:t>
            </a:r>
            <a:endParaRPr sz="1800">
              <a:solidFill>
                <a:srgbClr val="1A1A1A"/>
              </a:solidFill>
            </a:endParaRPr>
          </a:p>
        </p:txBody>
      </p:sp>
      <p:sp>
        <p:nvSpPr>
          <p:cNvPr id="1096" name="Google Shape;1096;p72"/>
          <p:cNvSpPr txBox="1"/>
          <p:nvPr/>
        </p:nvSpPr>
        <p:spPr>
          <a:xfrm>
            <a:off x="37088" y="3744525"/>
            <a:ext cx="6631500" cy="11592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B7B7B7"/>
              </a:buClr>
              <a:buSzPts val="1800"/>
              <a:buFont typeface="Lato"/>
              <a:buChar char="➢"/>
            </a:pPr>
            <a:r>
              <a:rPr lang="fr" sz="1800">
                <a:solidFill>
                  <a:srgbClr val="B7B7B7"/>
                </a:solidFill>
              </a:rPr>
              <a:t>An </a:t>
            </a:r>
            <a:r>
              <a:rPr b="1" lang="fr" sz="1800">
                <a:solidFill>
                  <a:srgbClr val="B7B7B7"/>
                </a:solidFill>
              </a:rPr>
              <a:t>extension </a:t>
            </a:r>
            <a:r>
              <a:rPr lang="fr" sz="1800">
                <a:solidFill>
                  <a:srgbClr val="B7B7B7"/>
                </a:solidFill>
              </a:rPr>
              <a:t>of the </a:t>
            </a:r>
            <a:r>
              <a:rPr b="1" lang="fr" sz="1800">
                <a:solidFill>
                  <a:srgbClr val="B7B7B7"/>
                </a:solidFill>
              </a:rPr>
              <a:t>second approach </a:t>
            </a:r>
            <a:r>
              <a:rPr lang="fr" sz="1800">
                <a:solidFill>
                  <a:srgbClr val="B7B7B7"/>
                </a:solidFill>
              </a:rPr>
              <a:t>to:</a:t>
            </a:r>
            <a:endParaRPr sz="1800">
              <a:solidFill>
                <a:srgbClr val="B7B7B7"/>
              </a:solidFill>
            </a:endParaRPr>
          </a:p>
          <a:p>
            <a:pPr indent="-342900" lvl="2" marL="1371600" rtl="0" algn="l">
              <a:spcBef>
                <a:spcPts val="0"/>
              </a:spcBef>
              <a:spcAft>
                <a:spcPts val="0"/>
              </a:spcAft>
              <a:buClr>
                <a:srgbClr val="B7B7B7"/>
              </a:buClr>
              <a:buSzPts val="1800"/>
              <a:buFont typeface="Lato"/>
              <a:buChar char="■"/>
            </a:pPr>
            <a:r>
              <a:rPr lang="fr" sz="1800">
                <a:solidFill>
                  <a:srgbClr val="B7B7B7"/>
                </a:solidFill>
              </a:rPr>
              <a:t>Handle </a:t>
            </a:r>
            <a:r>
              <a:rPr b="1" lang="fr" sz="1800">
                <a:solidFill>
                  <a:srgbClr val="B7B7B7"/>
                </a:solidFill>
              </a:rPr>
              <a:t>multiple optimisation criteria</a:t>
            </a:r>
            <a:endParaRPr sz="1800">
              <a:solidFill>
                <a:srgbClr val="B7B7B7"/>
              </a:solidFill>
            </a:endParaRPr>
          </a:p>
        </p:txBody>
      </p:sp>
      <p:sp>
        <p:nvSpPr>
          <p:cNvPr id="1097" name="Google Shape;1097;p72"/>
          <p:cNvSpPr/>
          <p:nvPr/>
        </p:nvSpPr>
        <p:spPr>
          <a:xfrm>
            <a:off x="7187613" y="689825"/>
            <a:ext cx="163800" cy="1187100"/>
          </a:xfrm>
          <a:prstGeom prst="rightBrace">
            <a:avLst>
              <a:gd fmla="val 50000" name="adj1"/>
              <a:gd fmla="val 50000" name="adj2"/>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098" name="Google Shape;1098;p72"/>
          <p:cNvSpPr txBox="1"/>
          <p:nvPr/>
        </p:nvSpPr>
        <p:spPr>
          <a:xfrm>
            <a:off x="7394613" y="1116438"/>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B7B7B7"/>
                </a:solidFill>
                <a:latin typeface="Lato"/>
                <a:ea typeface="Lato"/>
                <a:cs typeface="Lato"/>
                <a:sym typeface="Lato"/>
              </a:rPr>
              <a:t>SEFM’23</a:t>
            </a:r>
            <a:endParaRPr sz="1800">
              <a:solidFill>
                <a:srgbClr val="B7B7B7"/>
              </a:solidFill>
              <a:latin typeface="Lato"/>
              <a:ea typeface="Lato"/>
              <a:cs typeface="Lato"/>
              <a:sym typeface="Lato"/>
            </a:endParaRPr>
          </a:p>
        </p:txBody>
      </p:sp>
      <p:sp>
        <p:nvSpPr>
          <p:cNvPr id="1099" name="Google Shape;1099;p72"/>
          <p:cNvSpPr/>
          <p:nvPr/>
        </p:nvSpPr>
        <p:spPr>
          <a:xfrm>
            <a:off x="7187613" y="2231113"/>
            <a:ext cx="163800" cy="11592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A1A1A"/>
              </a:solidFill>
            </a:endParaRPr>
          </a:p>
        </p:txBody>
      </p:sp>
      <p:sp>
        <p:nvSpPr>
          <p:cNvPr id="1100" name="Google Shape;1100;p72"/>
          <p:cNvSpPr txBox="1"/>
          <p:nvPr/>
        </p:nvSpPr>
        <p:spPr>
          <a:xfrm>
            <a:off x="7394613" y="2553913"/>
            <a:ext cx="1260000" cy="46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1A1A1A"/>
                </a:solidFill>
                <a:latin typeface="Lato"/>
                <a:ea typeface="Lato"/>
                <a:cs typeface="Lato"/>
                <a:sym typeface="Lato"/>
              </a:rPr>
              <a:t>QRS’24</a:t>
            </a:r>
            <a:endParaRPr sz="1800">
              <a:solidFill>
                <a:srgbClr val="1A1A1A"/>
              </a:solidFill>
              <a:latin typeface="Lato"/>
              <a:ea typeface="Lato"/>
              <a:cs typeface="Lato"/>
              <a:sym typeface="Lato"/>
            </a:endParaRPr>
          </a:p>
        </p:txBody>
      </p:sp>
      <p:sp>
        <p:nvSpPr>
          <p:cNvPr id="1101" name="Google Shape;1101;p72"/>
          <p:cNvSpPr/>
          <p:nvPr/>
        </p:nvSpPr>
        <p:spPr>
          <a:xfrm>
            <a:off x="7187613" y="3814125"/>
            <a:ext cx="163800" cy="591000"/>
          </a:xfrm>
          <a:prstGeom prst="rightBrace">
            <a:avLst>
              <a:gd fmla="val 50000" name="adj1"/>
              <a:gd fmla="val 50000" name="adj2"/>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B7B7B7"/>
              </a:solidFill>
            </a:endParaRPr>
          </a:p>
        </p:txBody>
      </p:sp>
      <p:sp>
        <p:nvSpPr>
          <p:cNvPr id="1102" name="Google Shape;1102;p72"/>
          <p:cNvSpPr txBox="1"/>
          <p:nvPr/>
        </p:nvSpPr>
        <p:spPr>
          <a:xfrm>
            <a:off x="7334613" y="3779325"/>
            <a:ext cx="1380000" cy="62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fr" sz="1800">
                <a:solidFill>
                  <a:srgbClr val="B7B7B7"/>
                </a:solidFill>
                <a:latin typeface="Lato"/>
                <a:ea typeface="Lato"/>
                <a:cs typeface="Lato"/>
                <a:sym typeface="Lato"/>
              </a:rPr>
              <a:t>JSS’25</a:t>
            </a:r>
            <a:br>
              <a:rPr lang="fr" sz="1800">
                <a:solidFill>
                  <a:srgbClr val="B7B7B7"/>
                </a:solidFill>
                <a:latin typeface="Lato"/>
                <a:ea typeface="Lato"/>
                <a:cs typeface="Lato"/>
                <a:sym typeface="Lato"/>
              </a:rPr>
            </a:br>
            <a:r>
              <a:rPr lang="fr" sz="1800">
                <a:solidFill>
                  <a:srgbClr val="B7B7B7"/>
                </a:solidFill>
                <a:latin typeface="Lato"/>
                <a:ea typeface="Lato"/>
                <a:cs typeface="Lato"/>
                <a:sym typeface="Lato"/>
              </a:rPr>
              <a:t>(submitted)</a:t>
            </a:r>
            <a:endParaRPr sz="1800">
              <a:solidFill>
                <a:srgbClr val="B7B7B7"/>
              </a:solidFill>
              <a:latin typeface="Lato"/>
              <a:ea typeface="Lato"/>
              <a:cs typeface="Lato"/>
              <a:sym typeface="Lato"/>
            </a:endParaRPr>
          </a:p>
        </p:txBody>
      </p:sp>
      <p:sp>
        <p:nvSpPr>
          <p:cNvPr id="1103" name="Google Shape;1103;p72"/>
          <p:cNvSpPr/>
          <p:nvPr/>
        </p:nvSpPr>
        <p:spPr>
          <a:xfrm rot="1485041">
            <a:off x="6046955" y="1879517"/>
            <a:ext cx="1431674" cy="816229"/>
          </a:xfrm>
          <a:prstGeom prst="irregularSeal1">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4" name="Google Shape;1104;p72"/>
          <p:cNvSpPr txBox="1"/>
          <p:nvPr/>
        </p:nvSpPr>
        <p:spPr>
          <a:xfrm rot="1516081">
            <a:off x="6140374" y="2118663"/>
            <a:ext cx="1244691" cy="33764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Focus</a:t>
            </a:r>
            <a:endParaRPr b="1" sz="1800">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8" name="Shape 1108"/>
        <p:cNvGrpSpPr/>
        <p:nvPr/>
      </p:nvGrpSpPr>
      <p:grpSpPr>
        <a:xfrm>
          <a:off x="0" y="0"/>
          <a:ext cx="0" cy="0"/>
          <a:chOff x="0" y="0"/>
          <a:chExt cx="0" cy="0"/>
        </a:xfrm>
      </p:grpSpPr>
      <p:sp>
        <p:nvSpPr>
          <p:cNvPr id="1109" name="Google Shape;1109;p73"/>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1110" name="Google Shape;1110;p73"/>
          <p:cNvSpPr txBox="1"/>
          <p:nvPr/>
        </p:nvSpPr>
        <p:spPr>
          <a:xfrm>
            <a:off x="988950" y="478350"/>
            <a:ext cx="71661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t>I/ Introduction</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b="1" lang="fr" sz="2000">
                <a:solidFill>
                  <a:schemeClr val="accent1"/>
                </a:solidFill>
              </a:rPr>
              <a:t>II/ Automated Generation of BPMN</a:t>
            </a:r>
            <a:endParaRPr b="1" sz="2000">
              <a:solidFill>
                <a:schemeClr val="accent1"/>
              </a:solidFill>
            </a:endParaRPr>
          </a:p>
          <a:p>
            <a:pPr indent="0" lvl="0" marL="0" rtl="0" algn="l">
              <a:spcBef>
                <a:spcPts val="0"/>
              </a:spcBef>
              <a:spcAft>
                <a:spcPts val="0"/>
              </a:spcAft>
              <a:buNone/>
            </a:pPr>
            <a:r>
              <a:rPr b="1" lang="fr" sz="2000">
                <a:solidFill>
                  <a:schemeClr val="accent1"/>
                </a:solidFill>
              </a:rPr>
              <a:t>Processes from Textual Requirements</a:t>
            </a:r>
            <a:endParaRPr b="1" sz="2000">
              <a:solidFill>
                <a:schemeClr val="accent1"/>
              </a:solidFill>
            </a:endParaRPr>
          </a:p>
          <a:p>
            <a:pPr indent="0" lvl="0" marL="0" rtl="0" algn="l">
              <a:spcBef>
                <a:spcPts val="0"/>
              </a:spcBef>
              <a:spcAft>
                <a:spcPts val="0"/>
              </a:spcAft>
              <a:buNone/>
            </a:pPr>
            <a:r>
              <a:t/>
            </a:r>
            <a:endParaRPr sz="2000">
              <a:solidFill>
                <a:schemeClr val="accent1"/>
              </a:solidFill>
            </a:endParaRPr>
          </a:p>
          <a:p>
            <a:pPr indent="0" lvl="0" marL="0" rtl="0" algn="l">
              <a:spcBef>
                <a:spcPts val="0"/>
              </a:spcBef>
              <a:spcAft>
                <a:spcPts val="0"/>
              </a:spcAft>
              <a:buNone/>
            </a:pPr>
            <a:r>
              <a:rPr lang="fr" sz="2000">
                <a:solidFill>
                  <a:schemeClr val="dk1"/>
                </a:solidFill>
              </a:rPr>
              <a:t>III/ Human-Centered Refactoring-Based</a:t>
            </a:r>
            <a:endParaRPr sz="2000">
              <a:solidFill>
                <a:schemeClr val="dk1"/>
              </a:solidFill>
            </a:endParaRPr>
          </a:p>
          <a:p>
            <a:pPr indent="0" lvl="0" marL="0" rtl="0" algn="l">
              <a:spcBef>
                <a:spcPts val="0"/>
              </a:spcBef>
              <a:spcAft>
                <a:spcPts val="0"/>
              </a:spcAft>
              <a:buNone/>
            </a:pPr>
            <a:r>
              <a:rPr lang="fr" sz="2000">
                <a:solidFill>
                  <a:schemeClr val="dk1"/>
                </a:solidFill>
              </a:rPr>
              <a:t>Optimisation of BPMN Processes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fr" sz="2000">
                <a:solidFill>
                  <a:schemeClr val="dk1"/>
                </a:solidFill>
              </a:rPr>
              <a:t>IV/ Related Work</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fr" sz="2000">
                <a:solidFill>
                  <a:schemeClr val="dk1"/>
                </a:solidFill>
              </a:rPr>
              <a:t>V/ Takeaways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fr" sz="2000">
                <a:solidFill>
                  <a:schemeClr val="dk1"/>
                </a:solidFill>
              </a:rPr>
              <a:t>VI/ References</a:t>
            </a:r>
            <a:endParaRPr sz="2000">
              <a:solidFill>
                <a:schemeClr val="dk1"/>
              </a:solidFill>
            </a:endParaRPr>
          </a:p>
        </p:txBody>
      </p:sp>
      <p:sp>
        <p:nvSpPr>
          <p:cNvPr id="1111" name="Google Shape;1111;p7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20</a:t>
            </a:r>
            <a:endParaRPr>
              <a:solidFill>
                <a:srgbClr val="66666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5" name="Shape 1115"/>
        <p:cNvGrpSpPr/>
        <p:nvPr/>
      </p:nvGrpSpPr>
      <p:grpSpPr>
        <a:xfrm>
          <a:off x="0" y="0"/>
          <a:ext cx="0" cy="0"/>
          <a:chOff x="0" y="0"/>
          <a:chExt cx="0" cy="0"/>
        </a:xfrm>
      </p:grpSpPr>
      <p:pic>
        <p:nvPicPr>
          <p:cNvPr id="1116" name="Google Shape;1116;p74"/>
          <p:cNvPicPr preferRelativeResize="0"/>
          <p:nvPr/>
        </p:nvPicPr>
        <p:blipFill rotWithShape="1">
          <a:blip r:embed="rId4">
            <a:alphaModFix/>
          </a:blip>
          <a:srcRect b="0" l="13472" r="0" t="0"/>
          <a:stretch/>
        </p:blipFill>
        <p:spPr>
          <a:xfrm>
            <a:off x="768125" y="1893275"/>
            <a:ext cx="1091250" cy="1261201"/>
          </a:xfrm>
          <a:prstGeom prst="rect">
            <a:avLst/>
          </a:prstGeom>
          <a:noFill/>
          <a:ln>
            <a:noFill/>
          </a:ln>
        </p:spPr>
      </p:pic>
      <p:pic>
        <p:nvPicPr>
          <p:cNvPr id="1117" name="Google Shape;1117;p74"/>
          <p:cNvPicPr preferRelativeResize="0"/>
          <p:nvPr/>
        </p:nvPicPr>
        <p:blipFill>
          <a:blip r:embed="rId5">
            <a:alphaModFix/>
          </a:blip>
          <a:stretch>
            <a:fillRect/>
          </a:stretch>
        </p:blipFill>
        <p:spPr>
          <a:xfrm>
            <a:off x="2219437" y="2085016"/>
            <a:ext cx="650375" cy="877700"/>
          </a:xfrm>
          <a:prstGeom prst="rect">
            <a:avLst/>
          </a:prstGeom>
          <a:noFill/>
          <a:ln>
            <a:noFill/>
          </a:ln>
        </p:spPr>
      </p:pic>
      <p:pic>
        <p:nvPicPr>
          <p:cNvPr id="1118" name="Google Shape;1118;p74"/>
          <p:cNvPicPr preferRelativeResize="0"/>
          <p:nvPr/>
        </p:nvPicPr>
        <p:blipFill rotWithShape="1">
          <a:blip r:embed="rId6">
            <a:alphaModFix/>
          </a:blip>
          <a:srcRect b="0" l="0" r="2505" t="0"/>
          <a:stretch/>
        </p:blipFill>
        <p:spPr>
          <a:xfrm>
            <a:off x="6647025" y="1838788"/>
            <a:ext cx="1728851" cy="1370175"/>
          </a:xfrm>
          <a:prstGeom prst="rect">
            <a:avLst/>
          </a:prstGeom>
          <a:noFill/>
          <a:ln>
            <a:noFill/>
          </a:ln>
        </p:spPr>
      </p:pic>
      <p:pic>
        <p:nvPicPr>
          <p:cNvPr id="1119" name="Google Shape;1119;p74"/>
          <p:cNvPicPr preferRelativeResize="0"/>
          <p:nvPr/>
        </p:nvPicPr>
        <p:blipFill rotWithShape="1">
          <a:blip r:embed="rId7">
            <a:alphaModFix/>
          </a:blip>
          <a:srcRect b="6814" l="0" r="0" t="7252"/>
          <a:stretch/>
        </p:blipFill>
        <p:spPr>
          <a:xfrm>
            <a:off x="3229850" y="1742150"/>
            <a:ext cx="2046699" cy="1563451"/>
          </a:xfrm>
          <a:prstGeom prst="rect">
            <a:avLst/>
          </a:prstGeom>
          <a:noFill/>
          <a:ln>
            <a:noFill/>
          </a:ln>
        </p:spPr>
      </p:pic>
      <p:pic>
        <p:nvPicPr>
          <p:cNvPr id="1120" name="Google Shape;1120;p74"/>
          <p:cNvPicPr preferRelativeResize="0"/>
          <p:nvPr/>
        </p:nvPicPr>
        <p:blipFill>
          <a:blip r:embed="rId5">
            <a:alphaModFix/>
          </a:blip>
          <a:stretch>
            <a:fillRect/>
          </a:stretch>
        </p:blipFill>
        <p:spPr>
          <a:xfrm>
            <a:off x="5636600" y="2085016"/>
            <a:ext cx="650375" cy="877700"/>
          </a:xfrm>
          <a:prstGeom prst="rect">
            <a:avLst/>
          </a:prstGeom>
          <a:noFill/>
          <a:ln>
            <a:noFill/>
          </a:ln>
        </p:spPr>
      </p:pic>
      <p:sp>
        <p:nvSpPr>
          <p:cNvPr id="1121" name="Google Shape;1121;p74"/>
          <p:cNvSpPr txBox="1"/>
          <p:nvPr>
            <p:ph type="title"/>
          </p:nvPr>
        </p:nvSpPr>
        <p:spPr>
          <a:xfrm>
            <a:off x="3209969" y="0"/>
            <a:ext cx="5807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55000"/>
              <a:buFont typeface="Arial"/>
              <a:buNone/>
            </a:pPr>
            <a:r>
              <a:rPr lang="fr" sz="2000"/>
              <a:t>Automated Generation of BPMN – Big Picture</a:t>
            </a:r>
            <a:endParaRPr sz="2020"/>
          </a:p>
        </p:txBody>
      </p:sp>
      <p:sp>
        <p:nvSpPr>
          <p:cNvPr id="1122" name="Google Shape;1122;p7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21</a:t>
            </a:r>
            <a:endParaRPr>
              <a:solidFill>
                <a:srgbClr val="666666"/>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6" name="Shape 1126"/>
        <p:cNvGrpSpPr/>
        <p:nvPr/>
      </p:nvGrpSpPr>
      <p:grpSpPr>
        <a:xfrm>
          <a:off x="0" y="0"/>
          <a:ext cx="0" cy="0"/>
          <a:chOff x="0" y="0"/>
          <a:chExt cx="0" cy="0"/>
        </a:xfrm>
      </p:grpSpPr>
      <p:pic>
        <p:nvPicPr>
          <p:cNvPr id="1127" name="Google Shape;1127;p75"/>
          <p:cNvPicPr preferRelativeResize="0"/>
          <p:nvPr/>
        </p:nvPicPr>
        <p:blipFill rotWithShape="1">
          <a:blip r:embed="rId4">
            <a:alphaModFix/>
          </a:blip>
          <a:srcRect b="0" l="13472" r="0" t="0"/>
          <a:stretch/>
        </p:blipFill>
        <p:spPr>
          <a:xfrm>
            <a:off x="768125" y="1893275"/>
            <a:ext cx="1091250" cy="1261201"/>
          </a:xfrm>
          <a:prstGeom prst="rect">
            <a:avLst/>
          </a:prstGeom>
          <a:noFill/>
          <a:ln>
            <a:noFill/>
          </a:ln>
        </p:spPr>
      </p:pic>
      <p:pic>
        <p:nvPicPr>
          <p:cNvPr id="1128" name="Google Shape;1128;p75"/>
          <p:cNvPicPr preferRelativeResize="0"/>
          <p:nvPr/>
        </p:nvPicPr>
        <p:blipFill>
          <a:blip r:embed="rId5">
            <a:alphaModFix/>
          </a:blip>
          <a:stretch>
            <a:fillRect/>
          </a:stretch>
        </p:blipFill>
        <p:spPr>
          <a:xfrm>
            <a:off x="2219437" y="2085016"/>
            <a:ext cx="650375" cy="877700"/>
          </a:xfrm>
          <a:prstGeom prst="rect">
            <a:avLst/>
          </a:prstGeom>
          <a:noFill/>
          <a:ln>
            <a:noFill/>
          </a:ln>
        </p:spPr>
      </p:pic>
      <p:pic>
        <p:nvPicPr>
          <p:cNvPr id="1129" name="Google Shape;1129;p75"/>
          <p:cNvPicPr preferRelativeResize="0"/>
          <p:nvPr/>
        </p:nvPicPr>
        <p:blipFill rotWithShape="1">
          <a:blip r:embed="rId6">
            <a:alphaModFix/>
          </a:blip>
          <a:srcRect b="0" l="0" r="2505" t="0"/>
          <a:stretch/>
        </p:blipFill>
        <p:spPr>
          <a:xfrm>
            <a:off x="6647025" y="1838788"/>
            <a:ext cx="1728851" cy="1370175"/>
          </a:xfrm>
          <a:prstGeom prst="rect">
            <a:avLst/>
          </a:prstGeom>
          <a:noFill/>
          <a:ln>
            <a:noFill/>
          </a:ln>
        </p:spPr>
      </p:pic>
      <p:pic>
        <p:nvPicPr>
          <p:cNvPr id="1130" name="Google Shape;1130;p75"/>
          <p:cNvPicPr preferRelativeResize="0"/>
          <p:nvPr/>
        </p:nvPicPr>
        <p:blipFill rotWithShape="1">
          <a:blip r:embed="rId7">
            <a:alphaModFix/>
          </a:blip>
          <a:srcRect b="6814" l="0" r="0" t="7252"/>
          <a:stretch/>
        </p:blipFill>
        <p:spPr>
          <a:xfrm>
            <a:off x="3229850" y="1742150"/>
            <a:ext cx="2046699" cy="1563451"/>
          </a:xfrm>
          <a:prstGeom prst="rect">
            <a:avLst/>
          </a:prstGeom>
          <a:noFill/>
          <a:ln>
            <a:noFill/>
          </a:ln>
        </p:spPr>
      </p:pic>
      <p:pic>
        <p:nvPicPr>
          <p:cNvPr id="1131" name="Google Shape;1131;p75"/>
          <p:cNvPicPr preferRelativeResize="0"/>
          <p:nvPr/>
        </p:nvPicPr>
        <p:blipFill>
          <a:blip r:embed="rId5">
            <a:alphaModFix/>
          </a:blip>
          <a:stretch>
            <a:fillRect/>
          </a:stretch>
        </p:blipFill>
        <p:spPr>
          <a:xfrm>
            <a:off x="5636600" y="2085016"/>
            <a:ext cx="650375" cy="877700"/>
          </a:xfrm>
          <a:prstGeom prst="rect">
            <a:avLst/>
          </a:prstGeom>
          <a:noFill/>
          <a:ln>
            <a:noFill/>
          </a:ln>
        </p:spPr>
      </p:pic>
      <p:sp>
        <p:nvSpPr>
          <p:cNvPr id="1132" name="Google Shape;1132;p75"/>
          <p:cNvSpPr txBox="1"/>
          <p:nvPr>
            <p:ph type="title"/>
          </p:nvPr>
        </p:nvSpPr>
        <p:spPr>
          <a:xfrm>
            <a:off x="3209969" y="0"/>
            <a:ext cx="5807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55000"/>
              <a:buNone/>
            </a:pPr>
            <a:r>
              <a:rPr lang="fr" sz="2000"/>
              <a:t>Automated Generation of BPMN – Big Picture</a:t>
            </a:r>
            <a:endParaRPr sz="2020"/>
          </a:p>
        </p:txBody>
      </p:sp>
      <p:sp>
        <p:nvSpPr>
          <p:cNvPr id="1133" name="Google Shape;1133;p7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21</a:t>
            </a:r>
            <a:endParaRPr>
              <a:solidFill>
                <a:srgbClr val="666666"/>
              </a:solidFill>
            </a:endParaRPr>
          </a:p>
        </p:txBody>
      </p:sp>
      <p:pic>
        <p:nvPicPr>
          <p:cNvPr id="1134" name="Google Shape;1134;p75"/>
          <p:cNvPicPr preferRelativeResize="0"/>
          <p:nvPr/>
        </p:nvPicPr>
        <p:blipFill rotWithShape="1">
          <a:blip r:embed="rId8">
            <a:alphaModFix/>
          </a:blip>
          <a:srcRect b="18466" l="28598" r="29039" t="17989"/>
          <a:stretch/>
        </p:blipFill>
        <p:spPr>
          <a:xfrm rot="-1575362">
            <a:off x="3046000" y="1119750"/>
            <a:ext cx="437426" cy="656150"/>
          </a:xfrm>
          <a:prstGeom prst="rect">
            <a:avLst/>
          </a:prstGeom>
          <a:noFill/>
          <a:ln>
            <a:noFill/>
          </a:ln>
        </p:spPr>
      </p:pic>
      <p:pic>
        <p:nvPicPr>
          <p:cNvPr id="1135" name="Google Shape;1135;p75"/>
          <p:cNvPicPr preferRelativeResize="0"/>
          <p:nvPr/>
        </p:nvPicPr>
        <p:blipFill rotWithShape="1">
          <a:blip r:embed="rId8">
            <a:alphaModFix/>
          </a:blip>
          <a:srcRect b="18466" l="28598" r="29039" t="17989"/>
          <a:stretch/>
        </p:blipFill>
        <p:spPr>
          <a:xfrm rot="1410235">
            <a:off x="5032825" y="1119750"/>
            <a:ext cx="437426" cy="656149"/>
          </a:xfrm>
          <a:prstGeom prst="rect">
            <a:avLst/>
          </a:prstGeom>
          <a:noFill/>
          <a:ln>
            <a:noFill/>
          </a:ln>
        </p:spPr>
      </p:pic>
      <p:pic>
        <p:nvPicPr>
          <p:cNvPr id="1136" name="Google Shape;1136;p75"/>
          <p:cNvPicPr preferRelativeResize="0"/>
          <p:nvPr/>
        </p:nvPicPr>
        <p:blipFill rotWithShape="1">
          <a:blip r:embed="rId8">
            <a:alphaModFix/>
          </a:blip>
          <a:srcRect b="18466" l="28598" r="29039" t="17989"/>
          <a:stretch/>
        </p:blipFill>
        <p:spPr>
          <a:xfrm>
            <a:off x="4044350" y="953250"/>
            <a:ext cx="437425" cy="6561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0" name="Shape 1140"/>
        <p:cNvGrpSpPr/>
        <p:nvPr/>
      </p:nvGrpSpPr>
      <p:grpSpPr>
        <a:xfrm>
          <a:off x="0" y="0"/>
          <a:ext cx="0" cy="0"/>
          <a:chOff x="0" y="0"/>
          <a:chExt cx="0" cy="0"/>
        </a:xfrm>
      </p:grpSpPr>
      <p:pic>
        <p:nvPicPr>
          <p:cNvPr id="1141" name="Google Shape;1141;p76"/>
          <p:cNvPicPr preferRelativeResize="0"/>
          <p:nvPr/>
        </p:nvPicPr>
        <p:blipFill rotWithShape="1">
          <a:blip r:embed="rId4">
            <a:alphaModFix/>
          </a:blip>
          <a:srcRect b="0" l="13472" r="0" t="0"/>
          <a:stretch/>
        </p:blipFill>
        <p:spPr>
          <a:xfrm>
            <a:off x="768125" y="1893275"/>
            <a:ext cx="1091250" cy="1261201"/>
          </a:xfrm>
          <a:prstGeom prst="rect">
            <a:avLst/>
          </a:prstGeom>
          <a:noFill/>
          <a:ln>
            <a:noFill/>
          </a:ln>
        </p:spPr>
      </p:pic>
      <p:pic>
        <p:nvPicPr>
          <p:cNvPr id="1142" name="Google Shape;1142;p76"/>
          <p:cNvPicPr preferRelativeResize="0"/>
          <p:nvPr/>
        </p:nvPicPr>
        <p:blipFill>
          <a:blip r:embed="rId5">
            <a:alphaModFix/>
          </a:blip>
          <a:stretch>
            <a:fillRect/>
          </a:stretch>
        </p:blipFill>
        <p:spPr>
          <a:xfrm>
            <a:off x="2219437" y="2085016"/>
            <a:ext cx="650375" cy="877700"/>
          </a:xfrm>
          <a:prstGeom prst="rect">
            <a:avLst/>
          </a:prstGeom>
          <a:noFill/>
          <a:ln>
            <a:noFill/>
          </a:ln>
        </p:spPr>
      </p:pic>
      <p:pic>
        <p:nvPicPr>
          <p:cNvPr id="1143" name="Google Shape;1143;p76"/>
          <p:cNvPicPr preferRelativeResize="0"/>
          <p:nvPr/>
        </p:nvPicPr>
        <p:blipFill rotWithShape="1">
          <a:blip r:embed="rId6">
            <a:alphaModFix/>
          </a:blip>
          <a:srcRect b="0" l="0" r="2505" t="0"/>
          <a:stretch/>
        </p:blipFill>
        <p:spPr>
          <a:xfrm>
            <a:off x="6647025" y="1838788"/>
            <a:ext cx="1728851" cy="1370175"/>
          </a:xfrm>
          <a:prstGeom prst="rect">
            <a:avLst/>
          </a:prstGeom>
          <a:noFill/>
          <a:ln>
            <a:noFill/>
          </a:ln>
        </p:spPr>
      </p:pic>
      <p:pic>
        <p:nvPicPr>
          <p:cNvPr id="1144" name="Google Shape;1144;p76"/>
          <p:cNvPicPr preferRelativeResize="0"/>
          <p:nvPr/>
        </p:nvPicPr>
        <p:blipFill rotWithShape="1">
          <a:blip r:embed="rId7">
            <a:alphaModFix/>
          </a:blip>
          <a:srcRect b="6814" l="0" r="0" t="7252"/>
          <a:stretch/>
        </p:blipFill>
        <p:spPr>
          <a:xfrm>
            <a:off x="3229850" y="1742150"/>
            <a:ext cx="2046699" cy="1563451"/>
          </a:xfrm>
          <a:prstGeom prst="rect">
            <a:avLst/>
          </a:prstGeom>
          <a:noFill/>
          <a:ln>
            <a:noFill/>
          </a:ln>
        </p:spPr>
      </p:pic>
      <p:pic>
        <p:nvPicPr>
          <p:cNvPr id="1145" name="Google Shape;1145;p76"/>
          <p:cNvPicPr preferRelativeResize="0"/>
          <p:nvPr/>
        </p:nvPicPr>
        <p:blipFill>
          <a:blip r:embed="rId5">
            <a:alphaModFix/>
          </a:blip>
          <a:stretch>
            <a:fillRect/>
          </a:stretch>
        </p:blipFill>
        <p:spPr>
          <a:xfrm>
            <a:off x="5636600" y="2085016"/>
            <a:ext cx="650375" cy="877700"/>
          </a:xfrm>
          <a:prstGeom prst="rect">
            <a:avLst/>
          </a:prstGeom>
          <a:noFill/>
          <a:ln>
            <a:noFill/>
          </a:ln>
        </p:spPr>
      </p:pic>
      <p:sp>
        <p:nvSpPr>
          <p:cNvPr id="1146" name="Google Shape;1146;p76"/>
          <p:cNvSpPr txBox="1"/>
          <p:nvPr>
            <p:ph type="title"/>
          </p:nvPr>
        </p:nvSpPr>
        <p:spPr>
          <a:xfrm>
            <a:off x="3209969" y="0"/>
            <a:ext cx="5807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55000"/>
              <a:buNone/>
            </a:pPr>
            <a:r>
              <a:rPr lang="fr" sz="2000"/>
              <a:t>Automated Generation of BPMN – Big Picture</a:t>
            </a:r>
            <a:endParaRPr sz="2020"/>
          </a:p>
        </p:txBody>
      </p:sp>
      <p:sp>
        <p:nvSpPr>
          <p:cNvPr id="1147" name="Google Shape;1147;p7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21</a:t>
            </a:r>
            <a:endParaRPr>
              <a:solidFill>
                <a:srgbClr val="666666"/>
              </a:solidFill>
            </a:endParaRPr>
          </a:p>
        </p:txBody>
      </p:sp>
      <p:pic>
        <p:nvPicPr>
          <p:cNvPr id="1148" name="Google Shape;1148;p76" title="GPT-4o-1200x800-removebg-preview.png"/>
          <p:cNvPicPr preferRelativeResize="0"/>
          <p:nvPr/>
        </p:nvPicPr>
        <p:blipFill>
          <a:blip r:embed="rId8">
            <a:alphaModFix/>
          </a:blip>
          <a:stretch>
            <a:fillRect/>
          </a:stretch>
        </p:blipFill>
        <p:spPr>
          <a:xfrm>
            <a:off x="3360939" y="620151"/>
            <a:ext cx="1784525" cy="1189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2" name="Shape 1152"/>
        <p:cNvGrpSpPr/>
        <p:nvPr/>
      </p:nvGrpSpPr>
      <p:grpSpPr>
        <a:xfrm>
          <a:off x="0" y="0"/>
          <a:ext cx="0" cy="0"/>
          <a:chOff x="0" y="0"/>
          <a:chExt cx="0" cy="0"/>
        </a:xfrm>
      </p:grpSpPr>
      <p:sp>
        <p:nvSpPr>
          <p:cNvPr id="1153" name="Google Shape;1153;p77"/>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154" name="Google Shape;1154;p77"/>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sp>
        <p:nvSpPr>
          <p:cNvPr id="1155" name="Google Shape;1155;p77"/>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156" name="Google Shape;1156;p7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0" name="Shape 1160"/>
        <p:cNvGrpSpPr/>
        <p:nvPr/>
      </p:nvGrpSpPr>
      <p:grpSpPr>
        <a:xfrm>
          <a:off x="0" y="0"/>
          <a:ext cx="0" cy="0"/>
          <a:chOff x="0" y="0"/>
          <a:chExt cx="0" cy="0"/>
        </a:xfrm>
      </p:grpSpPr>
      <p:sp>
        <p:nvSpPr>
          <p:cNvPr id="1161" name="Google Shape;1161;p78"/>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162" name="Google Shape;1162;p78"/>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sp>
        <p:nvSpPr>
          <p:cNvPr id="1163" name="Google Shape;1163;p78"/>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164" name="Google Shape;1164;p78"/>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165" name="Google Shape;1165;p78"/>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66" name="Google Shape;1166;p78" title="GPT-4o-1200x800-removebg-preview.png"/>
          <p:cNvPicPr preferRelativeResize="0"/>
          <p:nvPr/>
        </p:nvPicPr>
        <p:blipFill>
          <a:blip r:embed="rId4">
            <a:alphaModFix/>
          </a:blip>
          <a:stretch>
            <a:fillRect/>
          </a:stretch>
        </p:blipFill>
        <p:spPr>
          <a:xfrm>
            <a:off x="3534788" y="922038"/>
            <a:ext cx="1621800" cy="1081200"/>
          </a:xfrm>
          <a:prstGeom prst="rect">
            <a:avLst/>
          </a:prstGeom>
          <a:noFill/>
          <a:ln>
            <a:noFill/>
          </a:ln>
        </p:spPr>
      </p:pic>
      <p:sp>
        <p:nvSpPr>
          <p:cNvPr id="1167" name="Google Shape;1167;p78"/>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8" name="Google Shape;1168;p78"/>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169" name="Google Shape;1169;p78"/>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170" name="Google Shape;1170;p7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4" name="Shape 1174"/>
        <p:cNvGrpSpPr/>
        <p:nvPr/>
      </p:nvGrpSpPr>
      <p:grpSpPr>
        <a:xfrm>
          <a:off x="0" y="0"/>
          <a:ext cx="0" cy="0"/>
          <a:chOff x="0" y="0"/>
          <a:chExt cx="0" cy="0"/>
        </a:xfrm>
      </p:grpSpPr>
      <p:sp>
        <p:nvSpPr>
          <p:cNvPr id="1175" name="Google Shape;1175;p79"/>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176" name="Google Shape;1176;p79"/>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177" name="Google Shape;1177;p79"/>
          <p:cNvGrpSpPr/>
          <p:nvPr/>
        </p:nvGrpSpPr>
        <p:grpSpPr>
          <a:xfrm>
            <a:off x="5835585" y="1237513"/>
            <a:ext cx="2629544" cy="892595"/>
            <a:chOff x="3522175" y="2682150"/>
            <a:chExt cx="3565000" cy="1181150"/>
          </a:xfrm>
        </p:grpSpPr>
        <p:pic>
          <p:nvPicPr>
            <p:cNvPr id="1178" name="Google Shape;1178;p79"/>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179" name="Google Shape;1179;p79"/>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180" name="Google Shape;1180;p79"/>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181" name="Google Shape;1181;p79"/>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182" name="Google Shape;1182;p79"/>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183" name="Google Shape;1183;p79"/>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184" name="Google Shape;1184;p79"/>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sp>
        <p:nvSpPr>
          <p:cNvPr id="1185" name="Google Shape;1185;p79"/>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186" name="Google Shape;1186;p79"/>
          <p:cNvPicPr preferRelativeResize="0"/>
          <p:nvPr/>
        </p:nvPicPr>
        <p:blipFill>
          <a:blip r:embed="rId7">
            <a:alphaModFix/>
          </a:blip>
          <a:stretch>
            <a:fillRect/>
          </a:stretch>
        </p:blipFill>
        <p:spPr>
          <a:xfrm>
            <a:off x="4997100" y="830288"/>
            <a:ext cx="660426" cy="830100"/>
          </a:xfrm>
          <a:prstGeom prst="rect">
            <a:avLst/>
          </a:prstGeom>
          <a:noFill/>
          <a:ln>
            <a:noFill/>
          </a:ln>
        </p:spPr>
      </p:pic>
      <p:sp>
        <p:nvSpPr>
          <p:cNvPr id="1187" name="Google Shape;1187;p79"/>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188" name="Google Shape;1188;p79"/>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89" name="Google Shape;1189;p79" title="GPT-4o-1200x800-removebg-preview.png"/>
          <p:cNvPicPr preferRelativeResize="0"/>
          <p:nvPr/>
        </p:nvPicPr>
        <p:blipFill>
          <a:blip r:embed="rId8">
            <a:alphaModFix/>
          </a:blip>
          <a:stretch>
            <a:fillRect/>
          </a:stretch>
        </p:blipFill>
        <p:spPr>
          <a:xfrm>
            <a:off x="3534788" y="922038"/>
            <a:ext cx="1621800" cy="1081200"/>
          </a:xfrm>
          <a:prstGeom prst="rect">
            <a:avLst/>
          </a:prstGeom>
          <a:noFill/>
          <a:ln>
            <a:noFill/>
          </a:ln>
        </p:spPr>
      </p:pic>
      <p:sp>
        <p:nvSpPr>
          <p:cNvPr id="1190" name="Google Shape;1190;p79"/>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1" name="Google Shape;1191;p79"/>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192" name="Google Shape;1192;p79"/>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193" name="Google Shape;1193;p7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7" name="Shape 1197"/>
        <p:cNvGrpSpPr/>
        <p:nvPr/>
      </p:nvGrpSpPr>
      <p:grpSpPr>
        <a:xfrm>
          <a:off x="0" y="0"/>
          <a:ext cx="0" cy="0"/>
          <a:chOff x="0" y="0"/>
          <a:chExt cx="0" cy="0"/>
        </a:xfrm>
      </p:grpSpPr>
      <p:sp>
        <p:nvSpPr>
          <p:cNvPr id="1198" name="Google Shape;1198;p80"/>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199" name="Google Shape;1199;p80"/>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200" name="Google Shape;1200;p80"/>
          <p:cNvGrpSpPr/>
          <p:nvPr/>
        </p:nvGrpSpPr>
        <p:grpSpPr>
          <a:xfrm>
            <a:off x="5835585" y="1237513"/>
            <a:ext cx="2629544" cy="892595"/>
            <a:chOff x="3522175" y="2682150"/>
            <a:chExt cx="3565000" cy="1181150"/>
          </a:xfrm>
        </p:grpSpPr>
        <p:pic>
          <p:nvPicPr>
            <p:cNvPr id="1201" name="Google Shape;1201;p80"/>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202" name="Google Shape;1202;p80"/>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203" name="Google Shape;1203;p80"/>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204" name="Google Shape;1204;p80"/>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05" name="Google Shape;1205;p80"/>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206" name="Google Shape;1206;p80"/>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207" name="Google Shape;1207;p80"/>
          <p:cNvPicPr preferRelativeResize="0"/>
          <p:nvPr/>
        </p:nvPicPr>
        <p:blipFill rotWithShape="1">
          <a:blip r:embed="rId7">
            <a:alphaModFix/>
          </a:blip>
          <a:srcRect b="0" l="0" r="7175" t="0"/>
          <a:stretch/>
        </p:blipFill>
        <p:spPr>
          <a:xfrm>
            <a:off x="7826125" y="2767650"/>
            <a:ext cx="957600" cy="1081200"/>
          </a:xfrm>
          <a:prstGeom prst="rect">
            <a:avLst/>
          </a:prstGeom>
          <a:noFill/>
          <a:ln>
            <a:noFill/>
          </a:ln>
        </p:spPr>
      </p:pic>
      <p:sp>
        <p:nvSpPr>
          <p:cNvPr id="1208" name="Google Shape;1208;p80"/>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209" name="Google Shape;1209;p80"/>
          <p:cNvPicPr preferRelativeResize="0"/>
          <p:nvPr/>
        </p:nvPicPr>
        <p:blipFill>
          <a:blip r:embed="rId8">
            <a:alphaModFix/>
          </a:blip>
          <a:stretch>
            <a:fillRect/>
          </a:stretch>
        </p:blipFill>
        <p:spPr>
          <a:xfrm>
            <a:off x="6997140" y="3115219"/>
            <a:ext cx="794200" cy="1144428"/>
          </a:xfrm>
          <a:prstGeom prst="rect">
            <a:avLst/>
          </a:prstGeom>
          <a:noFill/>
          <a:ln>
            <a:noFill/>
          </a:ln>
        </p:spPr>
      </p:pic>
      <p:sp>
        <p:nvSpPr>
          <p:cNvPr id="1210" name="Google Shape;1210;p80"/>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211" name="Google Shape;1211;p80"/>
          <p:cNvPicPr preferRelativeResize="0"/>
          <p:nvPr/>
        </p:nvPicPr>
        <p:blipFill>
          <a:blip r:embed="rId9">
            <a:alphaModFix/>
          </a:blip>
          <a:stretch>
            <a:fillRect/>
          </a:stretch>
        </p:blipFill>
        <p:spPr>
          <a:xfrm>
            <a:off x="5743909" y="3115219"/>
            <a:ext cx="1253244" cy="1144428"/>
          </a:xfrm>
          <a:prstGeom prst="rect">
            <a:avLst/>
          </a:prstGeom>
          <a:noFill/>
          <a:ln>
            <a:noFill/>
          </a:ln>
        </p:spPr>
      </p:pic>
      <p:sp>
        <p:nvSpPr>
          <p:cNvPr id="1212" name="Google Shape;1212;p80"/>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13" name="Google Shape;1213;p80"/>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214" name="Google Shape;1214;p80"/>
          <p:cNvPicPr preferRelativeResize="0"/>
          <p:nvPr/>
        </p:nvPicPr>
        <p:blipFill>
          <a:blip r:embed="rId10">
            <a:alphaModFix/>
          </a:blip>
          <a:stretch>
            <a:fillRect/>
          </a:stretch>
        </p:blipFill>
        <p:spPr>
          <a:xfrm>
            <a:off x="4997100" y="830288"/>
            <a:ext cx="660426" cy="830100"/>
          </a:xfrm>
          <a:prstGeom prst="rect">
            <a:avLst/>
          </a:prstGeom>
          <a:noFill/>
          <a:ln>
            <a:noFill/>
          </a:ln>
        </p:spPr>
      </p:pic>
      <p:sp>
        <p:nvSpPr>
          <p:cNvPr id="1215" name="Google Shape;1215;p80"/>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216" name="Google Shape;1216;p80"/>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17" name="Google Shape;1217;p80" title="GPT-4o-1200x800-removebg-preview.png"/>
          <p:cNvPicPr preferRelativeResize="0"/>
          <p:nvPr/>
        </p:nvPicPr>
        <p:blipFill>
          <a:blip r:embed="rId11">
            <a:alphaModFix/>
          </a:blip>
          <a:stretch>
            <a:fillRect/>
          </a:stretch>
        </p:blipFill>
        <p:spPr>
          <a:xfrm>
            <a:off x="3534788" y="922038"/>
            <a:ext cx="1621800" cy="1081200"/>
          </a:xfrm>
          <a:prstGeom prst="rect">
            <a:avLst/>
          </a:prstGeom>
          <a:noFill/>
          <a:ln>
            <a:noFill/>
          </a:ln>
        </p:spPr>
      </p:pic>
      <p:sp>
        <p:nvSpPr>
          <p:cNvPr id="1218" name="Google Shape;1218;p80"/>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9" name="Google Shape;1219;p80"/>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220" name="Google Shape;1220;p80"/>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221" name="Google Shape;1221;p8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5" name="Shape 1225"/>
        <p:cNvGrpSpPr/>
        <p:nvPr/>
      </p:nvGrpSpPr>
      <p:grpSpPr>
        <a:xfrm>
          <a:off x="0" y="0"/>
          <a:ext cx="0" cy="0"/>
          <a:chOff x="0" y="0"/>
          <a:chExt cx="0" cy="0"/>
        </a:xfrm>
      </p:grpSpPr>
      <p:sp>
        <p:nvSpPr>
          <p:cNvPr id="1226" name="Google Shape;1226;p81"/>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227" name="Google Shape;1227;p81"/>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228" name="Google Shape;1228;p81"/>
          <p:cNvGrpSpPr/>
          <p:nvPr/>
        </p:nvGrpSpPr>
        <p:grpSpPr>
          <a:xfrm>
            <a:off x="5835585" y="1237513"/>
            <a:ext cx="2629544" cy="892595"/>
            <a:chOff x="3522175" y="2682150"/>
            <a:chExt cx="3565000" cy="1181150"/>
          </a:xfrm>
        </p:grpSpPr>
        <p:pic>
          <p:nvPicPr>
            <p:cNvPr id="1229" name="Google Shape;1229;p81"/>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230" name="Google Shape;1230;p81"/>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231" name="Google Shape;1231;p81"/>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232" name="Google Shape;1232;p81"/>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33" name="Google Shape;1233;p81"/>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234" name="Google Shape;1234;p81"/>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35" name="Google Shape;1235;p81"/>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236" name="Google Shape;1236;p81"/>
          <p:cNvPicPr preferRelativeResize="0"/>
          <p:nvPr/>
        </p:nvPicPr>
        <p:blipFill>
          <a:blip r:embed="rId7">
            <a:alphaModFix/>
          </a:blip>
          <a:stretch>
            <a:fillRect/>
          </a:stretch>
        </p:blipFill>
        <p:spPr>
          <a:xfrm>
            <a:off x="6997140" y="3115219"/>
            <a:ext cx="794200" cy="1144428"/>
          </a:xfrm>
          <a:prstGeom prst="rect">
            <a:avLst/>
          </a:prstGeom>
          <a:noFill/>
          <a:ln>
            <a:noFill/>
          </a:ln>
        </p:spPr>
      </p:pic>
      <p:sp>
        <p:nvSpPr>
          <p:cNvPr id="1237" name="Google Shape;1237;p81"/>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238" name="Google Shape;1238;p81"/>
          <p:cNvPicPr preferRelativeResize="0"/>
          <p:nvPr/>
        </p:nvPicPr>
        <p:blipFill>
          <a:blip r:embed="rId8">
            <a:alphaModFix/>
          </a:blip>
          <a:stretch>
            <a:fillRect/>
          </a:stretch>
        </p:blipFill>
        <p:spPr>
          <a:xfrm>
            <a:off x="5007000" y="3126837"/>
            <a:ext cx="591075" cy="738400"/>
          </a:xfrm>
          <a:prstGeom prst="rect">
            <a:avLst/>
          </a:prstGeom>
          <a:noFill/>
          <a:ln>
            <a:noFill/>
          </a:ln>
        </p:spPr>
      </p:pic>
      <p:pic>
        <p:nvPicPr>
          <p:cNvPr id="1239" name="Google Shape;1239;p81"/>
          <p:cNvPicPr preferRelativeResize="0"/>
          <p:nvPr/>
        </p:nvPicPr>
        <p:blipFill>
          <a:blip r:embed="rId9">
            <a:alphaModFix/>
          </a:blip>
          <a:stretch>
            <a:fillRect/>
          </a:stretch>
        </p:blipFill>
        <p:spPr>
          <a:xfrm>
            <a:off x="5743909" y="3115219"/>
            <a:ext cx="1253244" cy="1144428"/>
          </a:xfrm>
          <a:prstGeom prst="rect">
            <a:avLst/>
          </a:prstGeom>
          <a:noFill/>
          <a:ln>
            <a:noFill/>
          </a:ln>
        </p:spPr>
      </p:pic>
      <p:pic>
        <p:nvPicPr>
          <p:cNvPr id="1240" name="Google Shape;1240;p81"/>
          <p:cNvPicPr preferRelativeResize="0"/>
          <p:nvPr/>
        </p:nvPicPr>
        <p:blipFill>
          <a:blip r:embed="rId10">
            <a:alphaModFix/>
          </a:blip>
          <a:stretch>
            <a:fillRect/>
          </a:stretch>
        </p:blipFill>
        <p:spPr>
          <a:xfrm>
            <a:off x="3542148" y="3301628"/>
            <a:ext cx="1362617" cy="655471"/>
          </a:xfrm>
          <a:prstGeom prst="rect">
            <a:avLst/>
          </a:prstGeom>
          <a:noFill/>
          <a:ln>
            <a:noFill/>
          </a:ln>
        </p:spPr>
      </p:pic>
      <p:sp>
        <p:nvSpPr>
          <p:cNvPr id="1241" name="Google Shape;1241;p81"/>
          <p:cNvSpPr/>
          <p:nvPr/>
        </p:nvSpPr>
        <p:spPr>
          <a:xfrm>
            <a:off x="3510475" y="3254785"/>
            <a:ext cx="1453500" cy="769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42" name="Google Shape;1242;p81"/>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243" name="Google Shape;1243;p81"/>
          <p:cNvPicPr preferRelativeResize="0"/>
          <p:nvPr/>
        </p:nvPicPr>
        <p:blipFill>
          <a:blip r:embed="rId11">
            <a:alphaModFix/>
          </a:blip>
          <a:stretch>
            <a:fillRect/>
          </a:stretch>
        </p:blipFill>
        <p:spPr>
          <a:xfrm>
            <a:off x="4997100" y="830288"/>
            <a:ext cx="660426" cy="830100"/>
          </a:xfrm>
          <a:prstGeom prst="rect">
            <a:avLst/>
          </a:prstGeom>
          <a:noFill/>
          <a:ln>
            <a:noFill/>
          </a:ln>
        </p:spPr>
      </p:pic>
      <p:sp>
        <p:nvSpPr>
          <p:cNvPr id="1244" name="Google Shape;1244;p81"/>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245" name="Google Shape;1245;p81"/>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46" name="Google Shape;1246;p81" title="GPT-4o-1200x800-removebg-preview.png"/>
          <p:cNvPicPr preferRelativeResize="0"/>
          <p:nvPr/>
        </p:nvPicPr>
        <p:blipFill>
          <a:blip r:embed="rId12">
            <a:alphaModFix/>
          </a:blip>
          <a:stretch>
            <a:fillRect/>
          </a:stretch>
        </p:blipFill>
        <p:spPr>
          <a:xfrm>
            <a:off x="3534788" y="922038"/>
            <a:ext cx="1621800" cy="1081200"/>
          </a:xfrm>
          <a:prstGeom prst="rect">
            <a:avLst/>
          </a:prstGeom>
          <a:noFill/>
          <a:ln>
            <a:noFill/>
          </a:ln>
        </p:spPr>
      </p:pic>
      <p:sp>
        <p:nvSpPr>
          <p:cNvPr id="1247" name="Google Shape;1247;p81"/>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8" name="Google Shape;1248;p81"/>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249" name="Google Shape;1249;p81"/>
          <p:cNvSpPr txBox="1"/>
          <p:nvPr/>
        </p:nvSpPr>
        <p:spPr>
          <a:xfrm>
            <a:off x="3240775" y="4090950"/>
            <a:ext cx="20739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Dependency Graph</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(Skeleton of the Process)</a:t>
            </a:r>
            <a:endParaRPr b="1">
              <a:solidFill>
                <a:srgbClr val="0B5394"/>
              </a:solidFill>
              <a:latin typeface="Times New Roman"/>
              <a:ea typeface="Times New Roman"/>
              <a:cs typeface="Times New Roman"/>
              <a:sym typeface="Times New Roman"/>
            </a:endParaRPr>
          </a:p>
        </p:txBody>
      </p:sp>
      <p:sp>
        <p:nvSpPr>
          <p:cNvPr id="1250" name="Google Shape;1250;p81"/>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251" name="Google Shape;1251;p8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pic>
        <p:nvPicPr>
          <p:cNvPr id="1252" name="Google Shape;1252;p81"/>
          <p:cNvPicPr preferRelativeResize="0"/>
          <p:nvPr/>
        </p:nvPicPr>
        <p:blipFill rotWithShape="1">
          <a:blip r:embed="rId13">
            <a:alphaModFix/>
          </a:blip>
          <a:srcRect b="0" l="0" r="7175" t="0"/>
          <a:stretch/>
        </p:blipFill>
        <p:spPr>
          <a:xfrm>
            <a:off x="7826125" y="2767650"/>
            <a:ext cx="957600" cy="1081200"/>
          </a:xfrm>
          <a:prstGeom prst="rect">
            <a:avLst/>
          </a:prstGeom>
          <a:noFill/>
          <a:ln>
            <a:noFill/>
          </a:ln>
        </p:spPr>
      </p:pic>
      <p:sp>
        <p:nvSpPr>
          <p:cNvPr id="1253" name="Google Shape;1253;p81"/>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pic>
        <p:nvPicPr>
          <p:cNvPr id="105" name="Google Shape;105;p19"/>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106" name="Google Shape;106;p19"/>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grpSp>
        <p:nvGrpSpPr>
          <p:cNvPr id="107" name="Google Shape;107;p19"/>
          <p:cNvGrpSpPr/>
          <p:nvPr/>
        </p:nvGrpSpPr>
        <p:grpSpPr>
          <a:xfrm>
            <a:off x="3737550" y="885688"/>
            <a:ext cx="1668900" cy="1510050"/>
            <a:chOff x="4235275" y="1411500"/>
            <a:chExt cx="1668900" cy="1510050"/>
          </a:xfrm>
        </p:grpSpPr>
        <p:pic>
          <p:nvPicPr>
            <p:cNvPr id="108" name="Google Shape;108;p19"/>
            <p:cNvPicPr preferRelativeResize="0"/>
            <p:nvPr/>
          </p:nvPicPr>
          <p:blipFill>
            <a:blip r:embed="rId5">
              <a:alphaModFix/>
            </a:blip>
            <a:stretch>
              <a:fillRect/>
            </a:stretch>
          </p:blipFill>
          <p:spPr>
            <a:xfrm>
              <a:off x="4489602" y="1411500"/>
              <a:ext cx="1160250" cy="1160250"/>
            </a:xfrm>
            <a:prstGeom prst="rect">
              <a:avLst/>
            </a:prstGeom>
            <a:noFill/>
            <a:ln>
              <a:noFill/>
            </a:ln>
          </p:spPr>
        </p:pic>
        <p:sp>
          <p:nvSpPr>
            <p:cNvPr id="109" name="Google Shape;109;p19"/>
            <p:cNvSpPr txBox="1"/>
            <p:nvPr/>
          </p:nvSpPr>
          <p:spPr>
            <a:xfrm>
              <a:off x="4235275" y="257175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Geary A. Rummler</a:t>
              </a:r>
              <a:endParaRPr>
                <a:solidFill>
                  <a:schemeClr val="dk1"/>
                </a:solidFill>
              </a:endParaRPr>
            </a:p>
          </p:txBody>
        </p:sp>
      </p:grpSp>
      <p:grpSp>
        <p:nvGrpSpPr>
          <p:cNvPr id="110" name="Google Shape;110;p19"/>
          <p:cNvGrpSpPr/>
          <p:nvPr/>
        </p:nvGrpSpPr>
        <p:grpSpPr>
          <a:xfrm>
            <a:off x="5406450" y="482410"/>
            <a:ext cx="1938900" cy="1573240"/>
            <a:chOff x="5793850" y="912335"/>
            <a:chExt cx="1938900" cy="1573240"/>
          </a:xfrm>
        </p:grpSpPr>
        <p:pic>
          <p:nvPicPr>
            <p:cNvPr id="111" name="Google Shape;111;p19"/>
            <p:cNvPicPr preferRelativeResize="0"/>
            <p:nvPr/>
          </p:nvPicPr>
          <p:blipFill rotWithShape="1">
            <a:blip r:embed="rId6">
              <a:alphaModFix/>
            </a:blip>
            <a:srcRect b="27509" l="0" r="0" t="0"/>
            <a:stretch/>
          </p:blipFill>
          <p:spPr>
            <a:xfrm>
              <a:off x="6183175" y="912335"/>
              <a:ext cx="1160250" cy="1173040"/>
            </a:xfrm>
            <a:prstGeom prst="rect">
              <a:avLst/>
            </a:prstGeom>
            <a:noFill/>
            <a:ln>
              <a:noFill/>
            </a:ln>
          </p:spPr>
        </p:pic>
        <p:sp>
          <p:nvSpPr>
            <p:cNvPr id="112" name="Google Shape;112;p19"/>
            <p:cNvSpPr txBox="1"/>
            <p:nvPr/>
          </p:nvSpPr>
          <p:spPr>
            <a:xfrm>
              <a:off x="5793850" y="2085375"/>
              <a:ext cx="193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rPr>
                <a:t>Thomas H. Davenport</a:t>
              </a:r>
              <a:endParaRPr/>
            </a:p>
          </p:txBody>
        </p:sp>
      </p:grpSp>
      <p:grpSp>
        <p:nvGrpSpPr>
          <p:cNvPr id="113" name="Google Shape;113;p19"/>
          <p:cNvGrpSpPr/>
          <p:nvPr/>
        </p:nvGrpSpPr>
        <p:grpSpPr>
          <a:xfrm>
            <a:off x="7115700" y="1425789"/>
            <a:ext cx="1668900" cy="1629786"/>
            <a:chOff x="7188050" y="2571739"/>
            <a:chExt cx="1668900" cy="1629786"/>
          </a:xfrm>
        </p:grpSpPr>
        <p:pic>
          <p:nvPicPr>
            <p:cNvPr id="114" name="Google Shape;114;p19"/>
            <p:cNvPicPr preferRelativeResize="0"/>
            <p:nvPr/>
          </p:nvPicPr>
          <p:blipFill rotWithShape="1">
            <a:blip r:embed="rId7">
              <a:alphaModFix/>
            </a:blip>
            <a:srcRect b="19309" l="0" r="0" t="0"/>
            <a:stretch/>
          </p:blipFill>
          <p:spPr>
            <a:xfrm>
              <a:off x="7442375" y="2571739"/>
              <a:ext cx="1160250" cy="1279986"/>
            </a:xfrm>
            <a:prstGeom prst="rect">
              <a:avLst/>
            </a:prstGeom>
            <a:noFill/>
            <a:ln>
              <a:noFill/>
            </a:ln>
          </p:spPr>
        </p:pic>
        <p:sp>
          <p:nvSpPr>
            <p:cNvPr id="115" name="Google Shape;115;p19"/>
            <p:cNvSpPr txBox="1"/>
            <p:nvPr/>
          </p:nvSpPr>
          <p:spPr>
            <a:xfrm>
              <a:off x="7188050" y="3851725"/>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Michael Hammer</a:t>
              </a:r>
              <a:endParaRPr>
                <a:solidFill>
                  <a:schemeClr val="dk1"/>
                </a:solidFill>
              </a:endParaRPr>
            </a:p>
          </p:txBody>
        </p:sp>
      </p:grpSp>
      <p:grpSp>
        <p:nvGrpSpPr>
          <p:cNvPr id="116" name="Google Shape;116;p19"/>
          <p:cNvGrpSpPr/>
          <p:nvPr/>
        </p:nvGrpSpPr>
        <p:grpSpPr>
          <a:xfrm>
            <a:off x="4134675" y="2571750"/>
            <a:ext cx="1668900" cy="1641025"/>
            <a:chOff x="4731625" y="2528475"/>
            <a:chExt cx="1668900" cy="1641025"/>
          </a:xfrm>
        </p:grpSpPr>
        <p:pic>
          <p:nvPicPr>
            <p:cNvPr id="117" name="Google Shape;117;p19"/>
            <p:cNvPicPr preferRelativeResize="0"/>
            <p:nvPr/>
          </p:nvPicPr>
          <p:blipFill rotWithShape="1">
            <a:blip r:embed="rId8">
              <a:alphaModFix/>
            </a:blip>
            <a:srcRect b="17227" l="0" r="21303" t="7640"/>
            <a:stretch/>
          </p:blipFill>
          <p:spPr>
            <a:xfrm>
              <a:off x="5025688" y="2528475"/>
              <a:ext cx="1080769" cy="1292999"/>
            </a:xfrm>
            <a:prstGeom prst="rect">
              <a:avLst/>
            </a:prstGeom>
            <a:noFill/>
            <a:ln>
              <a:noFill/>
            </a:ln>
          </p:spPr>
        </p:pic>
        <p:sp>
          <p:nvSpPr>
            <p:cNvPr id="118" name="Google Shape;118;p19"/>
            <p:cNvSpPr txBox="1"/>
            <p:nvPr/>
          </p:nvSpPr>
          <p:spPr>
            <a:xfrm>
              <a:off x="4731625" y="381970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James Champy</a:t>
              </a:r>
              <a:endParaRPr>
                <a:solidFill>
                  <a:schemeClr val="dk1"/>
                </a:solidFill>
              </a:endParaRPr>
            </a:p>
          </p:txBody>
        </p:sp>
      </p:grpSp>
      <p:sp>
        <p:nvSpPr>
          <p:cNvPr id="119" name="Google Shape;119;p19"/>
          <p:cNvSpPr txBox="1"/>
          <p:nvPr/>
        </p:nvSpPr>
        <p:spPr>
          <a:xfrm>
            <a:off x="5774275" y="429130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Wil van der Aalst</a:t>
            </a:r>
            <a:endParaRPr>
              <a:solidFill>
                <a:schemeClr val="dk1"/>
              </a:solidFill>
            </a:endParaRPr>
          </a:p>
        </p:txBody>
      </p:sp>
      <p:sp>
        <p:nvSpPr>
          <p:cNvPr id="120" name="Google Shape;120;p19"/>
          <p:cNvSpPr txBox="1"/>
          <p:nvPr/>
        </p:nvSpPr>
        <p:spPr>
          <a:xfrm>
            <a:off x="7345350" y="3644800"/>
            <a:ext cx="14460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and others</a:t>
            </a:r>
            <a:endParaRPr sz="1800">
              <a:solidFill>
                <a:schemeClr val="dk1"/>
              </a:solidFill>
            </a:endParaRPr>
          </a:p>
        </p:txBody>
      </p:sp>
      <p:sp>
        <p:nvSpPr>
          <p:cNvPr id="121" name="Google Shape;121;p19"/>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122" name="Google Shape;122;p19"/>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23" name="Google Shape;123;p19"/>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pic>
        <p:nvPicPr>
          <p:cNvPr id="124" name="Google Shape;124;p19"/>
          <p:cNvPicPr preferRelativeResize="0"/>
          <p:nvPr/>
        </p:nvPicPr>
        <p:blipFill rotWithShape="1">
          <a:blip r:embed="rId9">
            <a:alphaModFix/>
          </a:blip>
          <a:srcRect b="13985" l="13581" r="16804" t="0"/>
          <a:stretch/>
        </p:blipFill>
        <p:spPr>
          <a:xfrm>
            <a:off x="6061150" y="2931625"/>
            <a:ext cx="1095149" cy="13531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7" name="Shape 1257"/>
        <p:cNvGrpSpPr/>
        <p:nvPr/>
      </p:nvGrpSpPr>
      <p:grpSpPr>
        <a:xfrm>
          <a:off x="0" y="0"/>
          <a:ext cx="0" cy="0"/>
          <a:chOff x="0" y="0"/>
          <a:chExt cx="0" cy="0"/>
        </a:xfrm>
      </p:grpSpPr>
      <p:sp>
        <p:nvSpPr>
          <p:cNvPr id="1258" name="Google Shape;1258;p82"/>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259" name="Google Shape;1259;p82"/>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260" name="Google Shape;1260;p82"/>
          <p:cNvGrpSpPr/>
          <p:nvPr/>
        </p:nvGrpSpPr>
        <p:grpSpPr>
          <a:xfrm>
            <a:off x="5835585" y="1237513"/>
            <a:ext cx="2629544" cy="892595"/>
            <a:chOff x="3522175" y="2682150"/>
            <a:chExt cx="3565000" cy="1181150"/>
          </a:xfrm>
        </p:grpSpPr>
        <p:pic>
          <p:nvPicPr>
            <p:cNvPr id="1261" name="Google Shape;1261;p82"/>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262" name="Google Shape;1262;p82"/>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263" name="Google Shape;1263;p82"/>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264" name="Google Shape;1264;p82"/>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65" name="Google Shape;1265;p82"/>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266" name="Google Shape;1266;p82"/>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67" name="Google Shape;1267;p82"/>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268" name="Google Shape;1268;p82"/>
          <p:cNvPicPr preferRelativeResize="0"/>
          <p:nvPr/>
        </p:nvPicPr>
        <p:blipFill>
          <a:blip r:embed="rId7">
            <a:alphaModFix/>
          </a:blip>
          <a:stretch>
            <a:fillRect/>
          </a:stretch>
        </p:blipFill>
        <p:spPr>
          <a:xfrm>
            <a:off x="6997140" y="3115219"/>
            <a:ext cx="794200" cy="1144428"/>
          </a:xfrm>
          <a:prstGeom prst="rect">
            <a:avLst/>
          </a:prstGeom>
          <a:noFill/>
          <a:ln>
            <a:noFill/>
          </a:ln>
        </p:spPr>
      </p:pic>
      <p:sp>
        <p:nvSpPr>
          <p:cNvPr id="1269" name="Google Shape;1269;p82"/>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270" name="Google Shape;1270;p82"/>
          <p:cNvPicPr preferRelativeResize="0"/>
          <p:nvPr/>
        </p:nvPicPr>
        <p:blipFill>
          <a:blip r:embed="rId8">
            <a:alphaModFix/>
          </a:blip>
          <a:stretch>
            <a:fillRect/>
          </a:stretch>
        </p:blipFill>
        <p:spPr>
          <a:xfrm>
            <a:off x="5007000" y="3126837"/>
            <a:ext cx="591075" cy="738400"/>
          </a:xfrm>
          <a:prstGeom prst="rect">
            <a:avLst/>
          </a:prstGeom>
          <a:noFill/>
          <a:ln>
            <a:noFill/>
          </a:ln>
        </p:spPr>
      </p:pic>
      <p:pic>
        <p:nvPicPr>
          <p:cNvPr id="1271" name="Google Shape;1271;p82"/>
          <p:cNvPicPr preferRelativeResize="0"/>
          <p:nvPr/>
        </p:nvPicPr>
        <p:blipFill>
          <a:blip r:embed="rId9">
            <a:alphaModFix/>
          </a:blip>
          <a:stretch>
            <a:fillRect/>
          </a:stretch>
        </p:blipFill>
        <p:spPr>
          <a:xfrm>
            <a:off x="5743909" y="3115219"/>
            <a:ext cx="1253244" cy="1144428"/>
          </a:xfrm>
          <a:prstGeom prst="rect">
            <a:avLst/>
          </a:prstGeom>
          <a:noFill/>
          <a:ln>
            <a:noFill/>
          </a:ln>
        </p:spPr>
      </p:pic>
      <p:pic>
        <p:nvPicPr>
          <p:cNvPr id="1272" name="Google Shape;1272;p82"/>
          <p:cNvPicPr preferRelativeResize="0"/>
          <p:nvPr/>
        </p:nvPicPr>
        <p:blipFill>
          <a:blip r:embed="rId10">
            <a:alphaModFix/>
          </a:blip>
          <a:stretch>
            <a:fillRect/>
          </a:stretch>
        </p:blipFill>
        <p:spPr>
          <a:xfrm>
            <a:off x="3542148" y="3301628"/>
            <a:ext cx="1362617" cy="655471"/>
          </a:xfrm>
          <a:prstGeom prst="rect">
            <a:avLst/>
          </a:prstGeom>
          <a:noFill/>
          <a:ln>
            <a:noFill/>
          </a:ln>
        </p:spPr>
      </p:pic>
      <p:sp>
        <p:nvSpPr>
          <p:cNvPr id="1273" name="Google Shape;1273;p82"/>
          <p:cNvSpPr/>
          <p:nvPr/>
        </p:nvSpPr>
        <p:spPr>
          <a:xfrm>
            <a:off x="3510475" y="3254785"/>
            <a:ext cx="1453500" cy="769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274" name="Google Shape;1274;p82"/>
          <p:cNvPicPr preferRelativeResize="0"/>
          <p:nvPr/>
        </p:nvPicPr>
        <p:blipFill rotWithShape="1">
          <a:blip r:embed="rId11">
            <a:alphaModFix/>
          </a:blip>
          <a:srcRect b="0" l="0" r="0" t="0"/>
          <a:stretch/>
        </p:blipFill>
        <p:spPr>
          <a:xfrm>
            <a:off x="521053" y="3323928"/>
            <a:ext cx="2208638" cy="738400"/>
          </a:xfrm>
          <a:prstGeom prst="rect">
            <a:avLst/>
          </a:prstGeom>
          <a:noFill/>
          <a:ln>
            <a:noFill/>
          </a:ln>
        </p:spPr>
      </p:pic>
      <p:sp>
        <p:nvSpPr>
          <p:cNvPr id="1275" name="Google Shape;1275;p82"/>
          <p:cNvSpPr/>
          <p:nvPr/>
        </p:nvSpPr>
        <p:spPr>
          <a:xfrm>
            <a:off x="486650" y="3205775"/>
            <a:ext cx="2295300" cy="974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276" name="Google Shape;1276;p82"/>
          <p:cNvPicPr preferRelativeResize="0"/>
          <p:nvPr/>
        </p:nvPicPr>
        <p:blipFill>
          <a:blip r:embed="rId8">
            <a:alphaModFix/>
          </a:blip>
          <a:stretch>
            <a:fillRect/>
          </a:stretch>
        </p:blipFill>
        <p:spPr>
          <a:xfrm>
            <a:off x="2824550" y="3110462"/>
            <a:ext cx="591075" cy="738400"/>
          </a:xfrm>
          <a:prstGeom prst="rect">
            <a:avLst/>
          </a:prstGeom>
          <a:noFill/>
          <a:ln>
            <a:noFill/>
          </a:ln>
        </p:spPr>
      </p:pic>
      <p:sp>
        <p:nvSpPr>
          <p:cNvPr id="1277" name="Google Shape;1277;p82"/>
          <p:cNvSpPr txBox="1"/>
          <p:nvPr/>
        </p:nvSpPr>
        <p:spPr>
          <a:xfrm>
            <a:off x="644300" y="4230275"/>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BPMN Process</a:t>
            </a:r>
            <a:endParaRPr b="1">
              <a:solidFill>
                <a:srgbClr val="0B5394"/>
              </a:solidFill>
              <a:latin typeface="Times New Roman"/>
              <a:ea typeface="Times New Roman"/>
              <a:cs typeface="Times New Roman"/>
              <a:sym typeface="Times New Roman"/>
            </a:endParaRPr>
          </a:p>
        </p:txBody>
      </p:sp>
      <p:sp>
        <p:nvSpPr>
          <p:cNvPr id="1278" name="Google Shape;1278;p82"/>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279" name="Google Shape;1279;p82"/>
          <p:cNvPicPr preferRelativeResize="0"/>
          <p:nvPr/>
        </p:nvPicPr>
        <p:blipFill>
          <a:blip r:embed="rId12">
            <a:alphaModFix/>
          </a:blip>
          <a:stretch>
            <a:fillRect/>
          </a:stretch>
        </p:blipFill>
        <p:spPr>
          <a:xfrm>
            <a:off x="4997100" y="830288"/>
            <a:ext cx="660426" cy="830100"/>
          </a:xfrm>
          <a:prstGeom prst="rect">
            <a:avLst/>
          </a:prstGeom>
          <a:noFill/>
          <a:ln>
            <a:noFill/>
          </a:ln>
        </p:spPr>
      </p:pic>
      <p:sp>
        <p:nvSpPr>
          <p:cNvPr id="1280" name="Google Shape;1280;p82"/>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281" name="Google Shape;1281;p82"/>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82" name="Google Shape;1282;p82" title="GPT-4o-1200x800-removebg-preview.png"/>
          <p:cNvPicPr preferRelativeResize="0"/>
          <p:nvPr/>
        </p:nvPicPr>
        <p:blipFill>
          <a:blip r:embed="rId13">
            <a:alphaModFix/>
          </a:blip>
          <a:stretch>
            <a:fillRect/>
          </a:stretch>
        </p:blipFill>
        <p:spPr>
          <a:xfrm>
            <a:off x="3534788" y="922038"/>
            <a:ext cx="1621800" cy="1081200"/>
          </a:xfrm>
          <a:prstGeom prst="rect">
            <a:avLst/>
          </a:prstGeom>
          <a:noFill/>
          <a:ln>
            <a:noFill/>
          </a:ln>
        </p:spPr>
      </p:pic>
      <p:sp>
        <p:nvSpPr>
          <p:cNvPr id="1283" name="Google Shape;1283;p82"/>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4" name="Google Shape;1284;p82"/>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285" name="Google Shape;1285;p82"/>
          <p:cNvSpPr txBox="1"/>
          <p:nvPr/>
        </p:nvSpPr>
        <p:spPr>
          <a:xfrm>
            <a:off x="3240775" y="4090950"/>
            <a:ext cx="20739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Dependency Graph</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(Skeleton of the Process)</a:t>
            </a:r>
            <a:endParaRPr b="1">
              <a:solidFill>
                <a:srgbClr val="0B5394"/>
              </a:solidFill>
              <a:latin typeface="Times New Roman"/>
              <a:ea typeface="Times New Roman"/>
              <a:cs typeface="Times New Roman"/>
              <a:sym typeface="Times New Roman"/>
            </a:endParaRPr>
          </a:p>
        </p:txBody>
      </p:sp>
      <p:sp>
        <p:nvSpPr>
          <p:cNvPr id="1286" name="Google Shape;1286;p82"/>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287" name="Google Shape;1287;p8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pic>
        <p:nvPicPr>
          <p:cNvPr id="1288" name="Google Shape;1288;p82"/>
          <p:cNvPicPr preferRelativeResize="0"/>
          <p:nvPr/>
        </p:nvPicPr>
        <p:blipFill rotWithShape="1">
          <a:blip r:embed="rId14">
            <a:alphaModFix/>
          </a:blip>
          <a:srcRect b="0" l="0" r="7175" t="0"/>
          <a:stretch/>
        </p:blipFill>
        <p:spPr>
          <a:xfrm>
            <a:off x="7826125" y="2767650"/>
            <a:ext cx="957600" cy="1081200"/>
          </a:xfrm>
          <a:prstGeom prst="rect">
            <a:avLst/>
          </a:prstGeom>
          <a:noFill/>
          <a:ln>
            <a:noFill/>
          </a:ln>
        </p:spPr>
      </p:pic>
      <p:sp>
        <p:nvSpPr>
          <p:cNvPr id="1289" name="Google Shape;1289;p82"/>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3" name="Shape 1293"/>
        <p:cNvGrpSpPr/>
        <p:nvPr/>
      </p:nvGrpSpPr>
      <p:grpSpPr>
        <a:xfrm>
          <a:off x="0" y="0"/>
          <a:ext cx="0" cy="0"/>
          <a:chOff x="0" y="0"/>
          <a:chExt cx="0" cy="0"/>
        </a:xfrm>
      </p:grpSpPr>
      <p:sp>
        <p:nvSpPr>
          <p:cNvPr id="1294" name="Google Shape;1294;p83"/>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95" name="Google Shape;1295;p83"/>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296" name="Google Shape;1296;p83"/>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297" name="Google Shape;1297;p83"/>
          <p:cNvGrpSpPr/>
          <p:nvPr/>
        </p:nvGrpSpPr>
        <p:grpSpPr>
          <a:xfrm>
            <a:off x="5835585" y="1237513"/>
            <a:ext cx="2629544" cy="892595"/>
            <a:chOff x="3522175" y="2682150"/>
            <a:chExt cx="3565000" cy="1181150"/>
          </a:xfrm>
        </p:grpSpPr>
        <p:pic>
          <p:nvPicPr>
            <p:cNvPr id="1298" name="Google Shape;1298;p83"/>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299" name="Google Shape;1299;p83"/>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300" name="Google Shape;1300;p83"/>
            <p:cNvPicPr preferRelativeResize="0"/>
            <p:nvPr/>
          </p:nvPicPr>
          <p:blipFill>
            <a:blip r:embed="rId6">
              <a:alphaModFix/>
            </a:blip>
            <a:stretch>
              <a:fillRect/>
            </a:stretch>
          </p:blipFill>
          <p:spPr>
            <a:xfrm>
              <a:off x="3562200" y="3532400"/>
              <a:ext cx="3342950" cy="330900"/>
            </a:xfrm>
            <a:prstGeom prst="rect">
              <a:avLst/>
            </a:prstGeom>
            <a:noFill/>
            <a:ln>
              <a:noFill/>
            </a:ln>
          </p:spPr>
        </p:pic>
      </p:grpSp>
      <p:pic>
        <p:nvPicPr>
          <p:cNvPr id="1301" name="Google Shape;1301;p83"/>
          <p:cNvPicPr preferRelativeResize="0"/>
          <p:nvPr/>
        </p:nvPicPr>
        <p:blipFill>
          <a:blip r:embed="rId7">
            <a:alphaModFix/>
          </a:blip>
          <a:stretch>
            <a:fillRect/>
          </a:stretch>
        </p:blipFill>
        <p:spPr>
          <a:xfrm>
            <a:off x="4997100" y="830288"/>
            <a:ext cx="660426" cy="830100"/>
          </a:xfrm>
          <a:prstGeom prst="rect">
            <a:avLst/>
          </a:prstGeom>
          <a:noFill/>
          <a:ln>
            <a:noFill/>
          </a:ln>
        </p:spPr>
      </p:pic>
      <p:sp>
        <p:nvSpPr>
          <p:cNvPr id="1302" name="Google Shape;1302;p83"/>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03" name="Google Shape;1303;p83"/>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304" name="Google Shape;1304;p83"/>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305" name="Google Shape;1305;p83"/>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06" name="Google Shape;1306;p83"/>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307" name="Google Shape;1307;p83"/>
          <p:cNvPicPr preferRelativeResize="0"/>
          <p:nvPr/>
        </p:nvPicPr>
        <p:blipFill>
          <a:blip r:embed="rId8">
            <a:alphaModFix/>
          </a:blip>
          <a:stretch>
            <a:fillRect/>
          </a:stretch>
        </p:blipFill>
        <p:spPr>
          <a:xfrm>
            <a:off x="6997140" y="3115219"/>
            <a:ext cx="794200" cy="1144428"/>
          </a:xfrm>
          <a:prstGeom prst="rect">
            <a:avLst/>
          </a:prstGeom>
          <a:noFill/>
          <a:ln>
            <a:noFill/>
          </a:ln>
        </p:spPr>
      </p:pic>
      <p:sp>
        <p:nvSpPr>
          <p:cNvPr id="1308" name="Google Shape;1308;p83"/>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309" name="Google Shape;1309;p83"/>
          <p:cNvPicPr preferRelativeResize="0"/>
          <p:nvPr/>
        </p:nvPicPr>
        <p:blipFill>
          <a:blip r:embed="rId9">
            <a:alphaModFix/>
          </a:blip>
          <a:stretch>
            <a:fillRect/>
          </a:stretch>
        </p:blipFill>
        <p:spPr>
          <a:xfrm>
            <a:off x="5007000" y="3126837"/>
            <a:ext cx="591075" cy="738400"/>
          </a:xfrm>
          <a:prstGeom prst="rect">
            <a:avLst/>
          </a:prstGeom>
          <a:noFill/>
          <a:ln>
            <a:noFill/>
          </a:ln>
        </p:spPr>
      </p:pic>
      <p:pic>
        <p:nvPicPr>
          <p:cNvPr id="1310" name="Google Shape;1310;p83"/>
          <p:cNvPicPr preferRelativeResize="0"/>
          <p:nvPr/>
        </p:nvPicPr>
        <p:blipFill>
          <a:blip r:embed="rId10">
            <a:alphaModFix/>
          </a:blip>
          <a:stretch>
            <a:fillRect/>
          </a:stretch>
        </p:blipFill>
        <p:spPr>
          <a:xfrm>
            <a:off x="5743909" y="3115219"/>
            <a:ext cx="1253244" cy="1144428"/>
          </a:xfrm>
          <a:prstGeom prst="rect">
            <a:avLst/>
          </a:prstGeom>
          <a:noFill/>
          <a:ln>
            <a:noFill/>
          </a:ln>
        </p:spPr>
      </p:pic>
      <p:pic>
        <p:nvPicPr>
          <p:cNvPr id="1311" name="Google Shape;1311;p83"/>
          <p:cNvPicPr preferRelativeResize="0"/>
          <p:nvPr/>
        </p:nvPicPr>
        <p:blipFill>
          <a:blip r:embed="rId11">
            <a:alphaModFix/>
          </a:blip>
          <a:stretch>
            <a:fillRect/>
          </a:stretch>
        </p:blipFill>
        <p:spPr>
          <a:xfrm>
            <a:off x="3542148" y="3301628"/>
            <a:ext cx="1362617" cy="655471"/>
          </a:xfrm>
          <a:prstGeom prst="rect">
            <a:avLst/>
          </a:prstGeom>
          <a:noFill/>
          <a:ln>
            <a:noFill/>
          </a:ln>
        </p:spPr>
      </p:pic>
      <p:sp>
        <p:nvSpPr>
          <p:cNvPr id="1312" name="Google Shape;1312;p83"/>
          <p:cNvSpPr/>
          <p:nvPr/>
        </p:nvSpPr>
        <p:spPr>
          <a:xfrm>
            <a:off x="3510475" y="3254785"/>
            <a:ext cx="1453500" cy="769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13" name="Google Shape;1313;p83"/>
          <p:cNvSpPr txBox="1"/>
          <p:nvPr/>
        </p:nvSpPr>
        <p:spPr>
          <a:xfrm>
            <a:off x="3240775" y="4090950"/>
            <a:ext cx="20739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Dependency Graph</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(Skeleton of the Process)</a:t>
            </a:r>
            <a:endParaRPr b="1">
              <a:solidFill>
                <a:srgbClr val="0B5394"/>
              </a:solidFill>
              <a:latin typeface="Times New Roman"/>
              <a:ea typeface="Times New Roman"/>
              <a:cs typeface="Times New Roman"/>
              <a:sym typeface="Times New Roman"/>
            </a:endParaRPr>
          </a:p>
        </p:txBody>
      </p:sp>
      <p:pic>
        <p:nvPicPr>
          <p:cNvPr id="1314" name="Google Shape;1314;p83"/>
          <p:cNvPicPr preferRelativeResize="0"/>
          <p:nvPr/>
        </p:nvPicPr>
        <p:blipFill rotWithShape="1">
          <a:blip r:embed="rId12">
            <a:alphaModFix/>
          </a:blip>
          <a:srcRect b="0" l="0" r="0" t="0"/>
          <a:stretch/>
        </p:blipFill>
        <p:spPr>
          <a:xfrm>
            <a:off x="521053" y="3323928"/>
            <a:ext cx="2208638" cy="738400"/>
          </a:xfrm>
          <a:prstGeom prst="rect">
            <a:avLst/>
          </a:prstGeom>
          <a:noFill/>
          <a:ln>
            <a:noFill/>
          </a:ln>
        </p:spPr>
      </p:pic>
      <p:sp>
        <p:nvSpPr>
          <p:cNvPr id="1315" name="Google Shape;1315;p83"/>
          <p:cNvSpPr/>
          <p:nvPr/>
        </p:nvSpPr>
        <p:spPr>
          <a:xfrm>
            <a:off x="486650" y="3205775"/>
            <a:ext cx="2295300" cy="974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16" name="Google Shape;1316;p83"/>
          <p:cNvPicPr preferRelativeResize="0"/>
          <p:nvPr/>
        </p:nvPicPr>
        <p:blipFill>
          <a:blip r:embed="rId9">
            <a:alphaModFix/>
          </a:blip>
          <a:stretch>
            <a:fillRect/>
          </a:stretch>
        </p:blipFill>
        <p:spPr>
          <a:xfrm>
            <a:off x="2824550" y="3110462"/>
            <a:ext cx="591075" cy="738400"/>
          </a:xfrm>
          <a:prstGeom prst="rect">
            <a:avLst/>
          </a:prstGeom>
          <a:noFill/>
          <a:ln>
            <a:noFill/>
          </a:ln>
        </p:spPr>
      </p:pic>
      <p:sp>
        <p:nvSpPr>
          <p:cNvPr id="1317" name="Google Shape;1317;p83"/>
          <p:cNvSpPr txBox="1"/>
          <p:nvPr/>
        </p:nvSpPr>
        <p:spPr>
          <a:xfrm>
            <a:off x="644300" y="4230275"/>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BPMN Process</a:t>
            </a:r>
            <a:endParaRPr b="1">
              <a:solidFill>
                <a:srgbClr val="0B5394"/>
              </a:solidFill>
              <a:latin typeface="Times New Roman"/>
              <a:ea typeface="Times New Roman"/>
              <a:cs typeface="Times New Roman"/>
              <a:sym typeface="Times New Roman"/>
            </a:endParaRPr>
          </a:p>
        </p:txBody>
      </p:sp>
      <p:sp>
        <p:nvSpPr>
          <p:cNvPr id="1318" name="Google Shape;1318;p83"/>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19" name="Google Shape;1319;p83" title="GPT-4o-1200x800-removebg-preview.png"/>
          <p:cNvPicPr preferRelativeResize="0"/>
          <p:nvPr/>
        </p:nvPicPr>
        <p:blipFill>
          <a:blip r:embed="rId13">
            <a:alphaModFix/>
          </a:blip>
          <a:stretch>
            <a:fillRect/>
          </a:stretch>
        </p:blipFill>
        <p:spPr>
          <a:xfrm>
            <a:off x="3534788" y="922038"/>
            <a:ext cx="1621800" cy="1081200"/>
          </a:xfrm>
          <a:prstGeom prst="rect">
            <a:avLst/>
          </a:prstGeom>
          <a:noFill/>
          <a:ln>
            <a:noFill/>
          </a:ln>
        </p:spPr>
      </p:pic>
      <p:grpSp>
        <p:nvGrpSpPr>
          <p:cNvPr id="1320" name="Google Shape;1320;p83"/>
          <p:cNvGrpSpPr/>
          <p:nvPr/>
        </p:nvGrpSpPr>
        <p:grpSpPr>
          <a:xfrm>
            <a:off x="289133" y="2641425"/>
            <a:ext cx="682570" cy="682500"/>
            <a:chOff x="289133" y="2641425"/>
            <a:chExt cx="682570" cy="682500"/>
          </a:xfrm>
        </p:grpSpPr>
        <p:sp>
          <p:nvSpPr>
            <p:cNvPr id="1321" name="Google Shape;1321;p83"/>
            <p:cNvSpPr/>
            <p:nvPr/>
          </p:nvSpPr>
          <p:spPr>
            <a:xfrm rot="-3709993">
              <a:off x="378336" y="2730647"/>
              <a:ext cx="503983" cy="503983"/>
            </a:xfrm>
            <a:prstGeom prst="arc">
              <a:avLst>
                <a:gd fmla="val 16200000" name="adj1"/>
                <a:gd fmla="val 0" name="adj2"/>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2" name="Google Shape;1322;p83"/>
            <p:cNvSpPr/>
            <p:nvPr/>
          </p:nvSpPr>
          <p:spPr>
            <a:xfrm rot="-9109993">
              <a:off x="378242" y="2730727"/>
              <a:ext cx="503983" cy="503983"/>
            </a:xfrm>
            <a:prstGeom prst="arc">
              <a:avLst>
                <a:gd fmla="val 16200000" name="adj1"/>
                <a:gd fmla="val 0" name="adj2"/>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3" name="Google Shape;1323;p83"/>
            <p:cNvSpPr/>
            <p:nvPr/>
          </p:nvSpPr>
          <p:spPr>
            <a:xfrm rot="1689041">
              <a:off x="378330" y="2730551"/>
              <a:ext cx="504248" cy="504248"/>
            </a:xfrm>
            <a:prstGeom prst="arc">
              <a:avLst>
                <a:gd fmla="val 16200000" name="adj1"/>
                <a:gd fmla="val 0" name="adj2"/>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4" name="Google Shape;1324;p83"/>
            <p:cNvSpPr/>
            <p:nvPr/>
          </p:nvSpPr>
          <p:spPr>
            <a:xfrm rot="-9499063">
              <a:off x="783351" y="3032112"/>
              <a:ext cx="133979" cy="154424"/>
            </a:xfrm>
            <a:prstGeom prst="triangle">
              <a:avLst>
                <a:gd fmla="val 50000" name="adj"/>
              </a:avLst>
            </a:prstGeom>
            <a:solidFill>
              <a:srgbClr val="3D85C6"/>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325" name="Google Shape;1325;p83"/>
          <p:cNvSpPr txBox="1"/>
          <p:nvPr/>
        </p:nvSpPr>
        <p:spPr>
          <a:xfrm>
            <a:off x="901150" y="2817225"/>
            <a:ext cx="10899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Refinement</a:t>
            </a:r>
            <a:endParaRPr b="1">
              <a:solidFill>
                <a:srgbClr val="0B5394"/>
              </a:solidFill>
              <a:latin typeface="Times New Roman"/>
              <a:ea typeface="Times New Roman"/>
              <a:cs typeface="Times New Roman"/>
              <a:sym typeface="Times New Roman"/>
            </a:endParaRPr>
          </a:p>
        </p:txBody>
      </p:sp>
      <p:sp>
        <p:nvSpPr>
          <p:cNvPr id="1326" name="Google Shape;1326;p83"/>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7" name="Google Shape;1327;p83"/>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328" name="Google Shape;1328;p83"/>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329" name="Google Shape;1329;p8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pic>
        <p:nvPicPr>
          <p:cNvPr id="1330" name="Google Shape;1330;p83"/>
          <p:cNvPicPr preferRelativeResize="0"/>
          <p:nvPr/>
        </p:nvPicPr>
        <p:blipFill rotWithShape="1">
          <a:blip r:embed="rId14">
            <a:alphaModFix/>
          </a:blip>
          <a:srcRect b="0" l="0" r="7175" t="0"/>
          <a:stretch/>
        </p:blipFill>
        <p:spPr>
          <a:xfrm>
            <a:off x="7826125" y="2767650"/>
            <a:ext cx="957600" cy="1081200"/>
          </a:xfrm>
          <a:prstGeom prst="rect">
            <a:avLst/>
          </a:prstGeom>
          <a:noFill/>
          <a:ln>
            <a:noFill/>
          </a:ln>
        </p:spPr>
      </p:pic>
      <p:sp>
        <p:nvSpPr>
          <p:cNvPr id="1331" name="Google Shape;1331;p83"/>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5" name="Shape 1335"/>
        <p:cNvGrpSpPr/>
        <p:nvPr/>
      </p:nvGrpSpPr>
      <p:grpSpPr>
        <a:xfrm>
          <a:off x="0" y="0"/>
          <a:ext cx="0" cy="0"/>
          <a:chOff x="0" y="0"/>
          <a:chExt cx="0" cy="0"/>
        </a:xfrm>
      </p:grpSpPr>
      <p:sp>
        <p:nvSpPr>
          <p:cNvPr id="1336" name="Google Shape;1336;p84"/>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1 – Description</a:t>
            </a:r>
            <a:endParaRPr sz="2020"/>
          </a:p>
        </p:txBody>
      </p:sp>
      <p:sp>
        <p:nvSpPr>
          <p:cNvPr id="1337" name="Google Shape;1337;p84"/>
          <p:cNvSpPr/>
          <p:nvPr/>
        </p:nvSpPr>
        <p:spPr>
          <a:xfrm>
            <a:off x="660000" y="945450"/>
            <a:ext cx="7824000" cy="36618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fr" sz="1200">
                <a:latin typeface="Maven Pro"/>
                <a:ea typeface="Maven Pro"/>
                <a:cs typeface="Maven Pro"/>
                <a:sym typeface="Maven Pro"/>
              </a:rPr>
              <a:t>First, the developer </a:t>
            </a:r>
            <a:r>
              <a:rPr lang="fr" sz="1200" u="sng">
                <a:latin typeface="Maven Pro"/>
                <a:ea typeface="Maven Pro"/>
                <a:cs typeface="Maven Pro"/>
                <a:sym typeface="Maven Pro"/>
              </a:rPr>
              <a:t>StartFeatureManagementSoftware</a:t>
            </a:r>
            <a:r>
              <a:rPr lang="fr" sz="1200">
                <a:latin typeface="Maven Pro"/>
                <a:ea typeface="Maven Pro"/>
                <a:cs typeface="Maven Pro"/>
                <a:sym typeface="Maven Pro"/>
              </a:rPr>
              <a:t> (</a:t>
            </a:r>
            <a:r>
              <a:rPr b="1" lang="fr" sz="1200">
                <a:latin typeface="Maven Pro"/>
                <a:ea typeface="Maven Pro"/>
                <a:cs typeface="Maven Pro"/>
                <a:sym typeface="Maven Pro"/>
              </a:rPr>
              <a:t>StFMS</a:t>
            </a:r>
            <a:r>
              <a:rPr lang="fr" sz="1200">
                <a:latin typeface="Maven Pro"/>
                <a:ea typeface="Maven Pro"/>
                <a:cs typeface="Maven Pro"/>
                <a:sym typeface="Maven Pro"/>
              </a:rPr>
              <a:t>).</a:t>
            </a:r>
            <a:endParaRPr sz="1200">
              <a:latin typeface="Maven Pro"/>
              <a:ea typeface="Maven Pro"/>
              <a:cs typeface="Maven Pro"/>
              <a:sym typeface="Maven Pro"/>
            </a:endParaRPr>
          </a:p>
          <a:p>
            <a:pPr indent="0" lvl="0" marL="0" rtl="0" algn="just">
              <a:spcBef>
                <a:spcPts val="0"/>
              </a:spcBef>
              <a:spcAft>
                <a:spcPts val="0"/>
              </a:spcAft>
              <a:buNone/>
            </a:pPr>
            <a:r>
              <a:rPr lang="fr" sz="1200">
                <a:latin typeface="Maven Pro"/>
                <a:ea typeface="Maven Pro"/>
                <a:cs typeface="Maven Pro"/>
                <a:sym typeface="Maven Pro"/>
              </a:rPr>
              <a:t>Then, he </a:t>
            </a:r>
            <a:r>
              <a:rPr lang="fr" sz="1200" u="sng">
                <a:latin typeface="Maven Pro"/>
                <a:ea typeface="Maven Pro"/>
                <a:cs typeface="Maven Pro"/>
                <a:sym typeface="Maven Pro"/>
              </a:rPr>
              <a:t>DescribeNewFeatureRequirements</a:t>
            </a:r>
            <a:r>
              <a:rPr lang="fr" sz="1200">
                <a:latin typeface="Maven Pro"/>
                <a:ea typeface="Maven Pro"/>
                <a:cs typeface="Maven Pro"/>
                <a:sym typeface="Maven Pro"/>
              </a:rPr>
              <a:t> (</a:t>
            </a:r>
            <a:r>
              <a:rPr b="1" lang="fr" sz="1200">
                <a:latin typeface="Maven Pro"/>
                <a:ea typeface="Maven Pro"/>
                <a:cs typeface="Maven Pro"/>
                <a:sym typeface="Maven Pro"/>
              </a:rPr>
              <a:t>DNFR</a:t>
            </a:r>
            <a:r>
              <a:rPr lang="fr" sz="1200">
                <a:latin typeface="Maven Pro"/>
                <a:ea typeface="Maven Pro"/>
                <a:cs typeface="Maven Pro"/>
                <a:sym typeface="Maven Pro"/>
              </a:rPr>
              <a:t>). After that, the staff </a:t>
            </a:r>
            <a:r>
              <a:rPr lang="fr" sz="1200" u="sng">
                <a:latin typeface="Maven Pro"/>
                <a:ea typeface="Maven Pro"/>
                <a:cs typeface="Maven Pro"/>
                <a:sym typeface="Maven Pro"/>
              </a:rPr>
              <a:t>ValidateInternally</a:t>
            </a:r>
            <a:r>
              <a:rPr lang="fr" sz="1200">
                <a:latin typeface="Maven Pro"/>
                <a:ea typeface="Maven Pro"/>
                <a:cs typeface="Maven Pro"/>
                <a:sym typeface="Maven Pro"/>
              </a:rPr>
              <a:t> (</a:t>
            </a:r>
            <a:r>
              <a:rPr b="1" lang="fr" sz="1200">
                <a:latin typeface="Maven Pro"/>
                <a:ea typeface="Maven Pro"/>
                <a:cs typeface="Maven Pro"/>
                <a:sym typeface="Maven Pro"/>
              </a:rPr>
              <a:t>VI</a:t>
            </a:r>
            <a:r>
              <a:rPr lang="fr" sz="1200">
                <a:latin typeface="Maven Pro"/>
                <a:ea typeface="Maven Pro"/>
                <a:cs typeface="Maven Pro"/>
                <a:sym typeface="Maven Pro"/>
              </a:rPr>
              <a:t>), and the client </a:t>
            </a:r>
            <a:r>
              <a:rPr lang="fr" sz="1200" u="sng">
                <a:latin typeface="Maven Pro"/>
                <a:ea typeface="Maven Pro"/>
                <a:cs typeface="Maven Pro"/>
                <a:sym typeface="Maven Pro"/>
              </a:rPr>
              <a:t>ValidateExternally</a:t>
            </a:r>
            <a:r>
              <a:rPr lang="fr" sz="1200">
                <a:latin typeface="Maven Pro"/>
                <a:ea typeface="Maven Pro"/>
                <a:cs typeface="Maven Pro"/>
                <a:sym typeface="Maven Pro"/>
              </a:rPr>
              <a:t> (</a:t>
            </a:r>
            <a:r>
              <a:rPr b="1" lang="fr" sz="1200">
                <a:latin typeface="Maven Pro"/>
                <a:ea typeface="Maven Pro"/>
                <a:cs typeface="Maven Pro"/>
                <a:sym typeface="Maven Pro"/>
              </a:rPr>
              <a:t>VE</a:t>
            </a:r>
            <a:r>
              <a:rPr lang="fr" sz="1200">
                <a:latin typeface="Maven Pro"/>
                <a:ea typeface="Maven Pro"/>
                <a:cs typeface="Maven Pro"/>
                <a:sym typeface="Maven Pro"/>
              </a:rPr>
              <a:t>). Once the feature has been validated internally, the developer can </a:t>
            </a:r>
            <a:r>
              <a:rPr lang="fr" sz="1200" u="sng">
                <a:latin typeface="Maven Pro"/>
                <a:ea typeface="Maven Pro"/>
                <a:cs typeface="Maven Pro"/>
                <a:sym typeface="Maven Pro"/>
              </a:rPr>
              <a:t>CreateNewFeatureBranch</a:t>
            </a:r>
            <a:r>
              <a:rPr lang="fr" sz="1200">
                <a:latin typeface="Maven Pro"/>
                <a:ea typeface="Maven Pro"/>
                <a:cs typeface="Maven Pro"/>
                <a:sym typeface="Maven Pro"/>
              </a:rPr>
              <a:t> (</a:t>
            </a:r>
            <a:r>
              <a:rPr b="1" lang="fr" sz="1200">
                <a:latin typeface="Maven Pro"/>
                <a:ea typeface="Maven Pro"/>
                <a:cs typeface="Maven Pro"/>
                <a:sym typeface="Maven Pro"/>
              </a:rPr>
              <a:t>CNFB</a:t>
            </a:r>
            <a:r>
              <a:rPr lang="fr" sz="1200">
                <a:latin typeface="Maven Pro"/>
                <a:ea typeface="Maven Pro"/>
                <a:cs typeface="Maven Pro"/>
                <a:sym typeface="Maven Pro"/>
              </a:rPr>
              <a:t>). Once the feature is completely validated (internally and externally), the staff can </a:t>
            </a:r>
            <a:r>
              <a:rPr lang="fr" sz="1200" u="sng">
                <a:latin typeface="Maven Pro"/>
                <a:ea typeface="Maven Pro"/>
                <a:cs typeface="Maven Pro"/>
                <a:sym typeface="Maven Pro"/>
              </a:rPr>
              <a:t>StartTechnicalDesign</a:t>
            </a:r>
            <a:r>
              <a:rPr lang="fr" sz="1200">
                <a:latin typeface="Maven Pro"/>
                <a:ea typeface="Maven Pro"/>
                <a:cs typeface="Maven Pro"/>
                <a:sym typeface="Maven Pro"/>
              </a:rPr>
              <a:t> (</a:t>
            </a:r>
            <a:r>
              <a:rPr b="1" lang="fr" sz="1200">
                <a:latin typeface="Maven Pro"/>
                <a:ea typeface="Maven Pro"/>
                <a:cs typeface="Maven Pro"/>
                <a:sym typeface="Maven Pro"/>
              </a:rPr>
              <a:t>STD</a:t>
            </a:r>
            <a:r>
              <a:rPr lang="fr" sz="1200">
                <a:latin typeface="Maven Pro"/>
                <a:ea typeface="Maven Pro"/>
                <a:cs typeface="Maven Pro"/>
                <a:sym typeface="Maven Pro"/>
              </a:rPr>
              <a:t>). Instead of describing a new feature, validate it, create a new branch and start technical design, the developer can also </a:t>
            </a:r>
            <a:r>
              <a:rPr lang="fr" sz="1200" u="sng">
                <a:latin typeface="Maven Pro"/>
                <a:ea typeface="Maven Pro"/>
                <a:cs typeface="Maven Pro"/>
                <a:sym typeface="Maven Pro"/>
              </a:rPr>
              <a:t>LoadCurrentlyDevelopedFeature</a:t>
            </a:r>
            <a:r>
              <a:rPr lang="fr" sz="1200">
                <a:latin typeface="Maven Pro"/>
                <a:ea typeface="Maven Pro"/>
                <a:cs typeface="Maven Pro"/>
                <a:sym typeface="Maven Pro"/>
              </a:rPr>
              <a:t> (</a:t>
            </a:r>
            <a:r>
              <a:rPr b="1" lang="fr" sz="1200">
                <a:latin typeface="Maven Pro"/>
                <a:ea typeface="Maven Pro"/>
                <a:cs typeface="Maven Pro"/>
                <a:sym typeface="Maven Pro"/>
              </a:rPr>
              <a:t>LCDF</a:t>
            </a:r>
            <a:r>
              <a:rPr lang="fr" sz="1200">
                <a:latin typeface="Maven Pro"/>
                <a:ea typeface="Maven Pro"/>
                <a:cs typeface="Maven Pro"/>
                <a:sym typeface="Maven Pro"/>
              </a:rPr>
              <a:t>). The </a:t>
            </a:r>
            <a:r>
              <a:rPr lang="fr" sz="1200" u="sng">
                <a:latin typeface="Maven Pro"/>
                <a:ea typeface="Maven Pro"/>
                <a:cs typeface="Maven Pro"/>
                <a:sym typeface="Maven Pro"/>
              </a:rPr>
              <a:t>FeatureDevelopment</a:t>
            </a:r>
            <a:r>
              <a:rPr lang="fr" sz="1200">
                <a:latin typeface="Maven Pro"/>
                <a:ea typeface="Maven Pro"/>
                <a:cs typeface="Maven Pro"/>
                <a:sym typeface="Maven Pro"/>
              </a:rPr>
              <a:t> (</a:t>
            </a:r>
            <a:r>
              <a:rPr b="1" lang="fr" sz="1200">
                <a:latin typeface="Maven Pro"/>
                <a:ea typeface="Maven Pro"/>
                <a:cs typeface="Maven Pro"/>
                <a:sym typeface="Maven Pro"/>
              </a:rPr>
              <a:t>FD</a:t>
            </a:r>
            <a:r>
              <a:rPr lang="fr" sz="1200">
                <a:latin typeface="Maven Pro"/>
                <a:ea typeface="Maven Pro"/>
                <a:cs typeface="Maven Pro"/>
                <a:sym typeface="Maven Pro"/>
              </a:rPr>
              <a:t>) then eventually starts, followed by a </a:t>
            </a:r>
            <a:r>
              <a:rPr lang="fr" sz="1200" u="sng">
                <a:latin typeface="Maven Pro"/>
                <a:ea typeface="Maven Pro"/>
                <a:cs typeface="Maven Pro"/>
                <a:sym typeface="Maven Pro"/>
              </a:rPr>
              <a:t>DebuggingPhase</a:t>
            </a:r>
            <a:r>
              <a:rPr lang="fr" sz="1200">
                <a:latin typeface="Maven Pro"/>
                <a:ea typeface="Maven Pro"/>
                <a:cs typeface="Maven Pro"/>
                <a:sym typeface="Maven Pro"/>
              </a:rPr>
              <a:t> (</a:t>
            </a:r>
            <a:r>
              <a:rPr b="1" lang="fr" sz="1200">
                <a:latin typeface="Maven Pro"/>
                <a:ea typeface="Maven Pro"/>
                <a:cs typeface="Maven Pro"/>
                <a:sym typeface="Maven Pro"/>
              </a:rPr>
              <a:t>DP</a:t>
            </a:r>
            <a:r>
              <a:rPr lang="fr" sz="1200">
                <a:latin typeface="Maven Pro"/>
                <a:ea typeface="Maven Pro"/>
                <a:cs typeface="Maven Pro"/>
                <a:sym typeface="Maven Pro"/>
              </a:rPr>
              <a:t>) useful to chase possible bugs before releasing the feature. This phase leads either to a </a:t>
            </a:r>
            <a:r>
              <a:rPr lang="fr" sz="1200" u="sng">
                <a:latin typeface="Maven Pro"/>
                <a:ea typeface="Maven Pro"/>
                <a:cs typeface="Maven Pro"/>
                <a:sym typeface="Maven Pro"/>
              </a:rPr>
              <a:t>BugCaseOpening</a:t>
            </a:r>
            <a:r>
              <a:rPr lang="fr" sz="1200">
                <a:latin typeface="Maven Pro"/>
                <a:ea typeface="Maven Pro"/>
                <a:cs typeface="Maven Pro"/>
                <a:sym typeface="Maven Pro"/>
              </a:rPr>
              <a:t> (</a:t>
            </a:r>
            <a:r>
              <a:rPr b="1" lang="fr" sz="1200">
                <a:latin typeface="Maven Pro"/>
                <a:ea typeface="Maven Pro"/>
                <a:cs typeface="Maven Pro"/>
                <a:sym typeface="Maven Pro"/>
              </a:rPr>
              <a:t>BCO</a:t>
            </a:r>
            <a:r>
              <a:rPr lang="fr" sz="1200">
                <a:latin typeface="Maven Pro"/>
                <a:ea typeface="Maven Pro"/>
                <a:cs typeface="Maven Pro"/>
                <a:sym typeface="Maven Pro"/>
              </a:rPr>
              <a:t>), or to </a:t>
            </a:r>
            <a:r>
              <a:rPr lang="fr" sz="1200" u="sng">
                <a:latin typeface="Maven Pro"/>
                <a:ea typeface="Maven Pro"/>
                <a:cs typeface="Maven Pro"/>
                <a:sym typeface="Maven Pro"/>
              </a:rPr>
              <a:t>ReleaseFeature</a:t>
            </a:r>
            <a:r>
              <a:rPr lang="fr" sz="1200">
                <a:latin typeface="Maven Pro"/>
                <a:ea typeface="Maven Pro"/>
                <a:cs typeface="Maven Pro"/>
                <a:sym typeface="Maven Pro"/>
              </a:rPr>
              <a:t> (</a:t>
            </a:r>
            <a:r>
              <a:rPr b="1" lang="fr" sz="1200">
                <a:latin typeface="Maven Pro"/>
                <a:ea typeface="Maven Pro"/>
                <a:cs typeface="Maven Pro"/>
                <a:sym typeface="Maven Pro"/>
              </a:rPr>
              <a:t>RF</a:t>
            </a:r>
            <a:r>
              <a:rPr lang="fr" sz="1200">
                <a:latin typeface="Maven Pro"/>
                <a:ea typeface="Maven Pro"/>
                <a:cs typeface="Maven Pro"/>
                <a:sym typeface="Maven Pro"/>
              </a:rPr>
              <a:t>) if no bug was found. If a bug case is opened, three different operations may start: either the first support level initiates a </a:t>
            </a:r>
            <a:r>
              <a:rPr lang="fr" sz="1200" u="sng">
                <a:latin typeface="Maven Pro"/>
                <a:ea typeface="Maven Pro"/>
                <a:cs typeface="Maven Pro"/>
                <a:sym typeface="Maven Pro"/>
              </a:rPr>
              <a:t>FirstStageDebugPhase</a:t>
            </a:r>
            <a:r>
              <a:rPr lang="fr" sz="1200">
                <a:latin typeface="Maven Pro"/>
                <a:ea typeface="Maven Pro"/>
                <a:cs typeface="Maven Pro"/>
                <a:sym typeface="Maven Pro"/>
              </a:rPr>
              <a:t> (</a:t>
            </a:r>
            <a:r>
              <a:rPr b="1" lang="fr" sz="1200">
                <a:latin typeface="Maven Pro"/>
                <a:ea typeface="Maven Pro"/>
                <a:cs typeface="Maven Pro"/>
                <a:sym typeface="Maven Pro"/>
              </a:rPr>
              <a:t>FSDP</a:t>
            </a:r>
            <a:r>
              <a:rPr lang="fr" sz="1200">
                <a:latin typeface="Maven Pro"/>
                <a:ea typeface="Maven Pro"/>
                <a:cs typeface="Maven Pro"/>
                <a:sym typeface="Maven Pro"/>
              </a:rPr>
              <a:t>), which eventually leads to </a:t>
            </a:r>
            <a:r>
              <a:rPr lang="fr" sz="1200" u="sng">
                <a:latin typeface="Maven Pro"/>
                <a:ea typeface="Maven Pro"/>
                <a:cs typeface="Maven Pro"/>
                <a:sym typeface="Maven Pro"/>
              </a:rPr>
              <a:t>ClosingFirstLevelRequest</a:t>
            </a:r>
            <a:r>
              <a:rPr lang="fr" sz="1200">
                <a:latin typeface="Maven Pro"/>
                <a:ea typeface="Maven Pro"/>
                <a:cs typeface="Maven Pro"/>
                <a:sym typeface="Maven Pro"/>
              </a:rPr>
              <a:t> (</a:t>
            </a:r>
            <a:r>
              <a:rPr b="1" lang="fr" sz="1200">
                <a:latin typeface="Maven Pro"/>
                <a:ea typeface="Maven Pro"/>
                <a:cs typeface="Maven Pro"/>
                <a:sym typeface="Maven Pro"/>
              </a:rPr>
              <a:t>CFLR</a:t>
            </a:r>
            <a:r>
              <a:rPr lang="fr" sz="1200">
                <a:latin typeface="Maven Pro"/>
                <a:ea typeface="Maven Pro"/>
                <a:cs typeface="Maven Pro"/>
                <a:sym typeface="Maven Pro"/>
              </a:rPr>
              <a:t>), or the second support level initiates a </a:t>
            </a:r>
            <a:r>
              <a:rPr lang="fr" sz="1200" u="sng">
                <a:latin typeface="Maven Pro"/>
                <a:ea typeface="Maven Pro"/>
                <a:cs typeface="Maven Pro"/>
                <a:sym typeface="Maven Pro"/>
              </a:rPr>
              <a:t>SecondStageDebugPhase</a:t>
            </a:r>
            <a:r>
              <a:rPr lang="fr" sz="1200">
                <a:latin typeface="Maven Pro"/>
                <a:ea typeface="Maven Pro"/>
                <a:cs typeface="Maven Pro"/>
                <a:sym typeface="Maven Pro"/>
              </a:rPr>
              <a:t> (</a:t>
            </a:r>
            <a:r>
              <a:rPr b="1" lang="fr" sz="1200">
                <a:latin typeface="Maven Pro"/>
                <a:ea typeface="Maven Pro"/>
                <a:cs typeface="Maven Pro"/>
                <a:sym typeface="Maven Pro"/>
              </a:rPr>
              <a:t>SSDP</a:t>
            </a:r>
            <a:r>
              <a:rPr lang="fr" sz="1200">
                <a:latin typeface="Maven Pro"/>
                <a:ea typeface="Maven Pro"/>
                <a:cs typeface="Maven Pro"/>
                <a:sym typeface="Maven Pro"/>
              </a:rPr>
              <a:t>), which eventually leads to </a:t>
            </a:r>
            <a:r>
              <a:rPr lang="fr" sz="1200" u="sng">
                <a:latin typeface="Maven Pro"/>
                <a:ea typeface="Maven Pro"/>
                <a:cs typeface="Maven Pro"/>
                <a:sym typeface="Maven Pro"/>
              </a:rPr>
              <a:t>ClosingSecondLevelRequest</a:t>
            </a:r>
            <a:r>
              <a:rPr lang="fr" sz="1200">
                <a:latin typeface="Maven Pro"/>
                <a:ea typeface="Maven Pro"/>
                <a:cs typeface="Maven Pro"/>
                <a:sym typeface="Maven Pro"/>
              </a:rPr>
              <a:t> (</a:t>
            </a:r>
            <a:r>
              <a:rPr b="1" lang="fr" sz="1200">
                <a:latin typeface="Maven Pro"/>
                <a:ea typeface="Maven Pro"/>
                <a:cs typeface="Maven Pro"/>
                <a:sym typeface="Maven Pro"/>
              </a:rPr>
              <a:t>CSLR</a:t>
            </a:r>
            <a:r>
              <a:rPr lang="fr" sz="1200">
                <a:latin typeface="Maven Pro"/>
                <a:ea typeface="Maven Pro"/>
                <a:cs typeface="Maven Pro"/>
                <a:sym typeface="Maven Pro"/>
              </a:rPr>
              <a:t>), or the third support level initiates a </a:t>
            </a:r>
            <a:r>
              <a:rPr lang="fr" sz="1200" u="sng">
                <a:latin typeface="Maven Pro"/>
                <a:ea typeface="Maven Pro"/>
                <a:cs typeface="Maven Pro"/>
                <a:sym typeface="Maven Pro"/>
              </a:rPr>
              <a:t>ThirdStageDebugPhase</a:t>
            </a:r>
            <a:r>
              <a:rPr lang="fr" sz="1200">
                <a:latin typeface="Maven Pro"/>
                <a:ea typeface="Maven Pro"/>
                <a:cs typeface="Maven Pro"/>
                <a:sym typeface="Maven Pro"/>
              </a:rPr>
              <a:t> (</a:t>
            </a:r>
            <a:r>
              <a:rPr b="1" lang="fr" sz="1200">
                <a:latin typeface="Maven Pro"/>
                <a:ea typeface="Maven Pro"/>
                <a:cs typeface="Maven Pro"/>
                <a:sym typeface="Maven Pro"/>
              </a:rPr>
              <a:t>TSDP</a:t>
            </a:r>
            <a:r>
              <a:rPr lang="fr" sz="1200">
                <a:latin typeface="Maven Pro"/>
                <a:ea typeface="Maven Pro"/>
                <a:cs typeface="Maven Pro"/>
                <a:sym typeface="Maven Pro"/>
              </a:rPr>
              <a:t>), which eventually leads to </a:t>
            </a:r>
            <a:r>
              <a:rPr lang="fr" sz="1200" u="sng">
                <a:latin typeface="Maven Pro"/>
                <a:ea typeface="Maven Pro"/>
                <a:cs typeface="Maven Pro"/>
                <a:sym typeface="Maven Pro"/>
              </a:rPr>
              <a:t>ClosingThirdLevelRequest</a:t>
            </a:r>
            <a:r>
              <a:rPr lang="fr" sz="1200">
                <a:latin typeface="Maven Pro"/>
                <a:ea typeface="Maven Pro"/>
                <a:cs typeface="Maven Pro"/>
                <a:sym typeface="Maven Pro"/>
              </a:rPr>
              <a:t> (</a:t>
            </a:r>
            <a:r>
              <a:rPr b="1" lang="fr" sz="1200">
                <a:latin typeface="Maven Pro"/>
                <a:ea typeface="Maven Pro"/>
                <a:cs typeface="Maven Pro"/>
                <a:sym typeface="Maven Pro"/>
              </a:rPr>
              <a:t>CTLR</a:t>
            </a:r>
            <a:r>
              <a:rPr lang="fr" sz="1200">
                <a:latin typeface="Maven Pro"/>
                <a:ea typeface="Maven Pro"/>
                <a:cs typeface="Maven Pro"/>
                <a:sym typeface="Maven Pro"/>
              </a:rPr>
              <a:t>). Once these phases are closed, either there is no bug anymore to correct, and the </a:t>
            </a:r>
            <a:r>
              <a:rPr lang="fr" sz="1200" u="sng">
                <a:latin typeface="Maven Pro"/>
                <a:ea typeface="Maven Pro"/>
                <a:cs typeface="Maven Pro"/>
                <a:sym typeface="Maven Pro"/>
              </a:rPr>
              <a:t>ReleaseFeature</a:t>
            </a:r>
            <a:r>
              <a:rPr lang="fr" sz="1200">
                <a:latin typeface="Maven Pro"/>
                <a:ea typeface="Maven Pro"/>
                <a:cs typeface="Maven Pro"/>
                <a:sym typeface="Maven Pro"/>
              </a:rPr>
              <a:t> task (</a:t>
            </a:r>
            <a:r>
              <a:rPr b="1" lang="fr" sz="1200">
                <a:latin typeface="Maven Pro"/>
                <a:ea typeface="Maven Pro"/>
                <a:cs typeface="Maven Pro"/>
                <a:sym typeface="Maven Pro"/>
              </a:rPr>
              <a:t>RF</a:t>
            </a:r>
            <a:r>
              <a:rPr lang="fr" sz="1200">
                <a:latin typeface="Maven Pro"/>
                <a:ea typeface="Maven Pro"/>
                <a:cs typeface="Maven Pro"/>
                <a:sym typeface="Maven Pro"/>
              </a:rPr>
              <a:t>) occurs, or a new bug is found, leading to </a:t>
            </a:r>
            <a:r>
              <a:rPr lang="fr" sz="1200" u="sng">
                <a:latin typeface="Maven Pro"/>
                <a:ea typeface="Maven Pro"/>
                <a:cs typeface="Maven Pro"/>
                <a:sym typeface="Maven Pro"/>
              </a:rPr>
              <a:t>DebuggingPhase</a:t>
            </a:r>
            <a:r>
              <a:rPr lang="fr" sz="1200">
                <a:latin typeface="Maven Pro"/>
                <a:ea typeface="Maven Pro"/>
                <a:cs typeface="Maven Pro"/>
                <a:sym typeface="Maven Pro"/>
              </a:rPr>
              <a:t> (</a:t>
            </a:r>
            <a:r>
              <a:rPr b="1" lang="fr" sz="1200">
                <a:latin typeface="Maven Pro"/>
                <a:ea typeface="Maven Pro"/>
                <a:cs typeface="Maven Pro"/>
                <a:sym typeface="Maven Pro"/>
              </a:rPr>
              <a:t>DP</a:t>
            </a:r>
            <a:r>
              <a:rPr lang="fr" sz="1200">
                <a:latin typeface="Maven Pro"/>
                <a:ea typeface="Maven Pro"/>
                <a:cs typeface="Maven Pro"/>
                <a:sym typeface="Maven Pro"/>
              </a:rPr>
              <a:t>) again. Also, the </a:t>
            </a:r>
            <a:r>
              <a:rPr lang="fr" sz="1200" u="sng">
                <a:latin typeface="Maven Pro"/>
                <a:ea typeface="Maven Pro"/>
                <a:cs typeface="Maven Pro"/>
                <a:sym typeface="Maven Pro"/>
              </a:rPr>
              <a:t>FirstStageDebugPhase</a:t>
            </a:r>
            <a:r>
              <a:rPr lang="fr" sz="1200">
                <a:latin typeface="Maven Pro"/>
                <a:ea typeface="Maven Pro"/>
                <a:cs typeface="Maven Pro"/>
                <a:sym typeface="Maven Pro"/>
              </a:rPr>
              <a:t> (</a:t>
            </a:r>
            <a:r>
              <a:rPr b="1" lang="fr" sz="1200">
                <a:latin typeface="Maven Pro"/>
                <a:ea typeface="Maven Pro"/>
                <a:cs typeface="Maven Pro"/>
                <a:sym typeface="Maven Pro"/>
              </a:rPr>
              <a:t>FSDP</a:t>
            </a:r>
            <a:r>
              <a:rPr lang="fr" sz="1200">
                <a:latin typeface="Maven Pro"/>
                <a:ea typeface="Maven Pro"/>
                <a:cs typeface="Maven Pro"/>
                <a:sym typeface="Maven Pro"/>
              </a:rPr>
              <a:t>), </a:t>
            </a:r>
            <a:r>
              <a:rPr lang="fr" sz="1200" u="sng">
                <a:latin typeface="Maven Pro"/>
                <a:ea typeface="Maven Pro"/>
                <a:cs typeface="Maven Pro"/>
                <a:sym typeface="Maven Pro"/>
              </a:rPr>
              <a:t>SecondStageDebugPhase</a:t>
            </a:r>
            <a:r>
              <a:rPr lang="fr" sz="1200">
                <a:latin typeface="Maven Pro"/>
                <a:ea typeface="Maven Pro"/>
                <a:cs typeface="Maven Pro"/>
                <a:sym typeface="Maven Pro"/>
              </a:rPr>
              <a:t> (</a:t>
            </a:r>
            <a:r>
              <a:rPr b="1" lang="fr" sz="1200">
                <a:latin typeface="Maven Pro"/>
                <a:ea typeface="Maven Pro"/>
                <a:cs typeface="Maven Pro"/>
                <a:sym typeface="Maven Pro"/>
              </a:rPr>
              <a:t>SSDP</a:t>
            </a:r>
            <a:r>
              <a:rPr lang="fr" sz="1200">
                <a:latin typeface="Maven Pro"/>
                <a:ea typeface="Maven Pro"/>
                <a:cs typeface="Maven Pro"/>
                <a:sym typeface="Maven Pro"/>
              </a:rPr>
              <a:t>) and </a:t>
            </a:r>
            <a:r>
              <a:rPr lang="fr" sz="1200" u="sng">
                <a:latin typeface="Maven Pro"/>
                <a:ea typeface="Maven Pro"/>
                <a:cs typeface="Maven Pro"/>
                <a:sym typeface="Maven Pro"/>
              </a:rPr>
              <a:t>ThirdStageDebugPhase</a:t>
            </a:r>
            <a:r>
              <a:rPr lang="fr" sz="1200">
                <a:latin typeface="Maven Pro"/>
                <a:ea typeface="Maven Pro"/>
                <a:cs typeface="Maven Pro"/>
                <a:sym typeface="Maven Pro"/>
              </a:rPr>
              <a:t> (</a:t>
            </a:r>
            <a:r>
              <a:rPr b="1" lang="fr" sz="1200">
                <a:latin typeface="Maven Pro"/>
                <a:ea typeface="Maven Pro"/>
                <a:cs typeface="Maven Pro"/>
                <a:sym typeface="Maven Pro"/>
              </a:rPr>
              <a:t>TSDP</a:t>
            </a:r>
            <a:r>
              <a:rPr lang="fr" sz="1200">
                <a:latin typeface="Maven Pro"/>
                <a:ea typeface="Maven Pro"/>
                <a:cs typeface="Maven Pro"/>
                <a:sym typeface="Maven Pro"/>
              </a:rPr>
              <a:t>) and their closing can be repeated until a bug is properly corrected. Once </a:t>
            </a:r>
            <a:r>
              <a:rPr lang="fr" sz="1200" u="sng">
                <a:latin typeface="Maven Pro"/>
                <a:ea typeface="Maven Pro"/>
                <a:cs typeface="Maven Pro"/>
                <a:sym typeface="Maven Pro"/>
              </a:rPr>
              <a:t>ReleaseFeature</a:t>
            </a:r>
            <a:r>
              <a:rPr lang="fr" sz="1200">
                <a:latin typeface="Maven Pro"/>
                <a:ea typeface="Maven Pro"/>
                <a:cs typeface="Maven Pro"/>
                <a:sym typeface="Maven Pro"/>
              </a:rPr>
              <a:t> (</a:t>
            </a:r>
            <a:r>
              <a:rPr b="1" lang="fr" sz="1200">
                <a:latin typeface="Maven Pro"/>
                <a:ea typeface="Maven Pro"/>
                <a:cs typeface="Maven Pro"/>
                <a:sym typeface="Maven Pro"/>
              </a:rPr>
              <a:t>RF</a:t>
            </a:r>
            <a:r>
              <a:rPr lang="fr" sz="1200">
                <a:latin typeface="Maven Pro"/>
                <a:ea typeface="Maven Pro"/>
                <a:cs typeface="Maven Pro"/>
                <a:sym typeface="Maven Pro"/>
              </a:rPr>
              <a:t>) occurred, the developer can either </a:t>
            </a:r>
            <a:r>
              <a:rPr lang="fr" sz="1200" u="sng">
                <a:latin typeface="Maven Pro"/>
                <a:ea typeface="Maven Pro"/>
                <a:cs typeface="Maven Pro"/>
                <a:sym typeface="Maven Pro"/>
              </a:rPr>
              <a:t>ShutdownFeatureManagementSoftware</a:t>
            </a:r>
            <a:r>
              <a:rPr lang="fr" sz="1200">
                <a:latin typeface="Maven Pro"/>
                <a:ea typeface="Maven Pro"/>
                <a:cs typeface="Maven Pro"/>
                <a:sym typeface="Maven Pro"/>
              </a:rPr>
              <a:t> (</a:t>
            </a:r>
            <a:r>
              <a:rPr b="1" lang="fr" sz="1200">
                <a:latin typeface="Maven Pro"/>
                <a:ea typeface="Maven Pro"/>
                <a:cs typeface="Maven Pro"/>
                <a:sym typeface="Maven Pro"/>
              </a:rPr>
              <a:t>ShFMS</a:t>
            </a:r>
            <a:r>
              <a:rPr lang="fr" sz="1200">
                <a:latin typeface="Maven Pro"/>
                <a:ea typeface="Maven Pro"/>
                <a:cs typeface="Maven Pro"/>
                <a:sym typeface="Maven Pro"/>
              </a:rPr>
              <a:t>), or start again with the task </a:t>
            </a:r>
            <a:r>
              <a:rPr lang="fr" sz="1200" u="sng">
                <a:latin typeface="Maven Pro"/>
                <a:ea typeface="Maven Pro"/>
                <a:cs typeface="Maven Pro"/>
                <a:sym typeface="Maven Pro"/>
              </a:rPr>
              <a:t>DescribeNewFeatureRequirements</a:t>
            </a:r>
            <a:r>
              <a:rPr lang="fr" sz="1200">
                <a:latin typeface="Maven Pro"/>
                <a:ea typeface="Maven Pro"/>
                <a:cs typeface="Maven Pro"/>
                <a:sym typeface="Maven Pro"/>
              </a:rPr>
              <a:t> (</a:t>
            </a:r>
            <a:r>
              <a:rPr b="1" lang="fr" sz="1200">
                <a:latin typeface="Maven Pro"/>
                <a:ea typeface="Maven Pro"/>
                <a:cs typeface="Maven Pro"/>
                <a:sym typeface="Maven Pro"/>
              </a:rPr>
              <a:t>DNFR</a:t>
            </a:r>
            <a:r>
              <a:rPr lang="fr" sz="1200">
                <a:latin typeface="Maven Pro"/>
                <a:ea typeface="Maven Pro"/>
                <a:cs typeface="Maven Pro"/>
                <a:sym typeface="Maven Pro"/>
              </a:rPr>
              <a:t>).</a:t>
            </a:r>
            <a:endParaRPr sz="1200">
              <a:latin typeface="Maven Pro"/>
              <a:ea typeface="Maven Pro"/>
              <a:cs typeface="Maven Pro"/>
              <a:sym typeface="Maven Pro"/>
            </a:endParaRPr>
          </a:p>
        </p:txBody>
      </p:sp>
      <p:sp>
        <p:nvSpPr>
          <p:cNvPr id="1338" name="Google Shape;1338;p84"/>
          <p:cNvSpPr txBox="1"/>
          <p:nvPr/>
        </p:nvSpPr>
        <p:spPr>
          <a:xfrm>
            <a:off x="1756825" y="55032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339" name="Google Shape;1339;p84"/>
          <p:cNvSpPr txBox="1"/>
          <p:nvPr/>
        </p:nvSpPr>
        <p:spPr>
          <a:xfrm>
            <a:off x="587838" y="416775"/>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user first has to write a </a:t>
            </a:r>
            <a:r>
              <a:rPr b="1" lang="fr" sz="1800">
                <a:solidFill>
                  <a:srgbClr val="FF0000"/>
                </a:solidFill>
              </a:rPr>
              <a:t>textual description</a:t>
            </a:r>
            <a:r>
              <a:rPr lang="fr" sz="1800">
                <a:solidFill>
                  <a:schemeClr val="dk1"/>
                </a:solidFill>
              </a:rPr>
              <a:t> of the process-to-be.</a:t>
            </a:r>
            <a:endParaRPr sz="1800"/>
          </a:p>
        </p:txBody>
      </p:sp>
      <p:sp>
        <p:nvSpPr>
          <p:cNvPr id="1340" name="Google Shape;1340;p8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4" name="Shape 1344"/>
        <p:cNvGrpSpPr/>
        <p:nvPr/>
      </p:nvGrpSpPr>
      <p:grpSpPr>
        <a:xfrm>
          <a:off x="0" y="0"/>
          <a:ext cx="0" cy="0"/>
          <a:chOff x="0" y="0"/>
          <a:chExt cx="0" cy="0"/>
        </a:xfrm>
      </p:grpSpPr>
      <p:sp>
        <p:nvSpPr>
          <p:cNvPr id="1345" name="Google Shape;1345;p85"/>
          <p:cNvSpPr/>
          <p:nvPr/>
        </p:nvSpPr>
        <p:spPr>
          <a:xfrm rot="-1618684">
            <a:off x="5868338" y="928566"/>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6" name="Google Shape;1346;p85"/>
          <p:cNvSpPr/>
          <p:nvPr/>
        </p:nvSpPr>
        <p:spPr>
          <a:xfrm>
            <a:off x="892850" y="1050725"/>
            <a:ext cx="2522100" cy="14958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fr" sz="400">
                <a:latin typeface="Maven Pro"/>
                <a:ea typeface="Maven Pro"/>
                <a:cs typeface="Maven Pro"/>
                <a:sym typeface="Maven Pro"/>
              </a:rPr>
              <a:t>First, the developer </a:t>
            </a:r>
            <a:r>
              <a:rPr lang="fr" sz="400" u="sng">
                <a:latin typeface="Maven Pro"/>
                <a:ea typeface="Maven Pro"/>
                <a:cs typeface="Maven Pro"/>
                <a:sym typeface="Maven Pro"/>
              </a:rPr>
              <a:t>StartFeatureManagementSoftware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StFMS</a:t>
            </a:r>
            <a:r>
              <a:rPr lang="fr" sz="400">
                <a:latin typeface="Maven Pro"/>
                <a:ea typeface="Maven Pro"/>
                <a:cs typeface="Maven Pro"/>
                <a:sym typeface="Maven Pro"/>
              </a:rPr>
              <a:t>).</a:t>
            </a:r>
            <a:endParaRPr sz="400">
              <a:latin typeface="Maven Pro"/>
              <a:ea typeface="Maven Pro"/>
              <a:cs typeface="Maven Pro"/>
              <a:sym typeface="Maven Pro"/>
            </a:endParaRPr>
          </a:p>
          <a:p>
            <a:pPr indent="0" lvl="0" marL="0" rtl="0" algn="just">
              <a:spcBef>
                <a:spcPts val="0"/>
              </a:spcBef>
              <a:spcAft>
                <a:spcPts val="0"/>
              </a:spcAft>
              <a:buNone/>
            </a:pPr>
            <a:r>
              <a:rPr lang="fr" sz="400">
                <a:latin typeface="Maven Pro"/>
                <a:ea typeface="Maven Pro"/>
                <a:cs typeface="Maven Pro"/>
                <a:sym typeface="Maven Pro"/>
              </a:rPr>
              <a:t>Then, he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 After that, the staff </a:t>
            </a:r>
            <a:r>
              <a:rPr lang="fr" sz="400" u="sng">
                <a:latin typeface="Maven Pro"/>
                <a:ea typeface="Maven Pro"/>
                <a:cs typeface="Maven Pro"/>
                <a:sym typeface="Maven Pro"/>
              </a:rPr>
              <a:t>ValidateInternally</a:t>
            </a:r>
            <a:r>
              <a:rPr lang="fr" sz="400">
                <a:latin typeface="Maven Pro"/>
                <a:ea typeface="Maven Pro"/>
                <a:cs typeface="Maven Pro"/>
                <a:sym typeface="Maven Pro"/>
              </a:rPr>
              <a:t> (</a:t>
            </a:r>
            <a:r>
              <a:rPr b="1" lang="fr" sz="400">
                <a:latin typeface="Maven Pro"/>
                <a:ea typeface="Maven Pro"/>
                <a:cs typeface="Maven Pro"/>
                <a:sym typeface="Maven Pro"/>
              </a:rPr>
              <a:t>VI</a:t>
            </a:r>
            <a:r>
              <a:rPr lang="fr" sz="400">
                <a:latin typeface="Maven Pro"/>
                <a:ea typeface="Maven Pro"/>
                <a:cs typeface="Maven Pro"/>
                <a:sym typeface="Maven Pro"/>
              </a:rPr>
              <a:t>), and the client </a:t>
            </a:r>
            <a:r>
              <a:rPr lang="fr" sz="400" u="sng">
                <a:latin typeface="Maven Pro"/>
                <a:ea typeface="Maven Pro"/>
                <a:cs typeface="Maven Pro"/>
                <a:sym typeface="Maven Pro"/>
              </a:rPr>
              <a:t>ValidateExternally</a:t>
            </a:r>
            <a:r>
              <a:rPr lang="fr" sz="400">
                <a:latin typeface="Maven Pro"/>
                <a:ea typeface="Maven Pro"/>
                <a:cs typeface="Maven Pro"/>
                <a:sym typeface="Maven Pro"/>
              </a:rPr>
              <a:t> (</a:t>
            </a:r>
            <a:r>
              <a:rPr b="1" lang="fr" sz="400">
                <a:latin typeface="Maven Pro"/>
                <a:ea typeface="Maven Pro"/>
                <a:cs typeface="Maven Pro"/>
                <a:sym typeface="Maven Pro"/>
              </a:rPr>
              <a:t>VE</a:t>
            </a:r>
            <a:r>
              <a:rPr lang="fr" sz="400">
                <a:latin typeface="Maven Pro"/>
                <a:ea typeface="Maven Pro"/>
                <a:cs typeface="Maven Pro"/>
                <a:sym typeface="Maven Pro"/>
              </a:rPr>
              <a:t>). Once the feature has been validated internally, the developer can </a:t>
            </a:r>
            <a:r>
              <a:rPr lang="fr" sz="400" u="sng">
                <a:latin typeface="Maven Pro"/>
                <a:ea typeface="Maven Pro"/>
                <a:cs typeface="Maven Pro"/>
                <a:sym typeface="Maven Pro"/>
              </a:rPr>
              <a:t>CreateNewFeatureBranch</a:t>
            </a:r>
            <a:r>
              <a:rPr lang="fr" sz="400">
                <a:latin typeface="Maven Pro"/>
                <a:ea typeface="Maven Pro"/>
                <a:cs typeface="Maven Pro"/>
                <a:sym typeface="Maven Pro"/>
              </a:rPr>
              <a:t> (</a:t>
            </a:r>
            <a:r>
              <a:rPr b="1" lang="fr" sz="400">
                <a:latin typeface="Maven Pro"/>
                <a:ea typeface="Maven Pro"/>
                <a:cs typeface="Maven Pro"/>
                <a:sym typeface="Maven Pro"/>
              </a:rPr>
              <a:t>CNFB</a:t>
            </a:r>
            <a:r>
              <a:rPr lang="fr" sz="400">
                <a:latin typeface="Maven Pro"/>
                <a:ea typeface="Maven Pro"/>
                <a:cs typeface="Maven Pro"/>
                <a:sym typeface="Maven Pro"/>
              </a:rPr>
              <a:t>). Once the feature is completely validated (internally and externally), the staff can </a:t>
            </a:r>
            <a:r>
              <a:rPr lang="fr" sz="400" u="sng">
                <a:latin typeface="Maven Pro"/>
                <a:ea typeface="Maven Pro"/>
                <a:cs typeface="Maven Pro"/>
                <a:sym typeface="Maven Pro"/>
              </a:rPr>
              <a:t>StartTechnicalDesign</a:t>
            </a:r>
            <a:r>
              <a:rPr lang="fr" sz="400">
                <a:latin typeface="Maven Pro"/>
                <a:ea typeface="Maven Pro"/>
                <a:cs typeface="Maven Pro"/>
                <a:sym typeface="Maven Pro"/>
              </a:rPr>
              <a:t> (</a:t>
            </a:r>
            <a:r>
              <a:rPr b="1" lang="fr" sz="400">
                <a:latin typeface="Maven Pro"/>
                <a:ea typeface="Maven Pro"/>
                <a:cs typeface="Maven Pro"/>
                <a:sym typeface="Maven Pro"/>
              </a:rPr>
              <a:t>STD</a:t>
            </a:r>
            <a:r>
              <a:rPr lang="fr" sz="400">
                <a:latin typeface="Maven Pro"/>
                <a:ea typeface="Maven Pro"/>
                <a:cs typeface="Maven Pro"/>
                <a:sym typeface="Maven Pro"/>
              </a:rPr>
              <a:t>). Instead of describing a new feature, validate it, create a new branch and start technical design, the developer can also </a:t>
            </a:r>
            <a:r>
              <a:rPr lang="fr" sz="400" u="sng">
                <a:latin typeface="Maven Pro"/>
                <a:ea typeface="Maven Pro"/>
                <a:cs typeface="Maven Pro"/>
                <a:sym typeface="Maven Pro"/>
              </a:rPr>
              <a:t>LoadCurrentlyDevelopedFeature</a:t>
            </a:r>
            <a:r>
              <a:rPr lang="fr" sz="400">
                <a:latin typeface="Maven Pro"/>
                <a:ea typeface="Maven Pro"/>
                <a:cs typeface="Maven Pro"/>
                <a:sym typeface="Maven Pro"/>
              </a:rPr>
              <a:t> (</a:t>
            </a:r>
            <a:r>
              <a:rPr b="1" lang="fr" sz="400">
                <a:latin typeface="Maven Pro"/>
                <a:ea typeface="Maven Pro"/>
                <a:cs typeface="Maven Pro"/>
                <a:sym typeface="Maven Pro"/>
              </a:rPr>
              <a:t>LCDF</a:t>
            </a:r>
            <a:r>
              <a:rPr lang="fr" sz="400">
                <a:latin typeface="Maven Pro"/>
                <a:ea typeface="Maven Pro"/>
                <a:cs typeface="Maven Pro"/>
                <a:sym typeface="Maven Pro"/>
              </a:rPr>
              <a:t>). The </a:t>
            </a:r>
            <a:r>
              <a:rPr lang="fr" sz="400" u="sng">
                <a:latin typeface="Maven Pro"/>
                <a:ea typeface="Maven Pro"/>
                <a:cs typeface="Maven Pro"/>
                <a:sym typeface="Maven Pro"/>
              </a:rPr>
              <a:t>FeatureDevelopment</a:t>
            </a:r>
            <a:r>
              <a:rPr lang="fr" sz="400">
                <a:latin typeface="Maven Pro"/>
                <a:ea typeface="Maven Pro"/>
                <a:cs typeface="Maven Pro"/>
                <a:sym typeface="Maven Pro"/>
              </a:rPr>
              <a:t> (</a:t>
            </a:r>
            <a:r>
              <a:rPr b="1" lang="fr" sz="400">
                <a:latin typeface="Maven Pro"/>
                <a:ea typeface="Maven Pro"/>
                <a:cs typeface="Maven Pro"/>
                <a:sym typeface="Maven Pro"/>
              </a:rPr>
              <a:t>FD</a:t>
            </a:r>
            <a:r>
              <a:rPr lang="fr" sz="400">
                <a:latin typeface="Maven Pro"/>
                <a:ea typeface="Maven Pro"/>
                <a:cs typeface="Maven Pro"/>
                <a:sym typeface="Maven Pro"/>
              </a:rPr>
              <a:t>) then eventually starts, followed by a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useful to chase possible bugs before releasing the feature. This phase leads either to a </a:t>
            </a:r>
            <a:r>
              <a:rPr lang="fr" sz="400" u="sng">
                <a:latin typeface="Maven Pro"/>
                <a:ea typeface="Maven Pro"/>
                <a:cs typeface="Maven Pro"/>
                <a:sym typeface="Maven Pro"/>
              </a:rPr>
              <a:t>BugCaseOpening</a:t>
            </a:r>
            <a:r>
              <a:rPr lang="fr" sz="400">
                <a:latin typeface="Maven Pro"/>
                <a:ea typeface="Maven Pro"/>
                <a:cs typeface="Maven Pro"/>
                <a:sym typeface="Maven Pro"/>
              </a:rPr>
              <a:t> (</a:t>
            </a:r>
            <a:r>
              <a:rPr b="1" lang="fr" sz="400">
                <a:latin typeface="Maven Pro"/>
                <a:ea typeface="Maven Pro"/>
                <a:cs typeface="Maven Pro"/>
                <a:sym typeface="Maven Pro"/>
              </a:rPr>
              <a:t>BCO</a:t>
            </a:r>
            <a:r>
              <a:rPr lang="fr" sz="400">
                <a:latin typeface="Maven Pro"/>
                <a:ea typeface="Maven Pro"/>
                <a:cs typeface="Maven Pro"/>
                <a:sym typeface="Maven Pro"/>
              </a:rPr>
              <a:t>), or to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if no bug was found. If a bug case is opened, three different operations may start: either the first support level initiates a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ClosingFirstLevelRequest</a:t>
            </a:r>
            <a:r>
              <a:rPr lang="fr" sz="400">
                <a:latin typeface="Maven Pro"/>
                <a:ea typeface="Maven Pro"/>
                <a:cs typeface="Maven Pro"/>
                <a:sym typeface="Maven Pro"/>
              </a:rPr>
              <a:t> (</a:t>
            </a:r>
            <a:r>
              <a:rPr b="1" lang="fr" sz="400">
                <a:latin typeface="Maven Pro"/>
                <a:ea typeface="Maven Pro"/>
                <a:cs typeface="Maven Pro"/>
                <a:sym typeface="Maven Pro"/>
              </a:rPr>
              <a:t>CFLR</a:t>
            </a:r>
            <a:r>
              <a:rPr lang="fr" sz="400">
                <a:latin typeface="Maven Pro"/>
                <a:ea typeface="Maven Pro"/>
                <a:cs typeface="Maven Pro"/>
                <a:sym typeface="Maven Pro"/>
              </a:rPr>
              <a:t>), or the second support level initiates a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ClosingSecondLevelRequest</a:t>
            </a:r>
            <a:r>
              <a:rPr lang="fr" sz="400">
                <a:latin typeface="Maven Pro"/>
                <a:ea typeface="Maven Pro"/>
                <a:cs typeface="Maven Pro"/>
                <a:sym typeface="Maven Pro"/>
              </a:rPr>
              <a:t> (</a:t>
            </a:r>
            <a:r>
              <a:rPr b="1" lang="fr" sz="400">
                <a:latin typeface="Maven Pro"/>
                <a:ea typeface="Maven Pro"/>
                <a:cs typeface="Maven Pro"/>
                <a:sym typeface="Maven Pro"/>
              </a:rPr>
              <a:t>CSLR</a:t>
            </a:r>
            <a:r>
              <a:rPr lang="fr" sz="400">
                <a:latin typeface="Maven Pro"/>
                <a:ea typeface="Maven Pro"/>
                <a:cs typeface="Maven Pro"/>
                <a:sym typeface="Maven Pro"/>
              </a:rPr>
              <a:t>), or the third support level initiates a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ClosingThirdLevelRequest</a:t>
            </a:r>
            <a:r>
              <a:rPr lang="fr" sz="400">
                <a:latin typeface="Maven Pro"/>
                <a:ea typeface="Maven Pro"/>
                <a:cs typeface="Maven Pro"/>
                <a:sym typeface="Maven Pro"/>
              </a:rPr>
              <a:t> (</a:t>
            </a:r>
            <a:r>
              <a:rPr b="1" lang="fr" sz="400">
                <a:latin typeface="Maven Pro"/>
                <a:ea typeface="Maven Pro"/>
                <a:cs typeface="Maven Pro"/>
                <a:sym typeface="Maven Pro"/>
              </a:rPr>
              <a:t>CTLR</a:t>
            </a:r>
            <a:r>
              <a:rPr lang="fr" sz="400">
                <a:latin typeface="Maven Pro"/>
                <a:ea typeface="Maven Pro"/>
                <a:cs typeface="Maven Pro"/>
                <a:sym typeface="Maven Pro"/>
              </a:rPr>
              <a:t>). Once these phases are closed, either there is no bug anymore to correct, and the </a:t>
            </a:r>
            <a:r>
              <a:rPr lang="fr" sz="400" u="sng">
                <a:latin typeface="Maven Pro"/>
                <a:ea typeface="Maven Pro"/>
                <a:cs typeface="Maven Pro"/>
                <a:sym typeface="Maven Pro"/>
              </a:rPr>
              <a:t>ReleaseFeature</a:t>
            </a:r>
            <a:r>
              <a:rPr lang="fr" sz="400">
                <a:latin typeface="Maven Pro"/>
                <a:ea typeface="Maven Pro"/>
                <a:cs typeface="Maven Pro"/>
                <a:sym typeface="Maven Pro"/>
              </a:rPr>
              <a:t> task (</a:t>
            </a:r>
            <a:r>
              <a:rPr b="1" lang="fr" sz="400">
                <a:latin typeface="Maven Pro"/>
                <a:ea typeface="Maven Pro"/>
                <a:cs typeface="Maven Pro"/>
                <a:sym typeface="Maven Pro"/>
              </a:rPr>
              <a:t>RF</a:t>
            </a:r>
            <a:r>
              <a:rPr lang="fr" sz="400">
                <a:latin typeface="Maven Pro"/>
                <a:ea typeface="Maven Pro"/>
                <a:cs typeface="Maven Pro"/>
                <a:sym typeface="Maven Pro"/>
              </a:rPr>
              <a:t>) occurs, or a new bug is found, leading to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again. Also, the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and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and their closing can be repeated until a bug is properly corrected. Once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occurred, the developer can either </a:t>
            </a:r>
            <a:r>
              <a:rPr lang="fr" sz="400" u="sng">
                <a:latin typeface="Maven Pro"/>
                <a:ea typeface="Maven Pro"/>
                <a:cs typeface="Maven Pro"/>
                <a:sym typeface="Maven Pro"/>
              </a:rPr>
              <a:t>ShutdownFeatureManagementSoftware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ShFMS</a:t>
            </a:r>
            <a:r>
              <a:rPr lang="fr" sz="400">
                <a:latin typeface="Maven Pro"/>
                <a:ea typeface="Maven Pro"/>
                <a:cs typeface="Maven Pro"/>
                <a:sym typeface="Maven Pro"/>
              </a:rPr>
              <a:t>), or start again with the task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a:t>
            </a:r>
            <a:endParaRPr sz="400">
              <a:latin typeface="Maven Pro"/>
              <a:ea typeface="Maven Pro"/>
              <a:cs typeface="Maven Pro"/>
              <a:sym typeface="Maven Pro"/>
            </a:endParaRPr>
          </a:p>
        </p:txBody>
      </p:sp>
      <p:sp>
        <p:nvSpPr>
          <p:cNvPr id="1347" name="Google Shape;1347;p85"/>
          <p:cNvSpPr txBox="1"/>
          <p:nvPr/>
        </p:nvSpPr>
        <p:spPr>
          <a:xfrm>
            <a:off x="1756825" y="55032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348" name="Google Shape;1348;p85"/>
          <p:cNvSpPr txBox="1"/>
          <p:nvPr/>
        </p:nvSpPr>
        <p:spPr>
          <a:xfrm>
            <a:off x="587838" y="416775"/>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textual description is then </a:t>
            </a:r>
            <a:r>
              <a:rPr b="1" lang="fr" sz="1800">
                <a:solidFill>
                  <a:srgbClr val="FF0000"/>
                </a:solidFill>
              </a:rPr>
              <a:t>given to a (fine-tuned) LLM</a:t>
            </a:r>
            <a:r>
              <a:rPr lang="fr" sz="1800">
                <a:solidFill>
                  <a:schemeClr val="dk1"/>
                </a:solidFill>
              </a:rPr>
              <a:t> (GPT-4o atm).</a:t>
            </a:r>
            <a:endParaRPr sz="1800">
              <a:solidFill>
                <a:schemeClr val="dk1"/>
              </a:solidFill>
            </a:endParaRPr>
          </a:p>
        </p:txBody>
      </p:sp>
      <p:sp>
        <p:nvSpPr>
          <p:cNvPr id="1349" name="Google Shape;1349;p85"/>
          <p:cNvSpPr/>
          <p:nvPr/>
        </p:nvSpPr>
        <p:spPr>
          <a:xfrm>
            <a:off x="3936744" y="1659275"/>
            <a:ext cx="1270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50" name="Google Shape;1350;p85" title="GPT-4o-1200x800-removebg-preview.png"/>
          <p:cNvPicPr preferRelativeResize="0"/>
          <p:nvPr/>
        </p:nvPicPr>
        <p:blipFill>
          <a:blip r:embed="rId4">
            <a:alphaModFix/>
          </a:blip>
          <a:stretch>
            <a:fillRect/>
          </a:stretch>
        </p:blipFill>
        <p:spPr>
          <a:xfrm>
            <a:off x="6153027" y="1415289"/>
            <a:ext cx="1849349" cy="1232900"/>
          </a:xfrm>
          <a:prstGeom prst="rect">
            <a:avLst/>
          </a:prstGeom>
          <a:noFill/>
          <a:ln>
            <a:noFill/>
          </a:ln>
        </p:spPr>
      </p:pic>
      <p:sp>
        <p:nvSpPr>
          <p:cNvPr id="1351" name="Google Shape;1351;p85"/>
          <p:cNvSpPr txBox="1"/>
          <p:nvPr/>
        </p:nvSpPr>
        <p:spPr>
          <a:xfrm rot="-1617352">
            <a:off x="6036731" y="1133343"/>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352" name="Google Shape;1352;p85"/>
          <p:cNvSpPr txBox="1"/>
          <p:nvPr>
            <p:ph type="title"/>
          </p:nvPr>
        </p:nvSpPr>
        <p:spPr>
          <a:xfrm>
            <a:off x="3203300" y="0"/>
            <a:ext cx="492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2 – LLM Prompting</a:t>
            </a:r>
            <a:endParaRPr sz="2020"/>
          </a:p>
        </p:txBody>
      </p:sp>
      <p:sp>
        <p:nvSpPr>
          <p:cNvPr id="1353" name="Google Shape;1353;p8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24</a:t>
            </a:r>
            <a:endParaRPr>
              <a:solidFill>
                <a:srgbClr val="66666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7" name="Shape 1357"/>
        <p:cNvGrpSpPr/>
        <p:nvPr/>
      </p:nvGrpSpPr>
      <p:grpSpPr>
        <a:xfrm>
          <a:off x="0" y="0"/>
          <a:ext cx="0" cy="0"/>
          <a:chOff x="0" y="0"/>
          <a:chExt cx="0" cy="0"/>
        </a:xfrm>
      </p:grpSpPr>
      <p:sp>
        <p:nvSpPr>
          <p:cNvPr id="1358" name="Google Shape;1358;p86"/>
          <p:cNvSpPr/>
          <p:nvPr/>
        </p:nvSpPr>
        <p:spPr>
          <a:xfrm rot="-1618684">
            <a:off x="5868338" y="928566"/>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9" name="Google Shape;1359;p86"/>
          <p:cNvSpPr txBox="1"/>
          <p:nvPr>
            <p:ph type="title"/>
          </p:nvPr>
        </p:nvSpPr>
        <p:spPr>
          <a:xfrm>
            <a:off x="3203300" y="0"/>
            <a:ext cx="492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2 – LLM Prompting</a:t>
            </a:r>
            <a:endParaRPr sz="2020"/>
          </a:p>
        </p:txBody>
      </p:sp>
      <p:sp>
        <p:nvSpPr>
          <p:cNvPr id="1360" name="Google Shape;1360;p86"/>
          <p:cNvSpPr/>
          <p:nvPr/>
        </p:nvSpPr>
        <p:spPr>
          <a:xfrm>
            <a:off x="892850" y="1050725"/>
            <a:ext cx="2522100" cy="14958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fr" sz="400">
                <a:latin typeface="Maven Pro"/>
                <a:ea typeface="Maven Pro"/>
                <a:cs typeface="Maven Pro"/>
                <a:sym typeface="Maven Pro"/>
              </a:rPr>
              <a:t>First, the developer </a:t>
            </a:r>
            <a:r>
              <a:rPr lang="fr" sz="400" u="sng">
                <a:latin typeface="Maven Pro"/>
                <a:ea typeface="Maven Pro"/>
                <a:cs typeface="Maven Pro"/>
                <a:sym typeface="Maven Pro"/>
              </a:rPr>
              <a:t>StartFeatureManagementSoftware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StFMS</a:t>
            </a:r>
            <a:r>
              <a:rPr lang="fr" sz="400">
                <a:latin typeface="Maven Pro"/>
                <a:ea typeface="Maven Pro"/>
                <a:cs typeface="Maven Pro"/>
                <a:sym typeface="Maven Pro"/>
              </a:rPr>
              <a:t>).</a:t>
            </a:r>
            <a:endParaRPr sz="400">
              <a:latin typeface="Maven Pro"/>
              <a:ea typeface="Maven Pro"/>
              <a:cs typeface="Maven Pro"/>
              <a:sym typeface="Maven Pro"/>
            </a:endParaRPr>
          </a:p>
          <a:p>
            <a:pPr indent="0" lvl="0" marL="0" rtl="0" algn="just">
              <a:spcBef>
                <a:spcPts val="0"/>
              </a:spcBef>
              <a:spcAft>
                <a:spcPts val="0"/>
              </a:spcAft>
              <a:buNone/>
            </a:pPr>
            <a:r>
              <a:rPr lang="fr" sz="400">
                <a:latin typeface="Maven Pro"/>
                <a:ea typeface="Maven Pro"/>
                <a:cs typeface="Maven Pro"/>
                <a:sym typeface="Maven Pro"/>
              </a:rPr>
              <a:t>Then, he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 After that, the staff </a:t>
            </a:r>
            <a:r>
              <a:rPr lang="fr" sz="400" u="sng">
                <a:latin typeface="Maven Pro"/>
                <a:ea typeface="Maven Pro"/>
                <a:cs typeface="Maven Pro"/>
                <a:sym typeface="Maven Pro"/>
              </a:rPr>
              <a:t>ValidateInternally</a:t>
            </a:r>
            <a:r>
              <a:rPr lang="fr" sz="400">
                <a:latin typeface="Maven Pro"/>
                <a:ea typeface="Maven Pro"/>
                <a:cs typeface="Maven Pro"/>
                <a:sym typeface="Maven Pro"/>
              </a:rPr>
              <a:t> (</a:t>
            </a:r>
            <a:r>
              <a:rPr b="1" lang="fr" sz="400">
                <a:latin typeface="Maven Pro"/>
                <a:ea typeface="Maven Pro"/>
                <a:cs typeface="Maven Pro"/>
                <a:sym typeface="Maven Pro"/>
              </a:rPr>
              <a:t>VI</a:t>
            </a:r>
            <a:r>
              <a:rPr lang="fr" sz="400">
                <a:latin typeface="Maven Pro"/>
                <a:ea typeface="Maven Pro"/>
                <a:cs typeface="Maven Pro"/>
                <a:sym typeface="Maven Pro"/>
              </a:rPr>
              <a:t>), and the client </a:t>
            </a:r>
            <a:r>
              <a:rPr lang="fr" sz="400" u="sng">
                <a:latin typeface="Maven Pro"/>
                <a:ea typeface="Maven Pro"/>
                <a:cs typeface="Maven Pro"/>
                <a:sym typeface="Maven Pro"/>
              </a:rPr>
              <a:t>ValidateExternally</a:t>
            </a:r>
            <a:r>
              <a:rPr lang="fr" sz="400">
                <a:latin typeface="Maven Pro"/>
                <a:ea typeface="Maven Pro"/>
                <a:cs typeface="Maven Pro"/>
                <a:sym typeface="Maven Pro"/>
              </a:rPr>
              <a:t> (</a:t>
            </a:r>
            <a:r>
              <a:rPr b="1" lang="fr" sz="400">
                <a:latin typeface="Maven Pro"/>
                <a:ea typeface="Maven Pro"/>
                <a:cs typeface="Maven Pro"/>
                <a:sym typeface="Maven Pro"/>
              </a:rPr>
              <a:t>VE</a:t>
            </a:r>
            <a:r>
              <a:rPr lang="fr" sz="400">
                <a:latin typeface="Maven Pro"/>
                <a:ea typeface="Maven Pro"/>
                <a:cs typeface="Maven Pro"/>
                <a:sym typeface="Maven Pro"/>
              </a:rPr>
              <a:t>). Once the feature has been validated internally, the developer can </a:t>
            </a:r>
            <a:r>
              <a:rPr lang="fr" sz="400" u="sng">
                <a:latin typeface="Maven Pro"/>
                <a:ea typeface="Maven Pro"/>
                <a:cs typeface="Maven Pro"/>
                <a:sym typeface="Maven Pro"/>
              </a:rPr>
              <a:t>CreateNewFeatureBranch</a:t>
            </a:r>
            <a:r>
              <a:rPr lang="fr" sz="400">
                <a:latin typeface="Maven Pro"/>
                <a:ea typeface="Maven Pro"/>
                <a:cs typeface="Maven Pro"/>
                <a:sym typeface="Maven Pro"/>
              </a:rPr>
              <a:t> (</a:t>
            </a:r>
            <a:r>
              <a:rPr b="1" lang="fr" sz="400">
                <a:latin typeface="Maven Pro"/>
                <a:ea typeface="Maven Pro"/>
                <a:cs typeface="Maven Pro"/>
                <a:sym typeface="Maven Pro"/>
              </a:rPr>
              <a:t>CNFB</a:t>
            </a:r>
            <a:r>
              <a:rPr lang="fr" sz="400">
                <a:latin typeface="Maven Pro"/>
                <a:ea typeface="Maven Pro"/>
                <a:cs typeface="Maven Pro"/>
                <a:sym typeface="Maven Pro"/>
              </a:rPr>
              <a:t>). Once the feature is completely validated (internally and externally), the staff can </a:t>
            </a:r>
            <a:r>
              <a:rPr lang="fr" sz="400" u="sng">
                <a:latin typeface="Maven Pro"/>
                <a:ea typeface="Maven Pro"/>
                <a:cs typeface="Maven Pro"/>
                <a:sym typeface="Maven Pro"/>
              </a:rPr>
              <a:t>StartTechnicalDesign</a:t>
            </a:r>
            <a:r>
              <a:rPr lang="fr" sz="400">
                <a:latin typeface="Maven Pro"/>
                <a:ea typeface="Maven Pro"/>
                <a:cs typeface="Maven Pro"/>
                <a:sym typeface="Maven Pro"/>
              </a:rPr>
              <a:t> (</a:t>
            </a:r>
            <a:r>
              <a:rPr b="1" lang="fr" sz="400">
                <a:latin typeface="Maven Pro"/>
                <a:ea typeface="Maven Pro"/>
                <a:cs typeface="Maven Pro"/>
                <a:sym typeface="Maven Pro"/>
              </a:rPr>
              <a:t>STD</a:t>
            </a:r>
            <a:r>
              <a:rPr lang="fr" sz="400">
                <a:latin typeface="Maven Pro"/>
                <a:ea typeface="Maven Pro"/>
                <a:cs typeface="Maven Pro"/>
                <a:sym typeface="Maven Pro"/>
              </a:rPr>
              <a:t>). Instead of describing a new feature, validate it, create a new branch and start technical design, the developer can also </a:t>
            </a:r>
            <a:r>
              <a:rPr lang="fr" sz="400" u="sng">
                <a:latin typeface="Maven Pro"/>
                <a:ea typeface="Maven Pro"/>
                <a:cs typeface="Maven Pro"/>
                <a:sym typeface="Maven Pro"/>
              </a:rPr>
              <a:t>LoadCurrentlyDevelopedFeature</a:t>
            </a:r>
            <a:r>
              <a:rPr lang="fr" sz="400">
                <a:latin typeface="Maven Pro"/>
                <a:ea typeface="Maven Pro"/>
                <a:cs typeface="Maven Pro"/>
                <a:sym typeface="Maven Pro"/>
              </a:rPr>
              <a:t> (</a:t>
            </a:r>
            <a:r>
              <a:rPr b="1" lang="fr" sz="400">
                <a:latin typeface="Maven Pro"/>
                <a:ea typeface="Maven Pro"/>
                <a:cs typeface="Maven Pro"/>
                <a:sym typeface="Maven Pro"/>
              </a:rPr>
              <a:t>LCDF</a:t>
            </a:r>
            <a:r>
              <a:rPr lang="fr" sz="400">
                <a:latin typeface="Maven Pro"/>
                <a:ea typeface="Maven Pro"/>
                <a:cs typeface="Maven Pro"/>
                <a:sym typeface="Maven Pro"/>
              </a:rPr>
              <a:t>). The </a:t>
            </a:r>
            <a:r>
              <a:rPr lang="fr" sz="400" u="sng">
                <a:latin typeface="Maven Pro"/>
                <a:ea typeface="Maven Pro"/>
                <a:cs typeface="Maven Pro"/>
                <a:sym typeface="Maven Pro"/>
              </a:rPr>
              <a:t>FeatureDevelopment</a:t>
            </a:r>
            <a:r>
              <a:rPr lang="fr" sz="400">
                <a:latin typeface="Maven Pro"/>
                <a:ea typeface="Maven Pro"/>
                <a:cs typeface="Maven Pro"/>
                <a:sym typeface="Maven Pro"/>
              </a:rPr>
              <a:t> (</a:t>
            </a:r>
            <a:r>
              <a:rPr b="1" lang="fr" sz="400">
                <a:latin typeface="Maven Pro"/>
                <a:ea typeface="Maven Pro"/>
                <a:cs typeface="Maven Pro"/>
                <a:sym typeface="Maven Pro"/>
              </a:rPr>
              <a:t>FD</a:t>
            </a:r>
            <a:r>
              <a:rPr lang="fr" sz="400">
                <a:latin typeface="Maven Pro"/>
                <a:ea typeface="Maven Pro"/>
                <a:cs typeface="Maven Pro"/>
                <a:sym typeface="Maven Pro"/>
              </a:rPr>
              <a:t>) then eventually starts, followed by a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useful to chase possible bugs before releasing the feature. This phase leads either to a </a:t>
            </a:r>
            <a:r>
              <a:rPr lang="fr" sz="400" u="sng">
                <a:latin typeface="Maven Pro"/>
                <a:ea typeface="Maven Pro"/>
                <a:cs typeface="Maven Pro"/>
                <a:sym typeface="Maven Pro"/>
              </a:rPr>
              <a:t>BugCaseOpening</a:t>
            </a:r>
            <a:r>
              <a:rPr lang="fr" sz="400">
                <a:latin typeface="Maven Pro"/>
                <a:ea typeface="Maven Pro"/>
                <a:cs typeface="Maven Pro"/>
                <a:sym typeface="Maven Pro"/>
              </a:rPr>
              <a:t> (</a:t>
            </a:r>
            <a:r>
              <a:rPr b="1" lang="fr" sz="400">
                <a:latin typeface="Maven Pro"/>
                <a:ea typeface="Maven Pro"/>
                <a:cs typeface="Maven Pro"/>
                <a:sym typeface="Maven Pro"/>
              </a:rPr>
              <a:t>BCO</a:t>
            </a:r>
            <a:r>
              <a:rPr lang="fr" sz="400">
                <a:latin typeface="Maven Pro"/>
                <a:ea typeface="Maven Pro"/>
                <a:cs typeface="Maven Pro"/>
                <a:sym typeface="Maven Pro"/>
              </a:rPr>
              <a:t>), or to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if no bug was found. If a bug case is opened, three different operations may start: either the first support level initiates a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ClosingFirstLevelRequest</a:t>
            </a:r>
            <a:r>
              <a:rPr lang="fr" sz="400">
                <a:latin typeface="Maven Pro"/>
                <a:ea typeface="Maven Pro"/>
                <a:cs typeface="Maven Pro"/>
                <a:sym typeface="Maven Pro"/>
              </a:rPr>
              <a:t> (</a:t>
            </a:r>
            <a:r>
              <a:rPr b="1" lang="fr" sz="400">
                <a:latin typeface="Maven Pro"/>
                <a:ea typeface="Maven Pro"/>
                <a:cs typeface="Maven Pro"/>
                <a:sym typeface="Maven Pro"/>
              </a:rPr>
              <a:t>CFLR</a:t>
            </a:r>
            <a:r>
              <a:rPr lang="fr" sz="400">
                <a:latin typeface="Maven Pro"/>
                <a:ea typeface="Maven Pro"/>
                <a:cs typeface="Maven Pro"/>
                <a:sym typeface="Maven Pro"/>
              </a:rPr>
              <a:t>), or the second support level initiates a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ClosingSecondLevelRequest</a:t>
            </a:r>
            <a:r>
              <a:rPr lang="fr" sz="400">
                <a:latin typeface="Maven Pro"/>
                <a:ea typeface="Maven Pro"/>
                <a:cs typeface="Maven Pro"/>
                <a:sym typeface="Maven Pro"/>
              </a:rPr>
              <a:t> (</a:t>
            </a:r>
            <a:r>
              <a:rPr b="1" lang="fr" sz="400">
                <a:latin typeface="Maven Pro"/>
                <a:ea typeface="Maven Pro"/>
                <a:cs typeface="Maven Pro"/>
                <a:sym typeface="Maven Pro"/>
              </a:rPr>
              <a:t>CSLR</a:t>
            </a:r>
            <a:r>
              <a:rPr lang="fr" sz="400">
                <a:latin typeface="Maven Pro"/>
                <a:ea typeface="Maven Pro"/>
                <a:cs typeface="Maven Pro"/>
                <a:sym typeface="Maven Pro"/>
              </a:rPr>
              <a:t>), or the third support level initiates a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ClosingThirdLevelRequest</a:t>
            </a:r>
            <a:r>
              <a:rPr lang="fr" sz="400">
                <a:latin typeface="Maven Pro"/>
                <a:ea typeface="Maven Pro"/>
                <a:cs typeface="Maven Pro"/>
                <a:sym typeface="Maven Pro"/>
              </a:rPr>
              <a:t> (</a:t>
            </a:r>
            <a:r>
              <a:rPr b="1" lang="fr" sz="400">
                <a:latin typeface="Maven Pro"/>
                <a:ea typeface="Maven Pro"/>
                <a:cs typeface="Maven Pro"/>
                <a:sym typeface="Maven Pro"/>
              </a:rPr>
              <a:t>CTLR</a:t>
            </a:r>
            <a:r>
              <a:rPr lang="fr" sz="400">
                <a:latin typeface="Maven Pro"/>
                <a:ea typeface="Maven Pro"/>
                <a:cs typeface="Maven Pro"/>
                <a:sym typeface="Maven Pro"/>
              </a:rPr>
              <a:t>). Once these phases are closed, either there is no bug anymore to correct, and the </a:t>
            </a:r>
            <a:r>
              <a:rPr lang="fr" sz="400" u="sng">
                <a:latin typeface="Maven Pro"/>
                <a:ea typeface="Maven Pro"/>
                <a:cs typeface="Maven Pro"/>
                <a:sym typeface="Maven Pro"/>
              </a:rPr>
              <a:t>ReleaseFeature</a:t>
            </a:r>
            <a:r>
              <a:rPr lang="fr" sz="400">
                <a:latin typeface="Maven Pro"/>
                <a:ea typeface="Maven Pro"/>
                <a:cs typeface="Maven Pro"/>
                <a:sym typeface="Maven Pro"/>
              </a:rPr>
              <a:t> task (</a:t>
            </a:r>
            <a:r>
              <a:rPr b="1" lang="fr" sz="400">
                <a:latin typeface="Maven Pro"/>
                <a:ea typeface="Maven Pro"/>
                <a:cs typeface="Maven Pro"/>
                <a:sym typeface="Maven Pro"/>
              </a:rPr>
              <a:t>RF</a:t>
            </a:r>
            <a:r>
              <a:rPr lang="fr" sz="400">
                <a:latin typeface="Maven Pro"/>
                <a:ea typeface="Maven Pro"/>
                <a:cs typeface="Maven Pro"/>
                <a:sym typeface="Maven Pro"/>
              </a:rPr>
              <a:t>) occurs, or a new bug is found, leading to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again. Also, the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and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and their closing can be repeated until a bug is properly corrected. Once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occurred, the developer can either </a:t>
            </a:r>
            <a:r>
              <a:rPr lang="fr" sz="400" u="sng">
                <a:latin typeface="Maven Pro"/>
                <a:ea typeface="Maven Pro"/>
                <a:cs typeface="Maven Pro"/>
                <a:sym typeface="Maven Pro"/>
              </a:rPr>
              <a:t>ShutdownFeatureManagementSoftware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ShFMS</a:t>
            </a:r>
            <a:r>
              <a:rPr lang="fr" sz="400">
                <a:latin typeface="Maven Pro"/>
                <a:ea typeface="Maven Pro"/>
                <a:cs typeface="Maven Pro"/>
                <a:sym typeface="Maven Pro"/>
              </a:rPr>
              <a:t>), or start again with the task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a:t>
            </a:r>
            <a:endParaRPr sz="400">
              <a:latin typeface="Maven Pro"/>
              <a:ea typeface="Maven Pro"/>
              <a:cs typeface="Maven Pro"/>
              <a:sym typeface="Maven Pro"/>
            </a:endParaRPr>
          </a:p>
        </p:txBody>
      </p:sp>
      <p:sp>
        <p:nvSpPr>
          <p:cNvPr id="1361" name="Google Shape;1361;p86"/>
          <p:cNvSpPr txBox="1"/>
          <p:nvPr/>
        </p:nvSpPr>
        <p:spPr>
          <a:xfrm>
            <a:off x="1756825" y="55032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362" name="Google Shape;1362;p86"/>
          <p:cNvSpPr txBox="1"/>
          <p:nvPr/>
        </p:nvSpPr>
        <p:spPr>
          <a:xfrm>
            <a:off x="587838" y="416775"/>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textual description is then </a:t>
            </a:r>
            <a:r>
              <a:rPr b="1" lang="fr" sz="1800">
                <a:solidFill>
                  <a:srgbClr val="FF0000"/>
                </a:solidFill>
              </a:rPr>
              <a:t>given to a (fine-tuned) LLM</a:t>
            </a:r>
            <a:r>
              <a:rPr lang="fr" sz="1800">
                <a:solidFill>
                  <a:schemeClr val="dk1"/>
                </a:solidFill>
              </a:rPr>
              <a:t> (GPT-4o atm).</a:t>
            </a:r>
            <a:endParaRPr sz="1800">
              <a:solidFill>
                <a:schemeClr val="dk1"/>
              </a:solidFill>
            </a:endParaRPr>
          </a:p>
        </p:txBody>
      </p:sp>
      <p:sp>
        <p:nvSpPr>
          <p:cNvPr id="1363" name="Google Shape;1363;p86"/>
          <p:cNvSpPr/>
          <p:nvPr/>
        </p:nvSpPr>
        <p:spPr>
          <a:xfrm>
            <a:off x="3936744" y="1659275"/>
            <a:ext cx="1270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64" name="Google Shape;1364;p86" title="GPT-4o-1200x800-removebg-preview.png"/>
          <p:cNvPicPr preferRelativeResize="0"/>
          <p:nvPr/>
        </p:nvPicPr>
        <p:blipFill>
          <a:blip r:embed="rId4">
            <a:alphaModFix/>
          </a:blip>
          <a:stretch>
            <a:fillRect/>
          </a:stretch>
        </p:blipFill>
        <p:spPr>
          <a:xfrm>
            <a:off x="6153027" y="1415289"/>
            <a:ext cx="1849349" cy="1232900"/>
          </a:xfrm>
          <a:prstGeom prst="rect">
            <a:avLst/>
          </a:prstGeom>
          <a:noFill/>
          <a:ln>
            <a:noFill/>
          </a:ln>
        </p:spPr>
      </p:pic>
      <p:sp>
        <p:nvSpPr>
          <p:cNvPr id="1365" name="Google Shape;1365;p86"/>
          <p:cNvSpPr txBox="1"/>
          <p:nvPr/>
        </p:nvSpPr>
        <p:spPr>
          <a:xfrm rot="-1617352">
            <a:off x="6036731" y="1133343"/>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366" name="Google Shape;1366;p86"/>
          <p:cNvSpPr txBox="1"/>
          <p:nvPr/>
        </p:nvSpPr>
        <p:spPr>
          <a:xfrm>
            <a:off x="587838" y="2718775"/>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LLM processes the description and returns a </a:t>
            </a:r>
            <a:r>
              <a:rPr b="1" lang="fr" sz="1800">
                <a:solidFill>
                  <a:srgbClr val="FF0000"/>
                </a:solidFill>
              </a:rPr>
              <a:t>set of expressions</a:t>
            </a:r>
            <a:r>
              <a:rPr lang="fr" sz="1800">
                <a:solidFill>
                  <a:schemeClr val="dk1"/>
                </a:solidFill>
              </a:rPr>
              <a:t> following an </a:t>
            </a:r>
            <a:r>
              <a:rPr b="1" lang="fr" sz="1800">
                <a:solidFill>
                  <a:srgbClr val="FF0000"/>
                </a:solidFill>
              </a:rPr>
              <a:t>internal grammar</a:t>
            </a:r>
            <a:r>
              <a:rPr lang="fr" sz="1800">
                <a:solidFill>
                  <a:schemeClr val="dk1"/>
                </a:solidFill>
              </a:rPr>
              <a:t>.</a:t>
            </a:r>
            <a:endParaRPr sz="1800">
              <a:solidFill>
                <a:schemeClr val="dk1"/>
              </a:solidFill>
            </a:endParaRPr>
          </a:p>
        </p:txBody>
      </p:sp>
      <p:pic>
        <p:nvPicPr>
          <p:cNvPr id="1367" name="Google Shape;1367;p86"/>
          <p:cNvPicPr preferRelativeResize="0"/>
          <p:nvPr/>
        </p:nvPicPr>
        <p:blipFill>
          <a:blip r:embed="rId5">
            <a:alphaModFix/>
          </a:blip>
          <a:stretch>
            <a:fillRect/>
          </a:stretch>
        </p:blipFill>
        <p:spPr>
          <a:xfrm>
            <a:off x="978688" y="3574724"/>
            <a:ext cx="7186603" cy="918725"/>
          </a:xfrm>
          <a:prstGeom prst="rect">
            <a:avLst/>
          </a:prstGeom>
          <a:noFill/>
          <a:ln>
            <a:noFill/>
          </a:ln>
        </p:spPr>
      </p:pic>
      <p:sp>
        <p:nvSpPr>
          <p:cNvPr id="1368" name="Google Shape;1368;p8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24</a:t>
            </a:r>
            <a:endParaRPr>
              <a:solidFill>
                <a:srgbClr val="66666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2" name="Shape 1372"/>
        <p:cNvGrpSpPr/>
        <p:nvPr/>
      </p:nvGrpSpPr>
      <p:grpSpPr>
        <a:xfrm>
          <a:off x="0" y="0"/>
          <a:ext cx="0" cy="0"/>
          <a:chOff x="0" y="0"/>
          <a:chExt cx="0" cy="0"/>
        </a:xfrm>
      </p:grpSpPr>
      <p:sp>
        <p:nvSpPr>
          <p:cNvPr id="1373" name="Google Shape;1373;p87"/>
          <p:cNvSpPr txBox="1"/>
          <p:nvPr/>
        </p:nvSpPr>
        <p:spPr>
          <a:xfrm>
            <a:off x="587838" y="386400"/>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1A1A1A"/>
                </a:solidFill>
              </a:rPr>
              <a:t>Given our description, the LLM returns </a:t>
            </a:r>
            <a:r>
              <a:rPr b="1" lang="fr" sz="1800">
                <a:solidFill>
                  <a:srgbClr val="FF0000"/>
                </a:solidFill>
              </a:rPr>
              <a:t>ten expressions</a:t>
            </a:r>
            <a:r>
              <a:rPr lang="fr" sz="1800">
                <a:solidFill>
                  <a:schemeClr val="dk1"/>
                </a:solidFill>
              </a:rPr>
              <a:t>:</a:t>
            </a:r>
            <a:endParaRPr sz="1800">
              <a:solidFill>
                <a:schemeClr val="dk1"/>
              </a:solidFill>
            </a:endParaRPr>
          </a:p>
        </p:txBody>
      </p:sp>
      <p:sp>
        <p:nvSpPr>
          <p:cNvPr id="1374" name="Google Shape;1374;p87"/>
          <p:cNvSpPr txBox="1"/>
          <p:nvPr>
            <p:ph type="title"/>
          </p:nvPr>
        </p:nvSpPr>
        <p:spPr>
          <a:xfrm>
            <a:off x="3210000" y="25"/>
            <a:ext cx="4718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3 – Expressions</a:t>
            </a:r>
            <a:endParaRPr sz="2020"/>
          </a:p>
        </p:txBody>
      </p:sp>
      <p:sp>
        <p:nvSpPr>
          <p:cNvPr id="1375" name="Google Shape;1375;p8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25</a:t>
            </a:r>
            <a:endParaRPr>
              <a:solidFill>
                <a:srgbClr val="666666"/>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9" name="Shape 1379"/>
        <p:cNvGrpSpPr/>
        <p:nvPr/>
      </p:nvGrpSpPr>
      <p:grpSpPr>
        <a:xfrm>
          <a:off x="0" y="0"/>
          <a:ext cx="0" cy="0"/>
          <a:chOff x="0" y="0"/>
          <a:chExt cx="0" cy="0"/>
        </a:xfrm>
      </p:grpSpPr>
      <p:sp>
        <p:nvSpPr>
          <p:cNvPr id="1380" name="Google Shape;1380;p88"/>
          <p:cNvSpPr txBox="1"/>
          <p:nvPr/>
        </p:nvSpPr>
        <p:spPr>
          <a:xfrm>
            <a:off x="1756825" y="60677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381" name="Google Shape;1381;p88"/>
          <p:cNvSpPr txBox="1"/>
          <p:nvPr/>
        </p:nvSpPr>
        <p:spPr>
          <a:xfrm>
            <a:off x="587838" y="386400"/>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1A1A1A"/>
                </a:solidFill>
              </a:rPr>
              <a:t>Given our description, the LLM returns </a:t>
            </a:r>
            <a:r>
              <a:rPr b="1" lang="fr" sz="1800">
                <a:solidFill>
                  <a:srgbClr val="FF0000"/>
                </a:solidFill>
              </a:rPr>
              <a:t>ten expressions</a:t>
            </a:r>
            <a:r>
              <a:rPr lang="fr" sz="1800">
                <a:solidFill>
                  <a:schemeClr val="dk1"/>
                </a:solidFill>
              </a:rPr>
              <a:t>:</a:t>
            </a:r>
            <a:endParaRPr sz="1800">
              <a:solidFill>
                <a:schemeClr val="dk1"/>
              </a:solidFill>
            </a:endParaRPr>
          </a:p>
        </p:txBody>
      </p:sp>
      <p:sp>
        <p:nvSpPr>
          <p:cNvPr id="1382" name="Google Shape;1382;p88"/>
          <p:cNvSpPr/>
          <p:nvPr/>
        </p:nvSpPr>
        <p:spPr>
          <a:xfrm>
            <a:off x="3095400" y="1018038"/>
            <a:ext cx="23187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a:latin typeface="Maven Pro"/>
                <a:ea typeface="Maven Pro"/>
                <a:cs typeface="Maven Pro"/>
                <a:sym typeface="Maven Pro"/>
              </a:rPr>
              <a:t>StFMS &lt; DNFR &lt; (VI, VE)</a:t>
            </a:r>
            <a:endParaRPr sz="1700">
              <a:latin typeface="Maven Pro"/>
              <a:ea typeface="Maven Pro"/>
              <a:cs typeface="Maven Pro"/>
              <a:sym typeface="Maven Pro"/>
            </a:endParaRPr>
          </a:p>
        </p:txBody>
      </p:sp>
      <p:sp>
        <p:nvSpPr>
          <p:cNvPr id="1383" name="Google Shape;1383;p88"/>
          <p:cNvSpPr/>
          <p:nvPr/>
        </p:nvSpPr>
        <p:spPr>
          <a:xfrm>
            <a:off x="6648750" y="1189575"/>
            <a:ext cx="10488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VI &lt; CNFB</a:t>
            </a:r>
            <a:endParaRPr sz="1700">
              <a:latin typeface="Maven Pro"/>
              <a:ea typeface="Maven Pro"/>
              <a:cs typeface="Maven Pro"/>
              <a:sym typeface="Maven Pro"/>
            </a:endParaRPr>
          </a:p>
        </p:txBody>
      </p:sp>
      <p:sp>
        <p:nvSpPr>
          <p:cNvPr id="1384" name="Google Shape;1384;p88"/>
          <p:cNvSpPr/>
          <p:nvPr/>
        </p:nvSpPr>
        <p:spPr>
          <a:xfrm>
            <a:off x="665700" y="1645200"/>
            <a:ext cx="13662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(VI, VE) &lt; STD</a:t>
            </a:r>
            <a:endParaRPr sz="1700">
              <a:latin typeface="Maven Pro"/>
              <a:ea typeface="Maven Pro"/>
              <a:cs typeface="Maven Pro"/>
              <a:sym typeface="Maven Pro"/>
            </a:endParaRPr>
          </a:p>
        </p:txBody>
      </p:sp>
      <p:sp>
        <p:nvSpPr>
          <p:cNvPr id="1385" name="Google Shape;1385;p88"/>
          <p:cNvSpPr/>
          <p:nvPr/>
        </p:nvSpPr>
        <p:spPr>
          <a:xfrm>
            <a:off x="5414100" y="1994975"/>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386" name="Google Shape;1386;p88"/>
          <p:cNvSpPr/>
          <p:nvPr/>
        </p:nvSpPr>
        <p:spPr>
          <a:xfrm>
            <a:off x="2485925" y="1852363"/>
            <a:ext cx="2241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(STD, CNFB) &lt; (FD &lt; DP)</a:t>
            </a:r>
            <a:endParaRPr sz="1700">
              <a:latin typeface="Maven Pro"/>
              <a:ea typeface="Maven Pro"/>
              <a:cs typeface="Maven Pro"/>
              <a:sym typeface="Maven Pro"/>
            </a:endParaRPr>
          </a:p>
        </p:txBody>
      </p:sp>
      <p:sp>
        <p:nvSpPr>
          <p:cNvPr id="1387" name="Google Shape;1387;p88"/>
          <p:cNvSpPr/>
          <p:nvPr/>
        </p:nvSpPr>
        <p:spPr>
          <a:xfrm>
            <a:off x="1159600" y="2571750"/>
            <a:ext cx="15426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DP &lt; (BCO | RF)</a:t>
            </a:r>
            <a:endParaRPr sz="1700">
              <a:latin typeface="Maven Pro"/>
              <a:ea typeface="Maven Pro"/>
              <a:cs typeface="Maven Pro"/>
              <a:sym typeface="Maven Pro"/>
            </a:endParaRPr>
          </a:p>
        </p:txBody>
      </p:sp>
      <p:sp>
        <p:nvSpPr>
          <p:cNvPr id="1388" name="Google Shape;1388;p88"/>
          <p:cNvSpPr/>
          <p:nvPr/>
        </p:nvSpPr>
        <p:spPr>
          <a:xfrm>
            <a:off x="3764125" y="2741975"/>
            <a:ext cx="48225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BCO &lt; ((FSDP &lt; CFLR) | (SSDP &lt; CSLR) | (TSDP &lt; CTLR))</a:t>
            </a:r>
            <a:endParaRPr sz="1700">
              <a:latin typeface="Maven Pro"/>
              <a:ea typeface="Maven Pro"/>
              <a:cs typeface="Maven Pro"/>
              <a:sym typeface="Maven Pro"/>
            </a:endParaRPr>
          </a:p>
        </p:txBody>
      </p:sp>
      <p:sp>
        <p:nvSpPr>
          <p:cNvPr id="1389" name="Google Shape;1389;p88"/>
          <p:cNvSpPr/>
          <p:nvPr/>
        </p:nvSpPr>
        <p:spPr>
          <a:xfrm>
            <a:off x="827975" y="3342150"/>
            <a:ext cx="2763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(CFLR, CSLR, CTLR) &lt; (RF | DP)</a:t>
            </a:r>
            <a:endParaRPr sz="1700">
              <a:latin typeface="Maven Pro"/>
              <a:ea typeface="Maven Pro"/>
              <a:cs typeface="Maven Pro"/>
              <a:sym typeface="Maven Pro"/>
            </a:endParaRPr>
          </a:p>
        </p:txBody>
      </p:sp>
      <p:sp>
        <p:nvSpPr>
          <p:cNvPr id="1390" name="Google Shape;1390;p88"/>
          <p:cNvSpPr/>
          <p:nvPr/>
        </p:nvSpPr>
        <p:spPr>
          <a:xfrm>
            <a:off x="4661925" y="3631575"/>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
        <p:nvSpPr>
          <p:cNvPr id="1391" name="Google Shape;1391;p88"/>
          <p:cNvSpPr/>
          <p:nvPr/>
        </p:nvSpPr>
        <p:spPr>
          <a:xfrm>
            <a:off x="1978150" y="4112550"/>
            <a:ext cx="1965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RF &lt; (ShFMS | DNFR)</a:t>
            </a:r>
            <a:endParaRPr sz="1700">
              <a:latin typeface="Maven Pro"/>
              <a:ea typeface="Maven Pro"/>
              <a:cs typeface="Maven Pro"/>
              <a:sym typeface="Maven Pro"/>
            </a:endParaRPr>
          </a:p>
        </p:txBody>
      </p:sp>
      <p:sp>
        <p:nvSpPr>
          <p:cNvPr id="1392" name="Google Shape;1392;p88"/>
          <p:cNvSpPr txBox="1"/>
          <p:nvPr>
            <p:ph type="title"/>
          </p:nvPr>
        </p:nvSpPr>
        <p:spPr>
          <a:xfrm>
            <a:off x="3210000" y="25"/>
            <a:ext cx="4718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3 – Expressions</a:t>
            </a:r>
            <a:endParaRPr sz="2020"/>
          </a:p>
        </p:txBody>
      </p:sp>
      <p:sp>
        <p:nvSpPr>
          <p:cNvPr id="1393" name="Google Shape;1393;p8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25</a:t>
            </a:r>
            <a:endParaRPr>
              <a:solidFill>
                <a:srgbClr val="66666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7" name="Shape 1397"/>
        <p:cNvGrpSpPr/>
        <p:nvPr/>
      </p:nvGrpSpPr>
      <p:grpSpPr>
        <a:xfrm>
          <a:off x="0" y="0"/>
          <a:ext cx="0" cy="0"/>
          <a:chOff x="0" y="0"/>
          <a:chExt cx="0" cy="0"/>
        </a:xfrm>
      </p:grpSpPr>
      <p:sp>
        <p:nvSpPr>
          <p:cNvPr id="1398" name="Google Shape;1398;p89"/>
          <p:cNvSpPr txBox="1"/>
          <p:nvPr>
            <p:ph type="title"/>
          </p:nvPr>
        </p:nvSpPr>
        <p:spPr>
          <a:xfrm>
            <a:off x="3210000" y="25"/>
            <a:ext cx="4718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3 – Expressions</a:t>
            </a:r>
            <a:endParaRPr sz="2020"/>
          </a:p>
        </p:txBody>
      </p:sp>
      <p:sp>
        <p:nvSpPr>
          <p:cNvPr id="1399" name="Google Shape;1399;p89"/>
          <p:cNvSpPr txBox="1"/>
          <p:nvPr/>
        </p:nvSpPr>
        <p:spPr>
          <a:xfrm>
            <a:off x="587838" y="386400"/>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1A1A1A"/>
                </a:solidFill>
              </a:rPr>
              <a:t>Given our description, the LLM returns </a:t>
            </a:r>
            <a:r>
              <a:rPr b="1" lang="fr" sz="1800">
                <a:solidFill>
                  <a:srgbClr val="FF0000"/>
                </a:solidFill>
              </a:rPr>
              <a:t>ten expressions</a:t>
            </a:r>
            <a:r>
              <a:rPr lang="fr" sz="1800">
                <a:solidFill>
                  <a:schemeClr val="dk1"/>
                </a:solidFill>
              </a:rPr>
              <a:t>:</a:t>
            </a:r>
            <a:endParaRPr sz="1800">
              <a:solidFill>
                <a:schemeClr val="dk1"/>
              </a:solidFill>
            </a:endParaRPr>
          </a:p>
        </p:txBody>
      </p:sp>
      <p:sp>
        <p:nvSpPr>
          <p:cNvPr id="1400" name="Google Shape;1400;p89"/>
          <p:cNvSpPr/>
          <p:nvPr/>
        </p:nvSpPr>
        <p:spPr>
          <a:xfrm>
            <a:off x="3095400" y="1018038"/>
            <a:ext cx="23187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StFMS &lt; DNFR &lt; (VI, VE)</a:t>
            </a:r>
            <a:endParaRPr sz="1700">
              <a:solidFill>
                <a:srgbClr val="CCCCCC"/>
              </a:solidFill>
              <a:latin typeface="Maven Pro"/>
              <a:ea typeface="Maven Pro"/>
              <a:cs typeface="Maven Pro"/>
              <a:sym typeface="Maven Pro"/>
            </a:endParaRPr>
          </a:p>
        </p:txBody>
      </p:sp>
      <p:sp>
        <p:nvSpPr>
          <p:cNvPr id="1401" name="Google Shape;1401;p89"/>
          <p:cNvSpPr/>
          <p:nvPr/>
        </p:nvSpPr>
        <p:spPr>
          <a:xfrm>
            <a:off x="6648750" y="1189575"/>
            <a:ext cx="10488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VI &lt; CNFB</a:t>
            </a:r>
            <a:endParaRPr sz="1700">
              <a:solidFill>
                <a:srgbClr val="CCCCCC"/>
              </a:solidFill>
              <a:latin typeface="Maven Pro"/>
              <a:ea typeface="Maven Pro"/>
              <a:cs typeface="Maven Pro"/>
              <a:sym typeface="Maven Pro"/>
            </a:endParaRPr>
          </a:p>
        </p:txBody>
      </p:sp>
      <p:sp>
        <p:nvSpPr>
          <p:cNvPr id="1402" name="Google Shape;1402;p89"/>
          <p:cNvSpPr/>
          <p:nvPr/>
        </p:nvSpPr>
        <p:spPr>
          <a:xfrm>
            <a:off x="665700" y="1645200"/>
            <a:ext cx="13662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(VI, VE) &lt; STD</a:t>
            </a:r>
            <a:endParaRPr sz="1700">
              <a:solidFill>
                <a:srgbClr val="CCCCCC"/>
              </a:solidFill>
              <a:latin typeface="Maven Pro"/>
              <a:ea typeface="Maven Pro"/>
              <a:cs typeface="Maven Pro"/>
              <a:sym typeface="Maven Pro"/>
            </a:endParaRPr>
          </a:p>
        </p:txBody>
      </p:sp>
      <p:sp>
        <p:nvSpPr>
          <p:cNvPr id="1403" name="Google Shape;1403;p89"/>
          <p:cNvSpPr/>
          <p:nvPr/>
        </p:nvSpPr>
        <p:spPr>
          <a:xfrm>
            <a:off x="5414100" y="1994975"/>
            <a:ext cx="29679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(DNFR, VI, VE, CNFB, STD) | LCDF</a:t>
            </a:r>
            <a:endParaRPr sz="1700">
              <a:solidFill>
                <a:srgbClr val="CCCCCC"/>
              </a:solidFill>
              <a:latin typeface="Maven Pro"/>
              <a:ea typeface="Maven Pro"/>
              <a:cs typeface="Maven Pro"/>
              <a:sym typeface="Maven Pro"/>
            </a:endParaRPr>
          </a:p>
        </p:txBody>
      </p:sp>
      <p:sp>
        <p:nvSpPr>
          <p:cNvPr id="1404" name="Google Shape;1404;p89"/>
          <p:cNvSpPr/>
          <p:nvPr/>
        </p:nvSpPr>
        <p:spPr>
          <a:xfrm>
            <a:off x="2485925" y="1852363"/>
            <a:ext cx="22413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(STD, CNFB) &lt; (FD &lt; DP)</a:t>
            </a:r>
            <a:endParaRPr sz="1700">
              <a:solidFill>
                <a:srgbClr val="CCCCCC"/>
              </a:solidFill>
              <a:latin typeface="Maven Pro"/>
              <a:ea typeface="Maven Pro"/>
              <a:cs typeface="Maven Pro"/>
              <a:sym typeface="Maven Pro"/>
            </a:endParaRPr>
          </a:p>
        </p:txBody>
      </p:sp>
      <p:sp>
        <p:nvSpPr>
          <p:cNvPr id="1405" name="Google Shape;1405;p89"/>
          <p:cNvSpPr/>
          <p:nvPr/>
        </p:nvSpPr>
        <p:spPr>
          <a:xfrm>
            <a:off x="1159600" y="2571750"/>
            <a:ext cx="15426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DP &lt; (BCO | RF)</a:t>
            </a:r>
            <a:endParaRPr sz="1700">
              <a:solidFill>
                <a:srgbClr val="CCCCCC"/>
              </a:solidFill>
              <a:latin typeface="Maven Pro"/>
              <a:ea typeface="Maven Pro"/>
              <a:cs typeface="Maven Pro"/>
              <a:sym typeface="Maven Pro"/>
            </a:endParaRPr>
          </a:p>
        </p:txBody>
      </p:sp>
      <p:sp>
        <p:nvSpPr>
          <p:cNvPr id="1406" name="Google Shape;1406;p89"/>
          <p:cNvSpPr/>
          <p:nvPr/>
        </p:nvSpPr>
        <p:spPr>
          <a:xfrm>
            <a:off x="3764125" y="2741975"/>
            <a:ext cx="48225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BCO &lt; ((FSDP &lt; CFLR) | (SSDP &lt; CSLR) | (TSDP &lt; CTLR))</a:t>
            </a:r>
            <a:endParaRPr sz="1700">
              <a:solidFill>
                <a:srgbClr val="CCCCCC"/>
              </a:solidFill>
              <a:latin typeface="Maven Pro"/>
              <a:ea typeface="Maven Pro"/>
              <a:cs typeface="Maven Pro"/>
              <a:sym typeface="Maven Pro"/>
            </a:endParaRPr>
          </a:p>
        </p:txBody>
      </p:sp>
      <p:sp>
        <p:nvSpPr>
          <p:cNvPr id="1407" name="Google Shape;1407;p89"/>
          <p:cNvSpPr/>
          <p:nvPr/>
        </p:nvSpPr>
        <p:spPr>
          <a:xfrm>
            <a:off x="827975" y="3342150"/>
            <a:ext cx="2763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(CFLR, CSLR, CTLR) &lt; (RF | DP)</a:t>
            </a:r>
            <a:endParaRPr sz="1700">
              <a:latin typeface="Maven Pro"/>
              <a:ea typeface="Maven Pro"/>
              <a:cs typeface="Maven Pro"/>
              <a:sym typeface="Maven Pro"/>
            </a:endParaRPr>
          </a:p>
        </p:txBody>
      </p:sp>
      <p:sp>
        <p:nvSpPr>
          <p:cNvPr id="1408" name="Google Shape;1408;p89"/>
          <p:cNvSpPr/>
          <p:nvPr/>
        </p:nvSpPr>
        <p:spPr>
          <a:xfrm>
            <a:off x="4661925" y="3631575"/>
            <a:ext cx="34971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(FSDP, SSDP, TSDP, CFLR, CSLR, CTLR)∗</a:t>
            </a:r>
            <a:endParaRPr sz="1700">
              <a:solidFill>
                <a:srgbClr val="CCCCCC"/>
              </a:solidFill>
              <a:latin typeface="Maven Pro"/>
              <a:ea typeface="Maven Pro"/>
              <a:cs typeface="Maven Pro"/>
              <a:sym typeface="Maven Pro"/>
            </a:endParaRPr>
          </a:p>
        </p:txBody>
      </p:sp>
      <p:sp>
        <p:nvSpPr>
          <p:cNvPr id="1409" name="Google Shape;1409;p89"/>
          <p:cNvSpPr/>
          <p:nvPr/>
        </p:nvSpPr>
        <p:spPr>
          <a:xfrm>
            <a:off x="1978150" y="4112550"/>
            <a:ext cx="19659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RF &lt; (ShFMS | DNFR)</a:t>
            </a:r>
            <a:endParaRPr sz="1700">
              <a:solidFill>
                <a:srgbClr val="CCCCCC"/>
              </a:solidFill>
              <a:latin typeface="Maven Pro"/>
              <a:ea typeface="Maven Pro"/>
              <a:cs typeface="Maven Pro"/>
              <a:sym typeface="Maven Pro"/>
            </a:endParaRPr>
          </a:p>
        </p:txBody>
      </p:sp>
      <p:sp>
        <p:nvSpPr>
          <p:cNvPr id="1410" name="Google Shape;1410;p8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25</a:t>
            </a:r>
            <a:endParaRPr>
              <a:solidFill>
                <a:srgbClr val="6666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4" name="Shape 1414"/>
        <p:cNvGrpSpPr/>
        <p:nvPr/>
      </p:nvGrpSpPr>
      <p:grpSpPr>
        <a:xfrm>
          <a:off x="0" y="0"/>
          <a:ext cx="0" cy="0"/>
          <a:chOff x="0" y="0"/>
          <a:chExt cx="0" cy="0"/>
        </a:xfrm>
      </p:grpSpPr>
      <p:sp>
        <p:nvSpPr>
          <p:cNvPr id="1415" name="Google Shape;1415;p90"/>
          <p:cNvSpPr txBox="1"/>
          <p:nvPr/>
        </p:nvSpPr>
        <p:spPr>
          <a:xfrm>
            <a:off x="587838" y="3498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These expressions are then </a:t>
            </a:r>
            <a:r>
              <a:rPr b="1" lang="fr" sz="1800">
                <a:solidFill>
                  <a:srgbClr val="FF0000"/>
                </a:solidFill>
              </a:rPr>
              <a:t>mapped to</a:t>
            </a:r>
            <a:r>
              <a:rPr lang="fr" sz="1800">
                <a:solidFill>
                  <a:schemeClr val="dk1"/>
                </a:solidFill>
              </a:rPr>
              <a:t> their corresponding (reduced) </a:t>
            </a:r>
            <a:r>
              <a:rPr b="1" lang="fr" sz="1800">
                <a:solidFill>
                  <a:srgbClr val="FF0000"/>
                </a:solidFill>
              </a:rPr>
              <a:t>abstract syntax trees (ASTs)</a:t>
            </a:r>
            <a:r>
              <a:rPr lang="fr" sz="1800">
                <a:solidFill>
                  <a:schemeClr val="dk1"/>
                </a:solidFill>
              </a:rPr>
              <a:t>.</a:t>
            </a:r>
            <a:endParaRPr sz="1800">
              <a:solidFill>
                <a:srgbClr val="1A1A1A"/>
              </a:solidFill>
            </a:endParaRPr>
          </a:p>
        </p:txBody>
      </p:sp>
      <p:sp>
        <p:nvSpPr>
          <p:cNvPr id="1416" name="Google Shape;1416;p90"/>
          <p:cNvSpPr txBox="1"/>
          <p:nvPr>
            <p:ph type="title"/>
          </p:nvPr>
        </p:nvSpPr>
        <p:spPr>
          <a:xfrm>
            <a:off x="3208100" y="0"/>
            <a:ext cx="5086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4 – ASTs Mapping</a:t>
            </a:r>
            <a:endParaRPr sz="2020"/>
          </a:p>
        </p:txBody>
      </p:sp>
      <p:sp>
        <p:nvSpPr>
          <p:cNvPr id="1417" name="Google Shape;1417;p9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26</a:t>
            </a:r>
            <a:endParaRPr>
              <a:solidFill>
                <a:srgbClr val="66666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1" name="Shape 1421"/>
        <p:cNvGrpSpPr/>
        <p:nvPr/>
      </p:nvGrpSpPr>
      <p:grpSpPr>
        <a:xfrm>
          <a:off x="0" y="0"/>
          <a:ext cx="0" cy="0"/>
          <a:chOff x="0" y="0"/>
          <a:chExt cx="0" cy="0"/>
        </a:xfrm>
      </p:grpSpPr>
      <p:pic>
        <p:nvPicPr>
          <p:cNvPr id="1422" name="Google Shape;1422;p91" title="reduced_ast_7.png"/>
          <p:cNvPicPr preferRelativeResize="0"/>
          <p:nvPr/>
        </p:nvPicPr>
        <p:blipFill>
          <a:blip r:embed="rId4">
            <a:alphaModFix/>
          </a:blip>
          <a:stretch>
            <a:fillRect/>
          </a:stretch>
        </p:blipFill>
        <p:spPr>
          <a:xfrm>
            <a:off x="5975300" y="1230075"/>
            <a:ext cx="2758125" cy="1972251"/>
          </a:xfrm>
          <a:prstGeom prst="rect">
            <a:avLst/>
          </a:prstGeom>
          <a:noFill/>
          <a:ln>
            <a:noFill/>
          </a:ln>
        </p:spPr>
      </p:pic>
      <p:sp>
        <p:nvSpPr>
          <p:cNvPr id="1423" name="Google Shape;1423;p91"/>
          <p:cNvSpPr txBox="1"/>
          <p:nvPr/>
        </p:nvSpPr>
        <p:spPr>
          <a:xfrm>
            <a:off x="587838" y="3498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These expressions are then </a:t>
            </a:r>
            <a:r>
              <a:rPr b="1" lang="fr" sz="1800">
                <a:solidFill>
                  <a:srgbClr val="FF0000"/>
                </a:solidFill>
              </a:rPr>
              <a:t>mapped to</a:t>
            </a:r>
            <a:r>
              <a:rPr lang="fr" sz="1800">
                <a:solidFill>
                  <a:schemeClr val="dk1"/>
                </a:solidFill>
              </a:rPr>
              <a:t> their corresponding (reduced) </a:t>
            </a:r>
            <a:r>
              <a:rPr b="1" lang="fr" sz="1800">
                <a:solidFill>
                  <a:srgbClr val="FF0000"/>
                </a:solidFill>
              </a:rPr>
              <a:t>abstract syntax trees (ASTs)</a:t>
            </a:r>
            <a:r>
              <a:rPr lang="fr" sz="1800">
                <a:solidFill>
                  <a:schemeClr val="dk1"/>
                </a:solidFill>
              </a:rPr>
              <a:t>.</a:t>
            </a:r>
            <a:endParaRPr sz="1800">
              <a:solidFill>
                <a:srgbClr val="1A1A1A"/>
              </a:solidFill>
            </a:endParaRPr>
          </a:p>
        </p:txBody>
      </p:sp>
      <p:pic>
        <p:nvPicPr>
          <p:cNvPr id="1424" name="Google Shape;1424;p91" title="reduced_ast_1.png"/>
          <p:cNvPicPr preferRelativeResize="0"/>
          <p:nvPr/>
        </p:nvPicPr>
        <p:blipFill>
          <a:blip r:embed="rId5">
            <a:alphaModFix/>
          </a:blip>
          <a:stretch>
            <a:fillRect/>
          </a:stretch>
        </p:blipFill>
        <p:spPr>
          <a:xfrm>
            <a:off x="1812975" y="1279129"/>
            <a:ext cx="1651577" cy="1317434"/>
          </a:xfrm>
          <a:prstGeom prst="rect">
            <a:avLst/>
          </a:prstGeom>
          <a:noFill/>
          <a:ln>
            <a:noFill/>
          </a:ln>
        </p:spPr>
      </p:pic>
      <p:pic>
        <p:nvPicPr>
          <p:cNvPr id="1425" name="Google Shape;1425;p91" title="reduced_ast_5.png"/>
          <p:cNvPicPr preferRelativeResize="0"/>
          <p:nvPr/>
        </p:nvPicPr>
        <p:blipFill>
          <a:blip r:embed="rId6">
            <a:alphaModFix/>
          </a:blip>
          <a:stretch>
            <a:fillRect/>
          </a:stretch>
        </p:blipFill>
        <p:spPr>
          <a:xfrm>
            <a:off x="410575" y="2743925"/>
            <a:ext cx="1651575" cy="1488726"/>
          </a:xfrm>
          <a:prstGeom prst="rect">
            <a:avLst/>
          </a:prstGeom>
          <a:noFill/>
          <a:ln>
            <a:noFill/>
          </a:ln>
        </p:spPr>
      </p:pic>
      <p:pic>
        <p:nvPicPr>
          <p:cNvPr id="1426" name="Google Shape;1426;p91" title="reduced_ast_6.png"/>
          <p:cNvPicPr preferRelativeResize="0"/>
          <p:nvPr/>
        </p:nvPicPr>
        <p:blipFill>
          <a:blip r:embed="rId7">
            <a:alphaModFix/>
          </a:blip>
          <a:stretch>
            <a:fillRect/>
          </a:stretch>
        </p:blipFill>
        <p:spPr>
          <a:xfrm>
            <a:off x="5890625" y="3337219"/>
            <a:ext cx="1305550" cy="1302756"/>
          </a:xfrm>
          <a:prstGeom prst="rect">
            <a:avLst/>
          </a:prstGeom>
          <a:noFill/>
          <a:ln>
            <a:noFill/>
          </a:ln>
        </p:spPr>
      </p:pic>
      <p:pic>
        <p:nvPicPr>
          <p:cNvPr id="1427" name="Google Shape;1427;p91" title="reduced_ast_8.png"/>
          <p:cNvPicPr preferRelativeResize="0"/>
          <p:nvPr/>
        </p:nvPicPr>
        <p:blipFill>
          <a:blip r:embed="rId8">
            <a:alphaModFix/>
          </a:blip>
          <a:stretch>
            <a:fillRect/>
          </a:stretch>
        </p:blipFill>
        <p:spPr>
          <a:xfrm>
            <a:off x="3594050" y="1000925"/>
            <a:ext cx="2381249" cy="1427924"/>
          </a:xfrm>
          <a:prstGeom prst="rect">
            <a:avLst/>
          </a:prstGeom>
          <a:noFill/>
          <a:ln>
            <a:noFill/>
          </a:ln>
        </p:spPr>
      </p:pic>
      <p:pic>
        <p:nvPicPr>
          <p:cNvPr id="1428" name="Google Shape;1428;p91" title="reduced_ast_9.png"/>
          <p:cNvPicPr preferRelativeResize="0"/>
          <p:nvPr/>
        </p:nvPicPr>
        <p:blipFill>
          <a:blip r:embed="rId9">
            <a:alphaModFix/>
          </a:blip>
          <a:stretch>
            <a:fillRect/>
          </a:stretch>
        </p:blipFill>
        <p:spPr>
          <a:xfrm>
            <a:off x="2062150" y="2858900"/>
            <a:ext cx="1872399" cy="1781085"/>
          </a:xfrm>
          <a:prstGeom prst="rect">
            <a:avLst/>
          </a:prstGeom>
          <a:noFill/>
          <a:ln>
            <a:noFill/>
          </a:ln>
        </p:spPr>
      </p:pic>
      <p:pic>
        <p:nvPicPr>
          <p:cNvPr id="1429" name="Google Shape;1429;p91" title="reduced_ast_10.png"/>
          <p:cNvPicPr preferRelativeResize="0"/>
          <p:nvPr/>
        </p:nvPicPr>
        <p:blipFill>
          <a:blip r:embed="rId10">
            <a:alphaModFix/>
          </a:blip>
          <a:stretch>
            <a:fillRect/>
          </a:stretch>
        </p:blipFill>
        <p:spPr>
          <a:xfrm>
            <a:off x="410577" y="1131774"/>
            <a:ext cx="1272899" cy="1264974"/>
          </a:xfrm>
          <a:prstGeom prst="rect">
            <a:avLst/>
          </a:prstGeom>
          <a:noFill/>
          <a:ln>
            <a:noFill/>
          </a:ln>
        </p:spPr>
      </p:pic>
      <p:pic>
        <p:nvPicPr>
          <p:cNvPr id="1430" name="Google Shape;1430;p91" title="reduced_ast_3.png"/>
          <p:cNvPicPr preferRelativeResize="0"/>
          <p:nvPr/>
        </p:nvPicPr>
        <p:blipFill>
          <a:blip r:embed="rId11">
            <a:alphaModFix/>
          </a:blip>
          <a:stretch>
            <a:fillRect/>
          </a:stretch>
        </p:blipFill>
        <p:spPr>
          <a:xfrm>
            <a:off x="7375089" y="3337213"/>
            <a:ext cx="1305561" cy="1317425"/>
          </a:xfrm>
          <a:prstGeom prst="rect">
            <a:avLst/>
          </a:prstGeom>
          <a:noFill/>
          <a:ln>
            <a:noFill/>
          </a:ln>
        </p:spPr>
      </p:pic>
      <p:pic>
        <p:nvPicPr>
          <p:cNvPr id="1431" name="Google Shape;1431;p91" title="reduced_ast_4.png"/>
          <p:cNvPicPr preferRelativeResize="0"/>
          <p:nvPr/>
        </p:nvPicPr>
        <p:blipFill>
          <a:blip r:embed="rId12">
            <a:alphaModFix/>
          </a:blip>
          <a:stretch>
            <a:fillRect/>
          </a:stretch>
        </p:blipFill>
        <p:spPr>
          <a:xfrm>
            <a:off x="4116438" y="2791699"/>
            <a:ext cx="1774199" cy="1735676"/>
          </a:xfrm>
          <a:prstGeom prst="rect">
            <a:avLst/>
          </a:prstGeom>
          <a:noFill/>
          <a:ln>
            <a:noFill/>
          </a:ln>
        </p:spPr>
      </p:pic>
      <p:pic>
        <p:nvPicPr>
          <p:cNvPr id="1432" name="Google Shape;1432;p91" title="reduced_ast_2.png"/>
          <p:cNvPicPr preferRelativeResize="0"/>
          <p:nvPr/>
        </p:nvPicPr>
        <p:blipFill>
          <a:blip r:embed="rId13">
            <a:alphaModFix/>
          </a:blip>
          <a:stretch>
            <a:fillRect/>
          </a:stretch>
        </p:blipFill>
        <p:spPr>
          <a:xfrm>
            <a:off x="7721362" y="1000925"/>
            <a:ext cx="1012051" cy="839801"/>
          </a:xfrm>
          <a:prstGeom prst="rect">
            <a:avLst/>
          </a:prstGeom>
          <a:noFill/>
          <a:ln>
            <a:noFill/>
          </a:ln>
        </p:spPr>
      </p:pic>
      <p:sp>
        <p:nvSpPr>
          <p:cNvPr id="1433" name="Google Shape;1433;p91"/>
          <p:cNvSpPr txBox="1"/>
          <p:nvPr>
            <p:ph type="title"/>
          </p:nvPr>
        </p:nvSpPr>
        <p:spPr>
          <a:xfrm>
            <a:off x="3208100" y="0"/>
            <a:ext cx="5086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4 – ASTs Mapping</a:t>
            </a:r>
            <a:endParaRPr sz="2020"/>
          </a:p>
        </p:txBody>
      </p:sp>
      <p:sp>
        <p:nvSpPr>
          <p:cNvPr id="1434" name="Google Shape;1434;p9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26</a:t>
            </a:r>
            <a:endParaRPr>
              <a:solidFill>
                <a:srgbClr val="6666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20"/>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130" name="Google Shape;130;p20"/>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131" name="Google Shape;131;p20"/>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8" name="Shape 1438"/>
        <p:cNvGrpSpPr/>
        <p:nvPr/>
      </p:nvGrpSpPr>
      <p:grpSpPr>
        <a:xfrm>
          <a:off x="0" y="0"/>
          <a:ext cx="0" cy="0"/>
          <a:chOff x="0" y="0"/>
          <a:chExt cx="0" cy="0"/>
        </a:xfrm>
      </p:grpSpPr>
      <p:sp>
        <p:nvSpPr>
          <p:cNvPr id="1439" name="Google Shape;1439;p92"/>
          <p:cNvSpPr txBox="1"/>
          <p:nvPr>
            <p:ph type="title"/>
          </p:nvPr>
        </p:nvSpPr>
        <p:spPr>
          <a:xfrm>
            <a:off x="3208100" y="0"/>
            <a:ext cx="5086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4 – ASTs Mapping</a:t>
            </a:r>
            <a:endParaRPr sz="2020"/>
          </a:p>
        </p:txBody>
      </p:sp>
      <p:sp>
        <p:nvSpPr>
          <p:cNvPr id="1440" name="Google Shape;1440;p92"/>
          <p:cNvSpPr txBox="1"/>
          <p:nvPr/>
        </p:nvSpPr>
        <p:spPr>
          <a:xfrm>
            <a:off x="587838" y="3498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These expressions are then </a:t>
            </a:r>
            <a:r>
              <a:rPr b="1" lang="fr" sz="1800">
                <a:solidFill>
                  <a:srgbClr val="FF0000"/>
                </a:solidFill>
              </a:rPr>
              <a:t>mapped to</a:t>
            </a:r>
            <a:r>
              <a:rPr lang="fr" sz="1800">
                <a:solidFill>
                  <a:schemeClr val="dk1"/>
                </a:solidFill>
              </a:rPr>
              <a:t> their corresponding (reduced) </a:t>
            </a:r>
            <a:r>
              <a:rPr b="1" lang="fr" sz="1800">
                <a:solidFill>
                  <a:srgbClr val="FF0000"/>
                </a:solidFill>
              </a:rPr>
              <a:t>abstract syntax trees (ASTs)</a:t>
            </a:r>
            <a:r>
              <a:rPr lang="fr" sz="1800">
                <a:solidFill>
                  <a:schemeClr val="dk1"/>
                </a:solidFill>
              </a:rPr>
              <a:t>.</a:t>
            </a:r>
            <a:endParaRPr sz="1800">
              <a:solidFill>
                <a:srgbClr val="1A1A1A"/>
              </a:solidFill>
            </a:endParaRPr>
          </a:p>
        </p:txBody>
      </p:sp>
      <p:sp>
        <p:nvSpPr>
          <p:cNvPr id="1441" name="Google Shape;1441;p9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26</a:t>
            </a:r>
            <a:endParaRPr>
              <a:solidFill>
                <a:srgbClr val="666666"/>
              </a:solidFill>
            </a:endParaRPr>
          </a:p>
        </p:txBody>
      </p:sp>
      <p:pic>
        <p:nvPicPr>
          <p:cNvPr id="1442" name="Google Shape;1442;p92" title="reduced_ast_7.png"/>
          <p:cNvPicPr preferRelativeResize="0"/>
          <p:nvPr/>
        </p:nvPicPr>
        <p:blipFill>
          <a:blip r:embed="rId4">
            <a:alphaModFix amt="19000"/>
          </a:blip>
          <a:stretch>
            <a:fillRect/>
          </a:stretch>
        </p:blipFill>
        <p:spPr>
          <a:xfrm>
            <a:off x="5975300" y="1230075"/>
            <a:ext cx="2758125" cy="1972251"/>
          </a:xfrm>
          <a:prstGeom prst="rect">
            <a:avLst/>
          </a:prstGeom>
          <a:noFill/>
          <a:ln>
            <a:noFill/>
          </a:ln>
        </p:spPr>
      </p:pic>
      <p:pic>
        <p:nvPicPr>
          <p:cNvPr id="1443" name="Google Shape;1443;p92" title="reduced_ast_1.png"/>
          <p:cNvPicPr preferRelativeResize="0"/>
          <p:nvPr/>
        </p:nvPicPr>
        <p:blipFill>
          <a:blip r:embed="rId5">
            <a:alphaModFix amt="19000"/>
          </a:blip>
          <a:stretch>
            <a:fillRect/>
          </a:stretch>
        </p:blipFill>
        <p:spPr>
          <a:xfrm>
            <a:off x="1812975" y="1279129"/>
            <a:ext cx="1651577" cy="1317434"/>
          </a:xfrm>
          <a:prstGeom prst="rect">
            <a:avLst/>
          </a:prstGeom>
          <a:noFill/>
          <a:ln>
            <a:noFill/>
          </a:ln>
        </p:spPr>
      </p:pic>
      <p:pic>
        <p:nvPicPr>
          <p:cNvPr id="1444" name="Google Shape;1444;p92" title="reduced_ast_5.png"/>
          <p:cNvPicPr preferRelativeResize="0"/>
          <p:nvPr/>
        </p:nvPicPr>
        <p:blipFill>
          <a:blip r:embed="rId6">
            <a:alphaModFix amt="19000"/>
          </a:blip>
          <a:stretch>
            <a:fillRect/>
          </a:stretch>
        </p:blipFill>
        <p:spPr>
          <a:xfrm>
            <a:off x="410575" y="2743925"/>
            <a:ext cx="1651575" cy="1488726"/>
          </a:xfrm>
          <a:prstGeom prst="rect">
            <a:avLst/>
          </a:prstGeom>
          <a:noFill/>
          <a:ln>
            <a:noFill/>
          </a:ln>
        </p:spPr>
      </p:pic>
      <p:pic>
        <p:nvPicPr>
          <p:cNvPr id="1445" name="Google Shape;1445;p92" title="reduced_ast_6.png"/>
          <p:cNvPicPr preferRelativeResize="0"/>
          <p:nvPr/>
        </p:nvPicPr>
        <p:blipFill>
          <a:blip r:embed="rId7">
            <a:alphaModFix amt="19000"/>
          </a:blip>
          <a:stretch>
            <a:fillRect/>
          </a:stretch>
        </p:blipFill>
        <p:spPr>
          <a:xfrm>
            <a:off x="5890625" y="3337219"/>
            <a:ext cx="1305550" cy="1302756"/>
          </a:xfrm>
          <a:prstGeom prst="rect">
            <a:avLst/>
          </a:prstGeom>
          <a:noFill/>
          <a:ln>
            <a:noFill/>
          </a:ln>
        </p:spPr>
      </p:pic>
      <p:pic>
        <p:nvPicPr>
          <p:cNvPr id="1446" name="Google Shape;1446;p92" title="reduced_ast_8.png"/>
          <p:cNvPicPr preferRelativeResize="0"/>
          <p:nvPr/>
        </p:nvPicPr>
        <p:blipFill>
          <a:blip r:embed="rId8">
            <a:alphaModFix/>
          </a:blip>
          <a:stretch>
            <a:fillRect/>
          </a:stretch>
        </p:blipFill>
        <p:spPr>
          <a:xfrm>
            <a:off x="3594050" y="1000925"/>
            <a:ext cx="2381249" cy="1427924"/>
          </a:xfrm>
          <a:prstGeom prst="rect">
            <a:avLst/>
          </a:prstGeom>
          <a:noFill/>
          <a:ln>
            <a:noFill/>
          </a:ln>
        </p:spPr>
      </p:pic>
      <p:pic>
        <p:nvPicPr>
          <p:cNvPr id="1447" name="Google Shape;1447;p92" title="reduced_ast_9.png"/>
          <p:cNvPicPr preferRelativeResize="0"/>
          <p:nvPr/>
        </p:nvPicPr>
        <p:blipFill>
          <a:blip r:embed="rId9">
            <a:alphaModFix amt="19000"/>
          </a:blip>
          <a:stretch>
            <a:fillRect/>
          </a:stretch>
        </p:blipFill>
        <p:spPr>
          <a:xfrm>
            <a:off x="2062150" y="2858900"/>
            <a:ext cx="1872399" cy="1781085"/>
          </a:xfrm>
          <a:prstGeom prst="rect">
            <a:avLst/>
          </a:prstGeom>
          <a:noFill/>
          <a:ln>
            <a:noFill/>
          </a:ln>
        </p:spPr>
      </p:pic>
      <p:pic>
        <p:nvPicPr>
          <p:cNvPr id="1448" name="Google Shape;1448;p92" title="reduced_ast_10.png"/>
          <p:cNvPicPr preferRelativeResize="0"/>
          <p:nvPr/>
        </p:nvPicPr>
        <p:blipFill>
          <a:blip r:embed="rId10">
            <a:alphaModFix amt="19000"/>
          </a:blip>
          <a:stretch>
            <a:fillRect/>
          </a:stretch>
        </p:blipFill>
        <p:spPr>
          <a:xfrm>
            <a:off x="410577" y="1131774"/>
            <a:ext cx="1272899" cy="1264974"/>
          </a:xfrm>
          <a:prstGeom prst="rect">
            <a:avLst/>
          </a:prstGeom>
          <a:noFill/>
          <a:ln>
            <a:noFill/>
          </a:ln>
        </p:spPr>
      </p:pic>
      <p:pic>
        <p:nvPicPr>
          <p:cNvPr id="1449" name="Google Shape;1449;p92" title="reduced_ast_3.png"/>
          <p:cNvPicPr preferRelativeResize="0"/>
          <p:nvPr/>
        </p:nvPicPr>
        <p:blipFill>
          <a:blip r:embed="rId11">
            <a:alphaModFix amt="19000"/>
          </a:blip>
          <a:stretch>
            <a:fillRect/>
          </a:stretch>
        </p:blipFill>
        <p:spPr>
          <a:xfrm>
            <a:off x="7375089" y="3337213"/>
            <a:ext cx="1305561" cy="1317425"/>
          </a:xfrm>
          <a:prstGeom prst="rect">
            <a:avLst/>
          </a:prstGeom>
          <a:noFill/>
          <a:ln>
            <a:noFill/>
          </a:ln>
        </p:spPr>
      </p:pic>
      <p:pic>
        <p:nvPicPr>
          <p:cNvPr id="1450" name="Google Shape;1450;p92" title="reduced_ast_4.png"/>
          <p:cNvPicPr preferRelativeResize="0"/>
          <p:nvPr/>
        </p:nvPicPr>
        <p:blipFill>
          <a:blip r:embed="rId12">
            <a:alphaModFix amt="19000"/>
          </a:blip>
          <a:stretch>
            <a:fillRect/>
          </a:stretch>
        </p:blipFill>
        <p:spPr>
          <a:xfrm>
            <a:off x="4116438" y="2791699"/>
            <a:ext cx="1774199" cy="1735676"/>
          </a:xfrm>
          <a:prstGeom prst="rect">
            <a:avLst/>
          </a:prstGeom>
          <a:noFill/>
          <a:ln>
            <a:noFill/>
          </a:ln>
        </p:spPr>
      </p:pic>
      <p:pic>
        <p:nvPicPr>
          <p:cNvPr id="1451" name="Google Shape;1451;p92" title="reduced_ast_2.png"/>
          <p:cNvPicPr preferRelativeResize="0"/>
          <p:nvPr/>
        </p:nvPicPr>
        <p:blipFill>
          <a:blip r:embed="rId13">
            <a:alphaModFix amt="19000"/>
          </a:blip>
          <a:stretch>
            <a:fillRect/>
          </a:stretch>
        </p:blipFill>
        <p:spPr>
          <a:xfrm>
            <a:off x="7721362" y="1000925"/>
            <a:ext cx="1012051" cy="8398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5" name="Shape 1455"/>
        <p:cNvGrpSpPr/>
        <p:nvPr/>
      </p:nvGrpSpPr>
      <p:grpSpPr>
        <a:xfrm>
          <a:off x="0" y="0"/>
          <a:ext cx="0" cy="0"/>
          <a:chOff x="0" y="0"/>
          <a:chExt cx="0" cy="0"/>
        </a:xfrm>
      </p:grpSpPr>
      <p:sp>
        <p:nvSpPr>
          <p:cNvPr id="1456" name="Google Shape;1456;p93"/>
          <p:cNvSpPr txBox="1"/>
          <p:nvPr/>
        </p:nvSpPr>
        <p:spPr>
          <a:xfrm>
            <a:off x="587838" y="472875"/>
            <a:ext cx="7968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a:t>
            </a:r>
            <a:r>
              <a:rPr b="1" lang="fr" sz="1800">
                <a:solidFill>
                  <a:srgbClr val="FF0000"/>
                </a:solidFill>
              </a:rPr>
              <a:t>sequential information</a:t>
            </a:r>
            <a:r>
              <a:rPr lang="fr" sz="1800">
                <a:solidFill>
                  <a:schemeClr val="dk1"/>
                </a:solidFill>
              </a:rPr>
              <a:t> contained in the multiple ASTs is then gathered to obtain a </a:t>
            </a:r>
            <a:r>
              <a:rPr b="1" lang="fr" sz="1800">
                <a:solidFill>
                  <a:srgbClr val="FF0000"/>
                </a:solidFill>
              </a:rPr>
              <a:t>cleaner</a:t>
            </a:r>
            <a:r>
              <a:rPr lang="fr" sz="1800">
                <a:solidFill>
                  <a:schemeClr val="dk1"/>
                </a:solidFill>
              </a:rPr>
              <a:t> and </a:t>
            </a:r>
            <a:r>
              <a:rPr b="1" lang="fr" sz="1800">
                <a:solidFill>
                  <a:srgbClr val="FF0000"/>
                </a:solidFill>
              </a:rPr>
              <a:t>more compact</a:t>
            </a:r>
            <a:r>
              <a:rPr lang="fr" sz="1800">
                <a:solidFill>
                  <a:schemeClr val="dk1"/>
                </a:solidFill>
              </a:rPr>
              <a:t> representation of it, called </a:t>
            </a:r>
            <a:r>
              <a:rPr b="1" lang="fr" sz="1800">
                <a:solidFill>
                  <a:srgbClr val="FF0000"/>
                </a:solidFill>
              </a:rPr>
              <a:t>dependency graph</a:t>
            </a:r>
            <a:r>
              <a:rPr lang="fr" sz="1800">
                <a:solidFill>
                  <a:schemeClr val="dk1"/>
                </a:solidFill>
              </a:rPr>
              <a:t>.</a:t>
            </a:r>
            <a:endParaRPr sz="1800">
              <a:solidFill>
                <a:schemeClr val="dk1"/>
              </a:solidFill>
            </a:endParaRPr>
          </a:p>
        </p:txBody>
      </p:sp>
      <p:sp>
        <p:nvSpPr>
          <p:cNvPr id="1457" name="Google Shape;1457;p9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5 – Dependency Graph</a:t>
            </a:r>
            <a:endParaRPr sz="2020"/>
          </a:p>
        </p:txBody>
      </p:sp>
      <p:sp>
        <p:nvSpPr>
          <p:cNvPr id="1458" name="Google Shape;1458;p9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27</a:t>
            </a:r>
            <a:endParaRPr>
              <a:solidFill>
                <a:srgbClr val="666666"/>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2" name="Shape 1462"/>
        <p:cNvGrpSpPr/>
        <p:nvPr/>
      </p:nvGrpSpPr>
      <p:grpSpPr>
        <a:xfrm>
          <a:off x="0" y="0"/>
          <a:ext cx="0" cy="0"/>
          <a:chOff x="0" y="0"/>
          <a:chExt cx="0" cy="0"/>
        </a:xfrm>
      </p:grpSpPr>
      <p:sp>
        <p:nvSpPr>
          <p:cNvPr id="1463" name="Google Shape;1463;p94"/>
          <p:cNvSpPr txBox="1"/>
          <p:nvPr/>
        </p:nvSpPr>
        <p:spPr>
          <a:xfrm>
            <a:off x="587838" y="472875"/>
            <a:ext cx="7968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a:t>
            </a:r>
            <a:r>
              <a:rPr b="1" lang="fr" sz="1800">
                <a:solidFill>
                  <a:srgbClr val="FF0000"/>
                </a:solidFill>
              </a:rPr>
              <a:t>sequential information</a:t>
            </a:r>
            <a:r>
              <a:rPr lang="fr" sz="1800">
                <a:solidFill>
                  <a:schemeClr val="dk1"/>
                </a:solidFill>
              </a:rPr>
              <a:t> contained in the multiple ASTs is then gathered to obtain a </a:t>
            </a:r>
            <a:r>
              <a:rPr b="1" lang="fr" sz="1800">
                <a:solidFill>
                  <a:srgbClr val="FF0000"/>
                </a:solidFill>
              </a:rPr>
              <a:t>cleaner</a:t>
            </a:r>
            <a:r>
              <a:rPr lang="fr" sz="1800">
                <a:solidFill>
                  <a:schemeClr val="dk1"/>
                </a:solidFill>
              </a:rPr>
              <a:t> and </a:t>
            </a:r>
            <a:r>
              <a:rPr b="1" lang="fr" sz="1800">
                <a:solidFill>
                  <a:srgbClr val="FF0000"/>
                </a:solidFill>
              </a:rPr>
              <a:t>more compact</a:t>
            </a:r>
            <a:r>
              <a:rPr lang="fr" sz="1800">
                <a:solidFill>
                  <a:schemeClr val="dk1"/>
                </a:solidFill>
              </a:rPr>
              <a:t> representation of it, called </a:t>
            </a:r>
            <a:r>
              <a:rPr b="1" lang="fr" sz="1800">
                <a:solidFill>
                  <a:srgbClr val="FF0000"/>
                </a:solidFill>
              </a:rPr>
              <a:t>dependency graph</a:t>
            </a:r>
            <a:r>
              <a:rPr lang="fr" sz="1800">
                <a:solidFill>
                  <a:schemeClr val="dk1"/>
                </a:solidFill>
              </a:rPr>
              <a:t>.</a:t>
            </a:r>
            <a:endParaRPr sz="1800">
              <a:solidFill>
                <a:schemeClr val="dk1"/>
              </a:solidFill>
            </a:endParaRPr>
          </a:p>
        </p:txBody>
      </p:sp>
      <p:pic>
        <p:nvPicPr>
          <p:cNvPr id="1464" name="Google Shape;1464;p94" title="good_original_graph.png"/>
          <p:cNvPicPr preferRelativeResize="0"/>
          <p:nvPr/>
        </p:nvPicPr>
        <p:blipFill>
          <a:blip r:embed="rId4">
            <a:alphaModFix/>
          </a:blip>
          <a:stretch>
            <a:fillRect/>
          </a:stretch>
        </p:blipFill>
        <p:spPr>
          <a:xfrm>
            <a:off x="651425" y="1723436"/>
            <a:ext cx="7841152" cy="2255090"/>
          </a:xfrm>
          <a:prstGeom prst="rect">
            <a:avLst/>
          </a:prstGeom>
          <a:noFill/>
          <a:ln>
            <a:noFill/>
          </a:ln>
        </p:spPr>
      </p:pic>
      <p:sp>
        <p:nvSpPr>
          <p:cNvPr id="1465" name="Google Shape;1465;p9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5 – Dependency Graph</a:t>
            </a:r>
            <a:endParaRPr sz="2020"/>
          </a:p>
        </p:txBody>
      </p:sp>
      <p:sp>
        <p:nvSpPr>
          <p:cNvPr id="1466" name="Google Shape;1466;p9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27</a:t>
            </a:r>
            <a:endParaRPr>
              <a:solidFill>
                <a:srgbClr val="666666"/>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0" name="Shape 1470"/>
        <p:cNvGrpSpPr/>
        <p:nvPr/>
      </p:nvGrpSpPr>
      <p:grpSpPr>
        <a:xfrm>
          <a:off x="0" y="0"/>
          <a:ext cx="0" cy="0"/>
          <a:chOff x="0" y="0"/>
          <a:chExt cx="0" cy="0"/>
        </a:xfrm>
      </p:grpSpPr>
      <p:sp>
        <p:nvSpPr>
          <p:cNvPr id="1471" name="Google Shape;1471;p95"/>
          <p:cNvSpPr txBox="1"/>
          <p:nvPr/>
        </p:nvSpPr>
        <p:spPr>
          <a:xfrm>
            <a:off x="587838" y="391838"/>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graph is then transformed into the corresponding BPMN process by adding a </a:t>
            </a:r>
            <a:r>
              <a:rPr b="1" lang="fr" sz="1800">
                <a:solidFill>
                  <a:srgbClr val="FF0000"/>
                </a:solidFill>
              </a:rPr>
              <a:t>start event</a:t>
            </a:r>
            <a:r>
              <a:rPr lang="fr" sz="1800">
                <a:solidFill>
                  <a:schemeClr val="dk1"/>
                </a:solidFill>
              </a:rPr>
              <a:t>, one or several </a:t>
            </a:r>
            <a:r>
              <a:rPr b="1" lang="fr" sz="1800">
                <a:solidFill>
                  <a:srgbClr val="FF0000"/>
                </a:solidFill>
              </a:rPr>
              <a:t>end events</a:t>
            </a:r>
            <a:r>
              <a:rPr lang="fr" sz="1800">
                <a:solidFill>
                  <a:schemeClr val="dk1"/>
                </a:solidFill>
              </a:rPr>
              <a:t>, and </a:t>
            </a:r>
            <a:r>
              <a:rPr b="1" lang="fr" sz="1800">
                <a:solidFill>
                  <a:srgbClr val="FF0000"/>
                </a:solidFill>
              </a:rPr>
              <a:t>exclusive</a:t>
            </a:r>
            <a:r>
              <a:rPr b="1" lang="fr" sz="1800">
                <a:solidFill>
                  <a:srgbClr val="FF0000"/>
                </a:solidFill>
              </a:rPr>
              <a:t> gateways</a:t>
            </a:r>
            <a:r>
              <a:rPr lang="fr" sz="1800">
                <a:solidFill>
                  <a:schemeClr val="dk1"/>
                </a:solidFill>
              </a:rPr>
              <a:t>.</a:t>
            </a:r>
            <a:endParaRPr sz="1800">
              <a:solidFill>
                <a:schemeClr val="dk1"/>
              </a:solidFill>
            </a:endParaRPr>
          </a:p>
        </p:txBody>
      </p:sp>
      <p:sp>
        <p:nvSpPr>
          <p:cNvPr id="1472" name="Google Shape;1472;p9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 – BPMN Generation</a:t>
            </a:r>
            <a:endParaRPr sz="2020"/>
          </a:p>
        </p:txBody>
      </p:sp>
      <p:sp>
        <p:nvSpPr>
          <p:cNvPr id="1473" name="Google Shape;1473;p9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28</a:t>
            </a:r>
            <a:endParaRPr>
              <a:solidFill>
                <a:srgbClr val="666666"/>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7" name="Shape 1477"/>
        <p:cNvGrpSpPr/>
        <p:nvPr/>
      </p:nvGrpSpPr>
      <p:grpSpPr>
        <a:xfrm>
          <a:off x="0" y="0"/>
          <a:ext cx="0" cy="0"/>
          <a:chOff x="0" y="0"/>
          <a:chExt cx="0" cy="0"/>
        </a:xfrm>
      </p:grpSpPr>
      <p:sp>
        <p:nvSpPr>
          <p:cNvPr id="1478" name="Google Shape;1478;p9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 – BPMN Generation</a:t>
            </a:r>
            <a:endParaRPr sz="2020"/>
          </a:p>
        </p:txBody>
      </p:sp>
      <p:sp>
        <p:nvSpPr>
          <p:cNvPr id="1479" name="Google Shape;1479;p96"/>
          <p:cNvSpPr txBox="1"/>
          <p:nvPr/>
        </p:nvSpPr>
        <p:spPr>
          <a:xfrm>
            <a:off x="587838" y="391838"/>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graph is then transformed into the corresponding BPMN process by adding a </a:t>
            </a:r>
            <a:r>
              <a:rPr b="1" lang="fr" sz="1800">
                <a:solidFill>
                  <a:srgbClr val="FF0000"/>
                </a:solidFill>
              </a:rPr>
              <a:t>start event</a:t>
            </a:r>
            <a:r>
              <a:rPr lang="fr" sz="1800">
                <a:solidFill>
                  <a:schemeClr val="dk1"/>
                </a:solidFill>
              </a:rPr>
              <a:t>, one or several </a:t>
            </a:r>
            <a:r>
              <a:rPr b="1" lang="fr" sz="1800">
                <a:solidFill>
                  <a:srgbClr val="FF0000"/>
                </a:solidFill>
              </a:rPr>
              <a:t>end events</a:t>
            </a:r>
            <a:r>
              <a:rPr lang="fr" sz="1800">
                <a:solidFill>
                  <a:schemeClr val="dk1"/>
                </a:solidFill>
              </a:rPr>
              <a:t>, and </a:t>
            </a:r>
            <a:r>
              <a:rPr b="1" lang="fr" sz="1800">
                <a:solidFill>
                  <a:srgbClr val="FF0000"/>
                </a:solidFill>
              </a:rPr>
              <a:t>exclusive gateways</a:t>
            </a:r>
            <a:r>
              <a:rPr lang="fr" sz="1800">
                <a:solidFill>
                  <a:schemeClr val="dk1"/>
                </a:solidFill>
              </a:rPr>
              <a:t>.</a:t>
            </a:r>
            <a:endParaRPr sz="1800">
              <a:solidFill>
                <a:schemeClr val="dk1"/>
              </a:solidFill>
            </a:endParaRPr>
          </a:p>
        </p:txBody>
      </p:sp>
      <p:pic>
        <p:nvPicPr>
          <p:cNvPr id="1480" name="Google Shape;1480;p96" title="original_bpmn.png"/>
          <p:cNvPicPr preferRelativeResize="0"/>
          <p:nvPr/>
        </p:nvPicPr>
        <p:blipFill>
          <a:blip r:embed="rId4">
            <a:alphaModFix/>
          </a:blip>
          <a:stretch>
            <a:fillRect/>
          </a:stretch>
        </p:blipFill>
        <p:spPr>
          <a:xfrm>
            <a:off x="983050" y="1130738"/>
            <a:ext cx="7177894" cy="3501412"/>
          </a:xfrm>
          <a:prstGeom prst="rect">
            <a:avLst/>
          </a:prstGeom>
          <a:noFill/>
          <a:ln>
            <a:noFill/>
          </a:ln>
        </p:spPr>
      </p:pic>
      <p:sp>
        <p:nvSpPr>
          <p:cNvPr id="1481" name="Google Shape;1481;p9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28</a:t>
            </a:r>
            <a:endParaRPr>
              <a:solidFill>
                <a:srgbClr val="666666"/>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5" name="Shape 1485"/>
        <p:cNvGrpSpPr/>
        <p:nvPr/>
      </p:nvGrpSpPr>
      <p:grpSpPr>
        <a:xfrm>
          <a:off x="0" y="0"/>
          <a:ext cx="0" cy="0"/>
          <a:chOff x="0" y="0"/>
          <a:chExt cx="0" cy="0"/>
        </a:xfrm>
      </p:grpSpPr>
      <p:sp>
        <p:nvSpPr>
          <p:cNvPr id="1486" name="Google Shape;1486;p9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487" name="Google Shape;1487;p97"/>
          <p:cNvSpPr txBox="1"/>
          <p:nvPr/>
        </p:nvSpPr>
        <p:spPr>
          <a:xfrm>
            <a:off x="587838" y="391838"/>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process is </a:t>
            </a:r>
            <a:r>
              <a:rPr b="1" lang="fr" sz="1800">
                <a:solidFill>
                  <a:srgbClr val="FF0000"/>
                </a:solidFill>
              </a:rPr>
              <a:t>incomplete</a:t>
            </a:r>
            <a:r>
              <a:rPr lang="fr" sz="1800">
                <a:solidFill>
                  <a:schemeClr val="dk1"/>
                </a:solidFill>
              </a:rPr>
              <a:t> with regards to the expressions!</a:t>
            </a:r>
            <a:endParaRPr sz="1800">
              <a:solidFill>
                <a:schemeClr val="dk1"/>
              </a:solidFill>
            </a:endParaRPr>
          </a:p>
        </p:txBody>
      </p:sp>
      <p:sp>
        <p:nvSpPr>
          <p:cNvPr id="1488" name="Google Shape;1488;p9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2" name="Shape 1492"/>
        <p:cNvGrpSpPr/>
        <p:nvPr/>
      </p:nvGrpSpPr>
      <p:grpSpPr>
        <a:xfrm>
          <a:off x="0" y="0"/>
          <a:ext cx="0" cy="0"/>
          <a:chOff x="0" y="0"/>
          <a:chExt cx="0" cy="0"/>
        </a:xfrm>
      </p:grpSpPr>
      <p:sp>
        <p:nvSpPr>
          <p:cNvPr id="1493" name="Google Shape;1493;p9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494" name="Google Shape;1494;p98"/>
          <p:cNvSpPr txBox="1"/>
          <p:nvPr/>
        </p:nvSpPr>
        <p:spPr>
          <a:xfrm>
            <a:off x="587838" y="391838"/>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process is </a:t>
            </a:r>
            <a:r>
              <a:rPr b="1" lang="fr" sz="1800">
                <a:solidFill>
                  <a:srgbClr val="FF0000"/>
                </a:solidFill>
              </a:rPr>
              <a:t>incomplete</a:t>
            </a:r>
            <a:r>
              <a:rPr lang="fr" sz="1800">
                <a:solidFill>
                  <a:schemeClr val="dk1"/>
                </a:solidFill>
              </a:rPr>
              <a:t> with regards to the expressions!</a:t>
            </a:r>
            <a:endParaRPr sz="1800">
              <a:solidFill>
                <a:schemeClr val="dk1"/>
              </a:solidFill>
            </a:endParaRPr>
          </a:p>
        </p:txBody>
      </p:sp>
      <p:sp>
        <p:nvSpPr>
          <p:cNvPr id="1495" name="Google Shape;1495;p9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pic>
        <p:nvPicPr>
          <p:cNvPr id="1496" name="Google Shape;1496;p98" title="original_bpmn.png"/>
          <p:cNvPicPr preferRelativeResize="0"/>
          <p:nvPr/>
        </p:nvPicPr>
        <p:blipFill>
          <a:blip r:embed="rId4">
            <a:alphaModFix/>
          </a:blip>
          <a:stretch>
            <a:fillRect/>
          </a:stretch>
        </p:blipFill>
        <p:spPr>
          <a:xfrm>
            <a:off x="687950" y="853550"/>
            <a:ext cx="6596175" cy="32176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0" name="Shape 1500"/>
        <p:cNvGrpSpPr/>
        <p:nvPr/>
      </p:nvGrpSpPr>
      <p:grpSpPr>
        <a:xfrm>
          <a:off x="0" y="0"/>
          <a:ext cx="0" cy="0"/>
          <a:chOff x="0" y="0"/>
          <a:chExt cx="0" cy="0"/>
        </a:xfrm>
      </p:grpSpPr>
      <p:sp>
        <p:nvSpPr>
          <p:cNvPr id="1501" name="Google Shape;1501;p9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502" name="Google Shape;1502;p99"/>
          <p:cNvSpPr txBox="1"/>
          <p:nvPr/>
        </p:nvSpPr>
        <p:spPr>
          <a:xfrm>
            <a:off x="587838" y="391838"/>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process is </a:t>
            </a:r>
            <a:r>
              <a:rPr b="1" lang="fr" sz="1800">
                <a:solidFill>
                  <a:srgbClr val="FF0000"/>
                </a:solidFill>
              </a:rPr>
              <a:t>incomplete</a:t>
            </a:r>
            <a:r>
              <a:rPr lang="fr" sz="1800">
                <a:solidFill>
                  <a:schemeClr val="dk1"/>
                </a:solidFill>
              </a:rPr>
              <a:t> with regards to the expressions!</a:t>
            </a:r>
            <a:endParaRPr sz="1800">
              <a:solidFill>
                <a:schemeClr val="dk1"/>
              </a:solidFill>
            </a:endParaRPr>
          </a:p>
        </p:txBody>
      </p:sp>
      <p:pic>
        <p:nvPicPr>
          <p:cNvPr id="1503" name="Google Shape;1503;p99" title="original_bpmn.png"/>
          <p:cNvPicPr preferRelativeResize="0"/>
          <p:nvPr/>
        </p:nvPicPr>
        <p:blipFill>
          <a:blip r:embed="rId4">
            <a:alphaModFix/>
          </a:blip>
          <a:stretch>
            <a:fillRect/>
          </a:stretch>
        </p:blipFill>
        <p:spPr>
          <a:xfrm>
            <a:off x="687950" y="853550"/>
            <a:ext cx="6596175" cy="3217650"/>
          </a:xfrm>
          <a:prstGeom prst="rect">
            <a:avLst/>
          </a:prstGeom>
          <a:noFill/>
          <a:ln>
            <a:noFill/>
          </a:ln>
        </p:spPr>
      </p:pic>
      <p:sp>
        <p:nvSpPr>
          <p:cNvPr id="1504" name="Google Shape;1504;p99"/>
          <p:cNvSpPr/>
          <p:nvPr/>
        </p:nvSpPr>
        <p:spPr>
          <a:xfrm>
            <a:off x="891588" y="42445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505" name="Google Shape;1505;p9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9" name="Shape 1509"/>
        <p:cNvGrpSpPr/>
        <p:nvPr/>
      </p:nvGrpSpPr>
      <p:grpSpPr>
        <a:xfrm>
          <a:off x="0" y="0"/>
          <a:ext cx="0" cy="0"/>
          <a:chOff x="0" y="0"/>
          <a:chExt cx="0" cy="0"/>
        </a:xfrm>
      </p:grpSpPr>
      <p:sp>
        <p:nvSpPr>
          <p:cNvPr id="1510" name="Google Shape;1510;p10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511" name="Google Shape;1511;p100"/>
          <p:cNvSpPr txBox="1"/>
          <p:nvPr/>
        </p:nvSpPr>
        <p:spPr>
          <a:xfrm>
            <a:off x="587838" y="391838"/>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process is </a:t>
            </a:r>
            <a:r>
              <a:rPr b="1" lang="fr" sz="1800">
                <a:solidFill>
                  <a:srgbClr val="FF0000"/>
                </a:solidFill>
              </a:rPr>
              <a:t>incomplete</a:t>
            </a:r>
            <a:r>
              <a:rPr lang="fr" sz="1800">
                <a:solidFill>
                  <a:schemeClr val="dk1"/>
                </a:solidFill>
              </a:rPr>
              <a:t> with regards to the expressions!</a:t>
            </a:r>
            <a:endParaRPr sz="1800">
              <a:solidFill>
                <a:schemeClr val="dk1"/>
              </a:solidFill>
            </a:endParaRPr>
          </a:p>
        </p:txBody>
      </p:sp>
      <p:pic>
        <p:nvPicPr>
          <p:cNvPr id="1512" name="Google Shape;1512;p100" title="original_bpmn.png"/>
          <p:cNvPicPr preferRelativeResize="0"/>
          <p:nvPr/>
        </p:nvPicPr>
        <p:blipFill>
          <a:blip r:embed="rId4">
            <a:alphaModFix/>
          </a:blip>
          <a:stretch>
            <a:fillRect/>
          </a:stretch>
        </p:blipFill>
        <p:spPr>
          <a:xfrm>
            <a:off x="687950" y="853550"/>
            <a:ext cx="6596175" cy="3217650"/>
          </a:xfrm>
          <a:prstGeom prst="rect">
            <a:avLst/>
          </a:prstGeom>
          <a:noFill/>
          <a:ln>
            <a:noFill/>
          </a:ln>
        </p:spPr>
      </p:pic>
      <p:sp>
        <p:nvSpPr>
          <p:cNvPr id="1513" name="Google Shape;1513;p100"/>
          <p:cNvSpPr/>
          <p:nvPr/>
        </p:nvSpPr>
        <p:spPr>
          <a:xfrm>
            <a:off x="891588" y="42445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514" name="Google Shape;1514;p100"/>
          <p:cNvSpPr/>
          <p:nvPr/>
        </p:nvSpPr>
        <p:spPr>
          <a:xfrm>
            <a:off x="3209975" y="4168100"/>
            <a:ext cx="634200" cy="46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5" name="Google Shape;1515;p100"/>
          <p:cNvSpPr txBox="1"/>
          <p:nvPr/>
        </p:nvSpPr>
        <p:spPr>
          <a:xfrm>
            <a:off x="3941850" y="4052300"/>
            <a:ext cx="2235000" cy="6933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fr" sz="1800">
                <a:solidFill>
                  <a:srgbClr val="FF0000"/>
                </a:solidFill>
              </a:rPr>
              <a:t>Task LCDF is</a:t>
            </a:r>
            <a:endParaRPr sz="1800">
              <a:solidFill>
                <a:srgbClr val="FF0000"/>
              </a:solidFill>
            </a:endParaRPr>
          </a:p>
          <a:p>
            <a:pPr indent="0" lvl="0" marL="0" rtl="0" algn="just">
              <a:spcBef>
                <a:spcPts val="0"/>
              </a:spcBef>
              <a:spcAft>
                <a:spcPts val="0"/>
              </a:spcAft>
              <a:buNone/>
            </a:pPr>
            <a:r>
              <a:rPr lang="fr" sz="1800">
                <a:solidFill>
                  <a:srgbClr val="FF0000"/>
                </a:solidFill>
              </a:rPr>
              <a:t>not in the process!</a:t>
            </a:r>
            <a:endParaRPr sz="1800">
              <a:solidFill>
                <a:srgbClr val="FF0000"/>
              </a:solidFill>
            </a:endParaRPr>
          </a:p>
        </p:txBody>
      </p:sp>
      <p:sp>
        <p:nvSpPr>
          <p:cNvPr id="1516" name="Google Shape;1516;p10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0" name="Shape 1520"/>
        <p:cNvGrpSpPr/>
        <p:nvPr/>
      </p:nvGrpSpPr>
      <p:grpSpPr>
        <a:xfrm>
          <a:off x="0" y="0"/>
          <a:ext cx="0" cy="0"/>
          <a:chOff x="0" y="0"/>
          <a:chExt cx="0" cy="0"/>
        </a:xfrm>
      </p:grpSpPr>
      <p:sp>
        <p:nvSpPr>
          <p:cNvPr id="1521" name="Google Shape;1521;p10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522" name="Google Shape;1522;p101"/>
          <p:cNvSpPr txBox="1"/>
          <p:nvPr/>
        </p:nvSpPr>
        <p:spPr>
          <a:xfrm>
            <a:off x="587838" y="391838"/>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process is </a:t>
            </a:r>
            <a:r>
              <a:rPr b="1" lang="fr" sz="1800">
                <a:solidFill>
                  <a:srgbClr val="FF0000"/>
                </a:solidFill>
              </a:rPr>
              <a:t>incomplete</a:t>
            </a:r>
            <a:r>
              <a:rPr lang="fr" sz="1800">
                <a:solidFill>
                  <a:schemeClr val="dk1"/>
                </a:solidFill>
              </a:rPr>
              <a:t> with regards to the expressions!</a:t>
            </a:r>
            <a:endParaRPr sz="1800">
              <a:solidFill>
                <a:schemeClr val="dk1"/>
              </a:solidFill>
            </a:endParaRPr>
          </a:p>
        </p:txBody>
      </p:sp>
      <p:pic>
        <p:nvPicPr>
          <p:cNvPr id="1523" name="Google Shape;1523;p101" title="original_bpmn.png"/>
          <p:cNvPicPr preferRelativeResize="0"/>
          <p:nvPr/>
        </p:nvPicPr>
        <p:blipFill>
          <a:blip r:embed="rId4">
            <a:alphaModFix/>
          </a:blip>
          <a:stretch>
            <a:fillRect/>
          </a:stretch>
        </p:blipFill>
        <p:spPr>
          <a:xfrm>
            <a:off x="687950" y="853550"/>
            <a:ext cx="6596175" cy="3217650"/>
          </a:xfrm>
          <a:prstGeom prst="rect">
            <a:avLst/>
          </a:prstGeom>
          <a:noFill/>
          <a:ln>
            <a:noFill/>
          </a:ln>
        </p:spPr>
      </p:pic>
      <p:sp>
        <p:nvSpPr>
          <p:cNvPr id="1524" name="Google Shape;1524;p101"/>
          <p:cNvSpPr/>
          <p:nvPr/>
        </p:nvSpPr>
        <p:spPr>
          <a:xfrm>
            <a:off x="891588" y="42445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525" name="Google Shape;1525;p101"/>
          <p:cNvSpPr/>
          <p:nvPr/>
        </p:nvSpPr>
        <p:spPr>
          <a:xfrm>
            <a:off x="4684863" y="4244600"/>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
        <p:nvSpPr>
          <p:cNvPr id="1526" name="Google Shape;1526;p10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1"/>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137" name="Google Shape;137;p21"/>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a:t>
            </a:r>
            <a:r>
              <a:rPr b="1" lang="fr" sz="1800">
                <a:solidFill>
                  <a:srgbClr val="FF0000"/>
                </a:solidFill>
              </a:rPr>
              <a:t>holistic discipline</a:t>
            </a:r>
            <a:r>
              <a:rPr lang="fr" sz="1800"/>
              <a:t> encompasses all the fields related to business processes, such as:</a:t>
            </a:r>
            <a:endParaRPr sz="1800"/>
          </a:p>
        </p:txBody>
      </p:sp>
      <p:sp>
        <p:nvSpPr>
          <p:cNvPr id="138" name="Google Shape;138;p21"/>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139" name="Google Shape;139;p21"/>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0" name="Shape 1530"/>
        <p:cNvGrpSpPr/>
        <p:nvPr/>
      </p:nvGrpSpPr>
      <p:grpSpPr>
        <a:xfrm>
          <a:off x="0" y="0"/>
          <a:ext cx="0" cy="0"/>
          <a:chOff x="0" y="0"/>
          <a:chExt cx="0" cy="0"/>
        </a:xfrm>
      </p:grpSpPr>
      <p:sp>
        <p:nvSpPr>
          <p:cNvPr id="1531" name="Google Shape;1531;p10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532" name="Google Shape;1532;p102"/>
          <p:cNvSpPr txBox="1"/>
          <p:nvPr/>
        </p:nvSpPr>
        <p:spPr>
          <a:xfrm>
            <a:off x="587838" y="391838"/>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process is </a:t>
            </a:r>
            <a:r>
              <a:rPr b="1" lang="fr" sz="1800">
                <a:solidFill>
                  <a:srgbClr val="FF0000"/>
                </a:solidFill>
              </a:rPr>
              <a:t>incomplete</a:t>
            </a:r>
            <a:r>
              <a:rPr lang="fr" sz="1800">
                <a:solidFill>
                  <a:schemeClr val="dk1"/>
                </a:solidFill>
              </a:rPr>
              <a:t> with regards to the expressions!</a:t>
            </a:r>
            <a:endParaRPr sz="1800">
              <a:solidFill>
                <a:schemeClr val="dk1"/>
              </a:solidFill>
            </a:endParaRPr>
          </a:p>
        </p:txBody>
      </p:sp>
      <p:pic>
        <p:nvPicPr>
          <p:cNvPr id="1533" name="Google Shape;1533;p102" title="original_bpmn.png"/>
          <p:cNvPicPr preferRelativeResize="0"/>
          <p:nvPr/>
        </p:nvPicPr>
        <p:blipFill>
          <a:blip r:embed="rId4">
            <a:alphaModFix/>
          </a:blip>
          <a:stretch>
            <a:fillRect/>
          </a:stretch>
        </p:blipFill>
        <p:spPr>
          <a:xfrm>
            <a:off x="687950" y="853550"/>
            <a:ext cx="6596175" cy="3217650"/>
          </a:xfrm>
          <a:prstGeom prst="rect">
            <a:avLst/>
          </a:prstGeom>
          <a:noFill/>
          <a:ln>
            <a:noFill/>
          </a:ln>
        </p:spPr>
      </p:pic>
      <p:sp>
        <p:nvSpPr>
          <p:cNvPr id="1534" name="Google Shape;1534;p102"/>
          <p:cNvSpPr/>
          <p:nvPr/>
        </p:nvSpPr>
        <p:spPr>
          <a:xfrm>
            <a:off x="891588" y="42445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535" name="Google Shape;1535;p102"/>
          <p:cNvSpPr/>
          <p:nvPr/>
        </p:nvSpPr>
        <p:spPr>
          <a:xfrm>
            <a:off x="4684863" y="4244600"/>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
        <p:nvSpPr>
          <p:cNvPr id="1536" name="Google Shape;1536;p102"/>
          <p:cNvSpPr/>
          <p:nvPr/>
        </p:nvSpPr>
        <p:spPr>
          <a:xfrm>
            <a:off x="3527038" y="2241375"/>
            <a:ext cx="1697700" cy="1911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7" name="Google Shape;1537;p102"/>
          <p:cNvSpPr txBox="1"/>
          <p:nvPr/>
        </p:nvSpPr>
        <p:spPr>
          <a:xfrm>
            <a:off x="1558238" y="2445750"/>
            <a:ext cx="2235000" cy="6933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fr" sz="1800">
                <a:solidFill>
                  <a:srgbClr val="FF0000"/>
                </a:solidFill>
              </a:rPr>
              <a:t>The six tasks</a:t>
            </a:r>
            <a:endParaRPr sz="1800">
              <a:solidFill>
                <a:srgbClr val="FF0000"/>
              </a:solidFill>
            </a:endParaRPr>
          </a:p>
          <a:p>
            <a:pPr indent="0" lvl="0" marL="0" rtl="0" algn="just">
              <a:spcBef>
                <a:spcPts val="0"/>
              </a:spcBef>
              <a:spcAft>
                <a:spcPts val="0"/>
              </a:spcAft>
              <a:buNone/>
            </a:pPr>
            <a:r>
              <a:rPr lang="fr" sz="1800">
                <a:solidFill>
                  <a:srgbClr val="FF0000"/>
                </a:solidFill>
              </a:rPr>
              <a:t>are not in a loop!</a:t>
            </a:r>
            <a:endParaRPr sz="1800">
              <a:solidFill>
                <a:srgbClr val="FF0000"/>
              </a:solidFill>
            </a:endParaRPr>
          </a:p>
        </p:txBody>
      </p:sp>
      <p:sp>
        <p:nvSpPr>
          <p:cNvPr id="1538" name="Google Shape;1538;p10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2" name="Shape 1542"/>
        <p:cNvGrpSpPr/>
        <p:nvPr/>
      </p:nvGrpSpPr>
      <p:grpSpPr>
        <a:xfrm>
          <a:off x="0" y="0"/>
          <a:ext cx="0" cy="0"/>
          <a:chOff x="0" y="0"/>
          <a:chExt cx="0" cy="0"/>
        </a:xfrm>
      </p:grpSpPr>
      <p:sp>
        <p:nvSpPr>
          <p:cNvPr id="1543" name="Google Shape;1543;p10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544" name="Google Shape;1544;p103"/>
          <p:cNvSpPr txBox="1"/>
          <p:nvPr/>
        </p:nvSpPr>
        <p:spPr>
          <a:xfrm>
            <a:off x="587838" y="391838"/>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process is </a:t>
            </a:r>
            <a:r>
              <a:rPr b="1" lang="fr" sz="1800">
                <a:solidFill>
                  <a:srgbClr val="FF0000"/>
                </a:solidFill>
              </a:rPr>
              <a:t>incomplete</a:t>
            </a:r>
            <a:r>
              <a:rPr lang="fr" sz="1800">
                <a:solidFill>
                  <a:schemeClr val="dk1"/>
                </a:solidFill>
              </a:rPr>
              <a:t> with regards to the expressions!</a:t>
            </a:r>
            <a:endParaRPr sz="1800">
              <a:solidFill>
                <a:schemeClr val="dk1"/>
              </a:solidFill>
            </a:endParaRPr>
          </a:p>
        </p:txBody>
      </p:sp>
      <p:pic>
        <p:nvPicPr>
          <p:cNvPr id="1545" name="Google Shape;1545;p103" title="original_bpmn.png"/>
          <p:cNvPicPr preferRelativeResize="0"/>
          <p:nvPr/>
        </p:nvPicPr>
        <p:blipFill>
          <a:blip r:embed="rId4">
            <a:alphaModFix/>
          </a:blip>
          <a:stretch>
            <a:fillRect/>
          </a:stretch>
        </p:blipFill>
        <p:spPr>
          <a:xfrm>
            <a:off x="687950" y="853550"/>
            <a:ext cx="6596175" cy="3217650"/>
          </a:xfrm>
          <a:prstGeom prst="rect">
            <a:avLst/>
          </a:prstGeom>
          <a:noFill/>
          <a:ln>
            <a:noFill/>
          </a:ln>
        </p:spPr>
      </p:pic>
      <p:sp>
        <p:nvSpPr>
          <p:cNvPr id="1546" name="Google Shape;1546;p103"/>
          <p:cNvSpPr/>
          <p:nvPr/>
        </p:nvSpPr>
        <p:spPr>
          <a:xfrm>
            <a:off x="891588" y="42445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547" name="Google Shape;1547;p103"/>
          <p:cNvSpPr/>
          <p:nvPr/>
        </p:nvSpPr>
        <p:spPr>
          <a:xfrm>
            <a:off x="4684863" y="4244600"/>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
        <p:nvSpPr>
          <p:cNvPr id="1548" name="Google Shape;1548;p103"/>
          <p:cNvSpPr txBox="1"/>
          <p:nvPr/>
        </p:nvSpPr>
        <p:spPr>
          <a:xfrm>
            <a:off x="6643425" y="988200"/>
            <a:ext cx="2043600" cy="111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solidFill>
                  <a:schemeClr val="dk1"/>
                </a:solidFill>
              </a:rPr>
              <a:t>The process</a:t>
            </a:r>
            <a:endParaRPr sz="1800">
              <a:solidFill>
                <a:schemeClr val="dk1"/>
              </a:solidFill>
            </a:endParaRPr>
          </a:p>
          <a:p>
            <a:pPr indent="0" lvl="0" marL="0" rtl="0" algn="l">
              <a:spcBef>
                <a:spcPts val="0"/>
              </a:spcBef>
              <a:spcAft>
                <a:spcPts val="0"/>
              </a:spcAft>
              <a:buNone/>
            </a:pPr>
            <a:r>
              <a:rPr lang="fr" sz="1800">
                <a:solidFill>
                  <a:schemeClr val="dk1"/>
                </a:solidFill>
              </a:rPr>
              <a:t>does </a:t>
            </a:r>
            <a:r>
              <a:rPr b="1" lang="fr" sz="1800">
                <a:solidFill>
                  <a:srgbClr val="FF0000"/>
                </a:solidFill>
              </a:rPr>
              <a:t>not contain parallelism</a:t>
            </a:r>
            <a:r>
              <a:rPr lang="fr" sz="1800">
                <a:solidFill>
                  <a:schemeClr val="dk1"/>
                </a:solidFill>
              </a:rPr>
              <a:t>!</a:t>
            </a:r>
            <a:endParaRPr sz="1800">
              <a:solidFill>
                <a:schemeClr val="dk1"/>
              </a:solidFill>
            </a:endParaRPr>
          </a:p>
        </p:txBody>
      </p:sp>
      <p:sp>
        <p:nvSpPr>
          <p:cNvPr id="1549" name="Google Shape;1549;p103"/>
          <p:cNvSpPr/>
          <p:nvPr/>
        </p:nvSpPr>
        <p:spPr>
          <a:xfrm>
            <a:off x="1933465" y="30477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0" name="Google Shape;1550;p103"/>
          <p:cNvSpPr/>
          <p:nvPr/>
        </p:nvSpPr>
        <p:spPr>
          <a:xfrm>
            <a:off x="891590" y="30477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1" name="Google Shape;1551;p103"/>
          <p:cNvSpPr/>
          <p:nvPr/>
        </p:nvSpPr>
        <p:spPr>
          <a:xfrm>
            <a:off x="1849590" y="130545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2" name="Google Shape;1552;p103"/>
          <p:cNvSpPr/>
          <p:nvPr/>
        </p:nvSpPr>
        <p:spPr>
          <a:xfrm>
            <a:off x="2980165" y="130545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3" name="Google Shape;1553;p103"/>
          <p:cNvSpPr/>
          <p:nvPr/>
        </p:nvSpPr>
        <p:spPr>
          <a:xfrm>
            <a:off x="4312265" y="10143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4" name="Google Shape;1554;p103"/>
          <p:cNvSpPr/>
          <p:nvPr/>
        </p:nvSpPr>
        <p:spPr>
          <a:xfrm>
            <a:off x="3209965" y="30477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5" name="Google Shape;1555;p103"/>
          <p:cNvSpPr/>
          <p:nvPr/>
        </p:nvSpPr>
        <p:spPr>
          <a:xfrm>
            <a:off x="4312265" y="1565275"/>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6" name="Google Shape;1556;p103"/>
          <p:cNvSpPr/>
          <p:nvPr/>
        </p:nvSpPr>
        <p:spPr>
          <a:xfrm>
            <a:off x="5539615" y="130545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7" name="Google Shape;1557;p103"/>
          <p:cNvSpPr/>
          <p:nvPr/>
        </p:nvSpPr>
        <p:spPr>
          <a:xfrm>
            <a:off x="6247115" y="225225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8" name="Google Shape;1558;p103"/>
          <p:cNvSpPr/>
          <p:nvPr/>
        </p:nvSpPr>
        <p:spPr>
          <a:xfrm>
            <a:off x="5196640" y="26208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9" name="Google Shape;1559;p103"/>
          <p:cNvSpPr/>
          <p:nvPr/>
        </p:nvSpPr>
        <p:spPr>
          <a:xfrm>
            <a:off x="5196640" y="30477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0" name="Google Shape;1560;p103"/>
          <p:cNvSpPr/>
          <p:nvPr/>
        </p:nvSpPr>
        <p:spPr>
          <a:xfrm>
            <a:off x="5196640" y="34746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1" name="Google Shape;1561;p103"/>
          <p:cNvSpPr/>
          <p:nvPr/>
        </p:nvSpPr>
        <p:spPr>
          <a:xfrm>
            <a:off x="5673265" y="3047700"/>
            <a:ext cx="372600" cy="35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2" name="Google Shape;1562;p10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6" name="Shape 1566"/>
        <p:cNvGrpSpPr/>
        <p:nvPr/>
      </p:nvGrpSpPr>
      <p:grpSpPr>
        <a:xfrm>
          <a:off x="0" y="0"/>
          <a:ext cx="0" cy="0"/>
          <a:chOff x="0" y="0"/>
          <a:chExt cx="0" cy="0"/>
        </a:xfrm>
      </p:grpSpPr>
      <p:sp>
        <p:nvSpPr>
          <p:cNvPr id="1567" name="Google Shape;1567;p104"/>
          <p:cNvSpPr txBox="1"/>
          <p:nvPr/>
        </p:nvSpPr>
        <p:spPr>
          <a:xfrm>
            <a:off x="587838" y="6692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next step thus consists in </a:t>
            </a:r>
            <a:r>
              <a:rPr b="1" lang="fr" sz="1800">
                <a:solidFill>
                  <a:srgbClr val="FF0000"/>
                </a:solidFill>
              </a:rPr>
              <a:t>refining the</a:t>
            </a:r>
            <a:r>
              <a:rPr lang="fr" sz="1800">
                <a:solidFill>
                  <a:schemeClr val="dk1"/>
                </a:solidFill>
              </a:rPr>
              <a:t> generated </a:t>
            </a:r>
            <a:r>
              <a:rPr b="1" lang="fr" sz="1800">
                <a:solidFill>
                  <a:srgbClr val="FF0000"/>
                </a:solidFill>
              </a:rPr>
              <a:t>process</a:t>
            </a:r>
            <a:r>
              <a:rPr lang="fr" sz="1800">
                <a:solidFill>
                  <a:schemeClr val="dk1"/>
                </a:solidFill>
              </a:rPr>
              <a:t> by </a:t>
            </a:r>
            <a:r>
              <a:rPr b="1" lang="fr" sz="1800">
                <a:solidFill>
                  <a:srgbClr val="FF0000"/>
                </a:solidFill>
              </a:rPr>
              <a:t>adding</a:t>
            </a:r>
            <a:r>
              <a:rPr lang="fr" sz="1800">
                <a:solidFill>
                  <a:schemeClr val="dk1"/>
                </a:solidFill>
              </a:rPr>
              <a:t> to it all the </a:t>
            </a:r>
            <a:r>
              <a:rPr b="1" lang="fr" sz="1800">
                <a:solidFill>
                  <a:srgbClr val="FF0000"/>
                </a:solidFill>
              </a:rPr>
              <a:t>missing information</a:t>
            </a:r>
            <a:r>
              <a:rPr lang="fr" sz="1800">
                <a:solidFill>
                  <a:schemeClr val="dk1"/>
                </a:solidFill>
              </a:rPr>
              <a:t> stated in the expressions, and </a:t>
            </a:r>
            <a:r>
              <a:rPr b="1" lang="fr" sz="1800">
                <a:solidFill>
                  <a:srgbClr val="FF0000"/>
                </a:solidFill>
              </a:rPr>
              <a:t>parallelism</a:t>
            </a:r>
            <a:r>
              <a:rPr lang="fr" sz="1800">
                <a:solidFill>
                  <a:schemeClr val="dk1"/>
                </a:solidFill>
              </a:rPr>
              <a:t>.</a:t>
            </a:r>
            <a:endParaRPr sz="1800">
              <a:solidFill>
                <a:schemeClr val="dk1"/>
              </a:solidFill>
            </a:endParaRPr>
          </a:p>
        </p:txBody>
      </p:sp>
      <p:sp>
        <p:nvSpPr>
          <p:cNvPr id="1568" name="Google Shape;1568;p10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
        <p:nvSpPr>
          <p:cNvPr id="1569" name="Google Shape;1569;p10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3" name="Shape 1573"/>
        <p:cNvGrpSpPr/>
        <p:nvPr/>
      </p:nvGrpSpPr>
      <p:grpSpPr>
        <a:xfrm>
          <a:off x="0" y="0"/>
          <a:ext cx="0" cy="0"/>
          <a:chOff x="0" y="0"/>
          <a:chExt cx="0" cy="0"/>
        </a:xfrm>
      </p:grpSpPr>
      <p:sp>
        <p:nvSpPr>
          <p:cNvPr id="1574" name="Google Shape;1574;p105"/>
          <p:cNvSpPr txBox="1"/>
          <p:nvPr/>
        </p:nvSpPr>
        <p:spPr>
          <a:xfrm>
            <a:off x="587838" y="6692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next step thus consists in </a:t>
            </a:r>
            <a:r>
              <a:rPr b="1" lang="fr" sz="1800">
                <a:solidFill>
                  <a:srgbClr val="FF0000"/>
                </a:solidFill>
              </a:rPr>
              <a:t>refining the</a:t>
            </a:r>
            <a:r>
              <a:rPr lang="fr" sz="1800">
                <a:solidFill>
                  <a:schemeClr val="dk1"/>
                </a:solidFill>
              </a:rPr>
              <a:t> generated </a:t>
            </a:r>
            <a:r>
              <a:rPr b="1" lang="fr" sz="1800">
                <a:solidFill>
                  <a:srgbClr val="FF0000"/>
                </a:solidFill>
              </a:rPr>
              <a:t>process</a:t>
            </a:r>
            <a:r>
              <a:rPr lang="fr" sz="1800">
                <a:solidFill>
                  <a:schemeClr val="dk1"/>
                </a:solidFill>
              </a:rPr>
              <a:t> by </a:t>
            </a:r>
            <a:r>
              <a:rPr b="1" lang="fr" sz="1800">
                <a:solidFill>
                  <a:srgbClr val="FF0000"/>
                </a:solidFill>
              </a:rPr>
              <a:t>adding</a:t>
            </a:r>
            <a:r>
              <a:rPr lang="fr" sz="1800">
                <a:solidFill>
                  <a:schemeClr val="dk1"/>
                </a:solidFill>
              </a:rPr>
              <a:t> to it all the </a:t>
            </a:r>
            <a:r>
              <a:rPr b="1" lang="fr" sz="1800">
                <a:solidFill>
                  <a:srgbClr val="FF0000"/>
                </a:solidFill>
              </a:rPr>
              <a:t>missing information</a:t>
            </a:r>
            <a:r>
              <a:rPr lang="fr" sz="1800">
                <a:solidFill>
                  <a:schemeClr val="dk1"/>
                </a:solidFill>
              </a:rPr>
              <a:t> stated in the expressions, and </a:t>
            </a:r>
            <a:r>
              <a:rPr b="1" lang="fr" sz="1800">
                <a:solidFill>
                  <a:srgbClr val="FF0000"/>
                </a:solidFill>
              </a:rPr>
              <a:t>parallelism</a:t>
            </a:r>
            <a:r>
              <a:rPr lang="fr" sz="1800">
                <a:solidFill>
                  <a:schemeClr val="dk1"/>
                </a:solidFill>
              </a:rPr>
              <a:t>.</a:t>
            </a:r>
            <a:endParaRPr sz="1800">
              <a:solidFill>
                <a:schemeClr val="dk1"/>
              </a:solidFill>
            </a:endParaRPr>
          </a:p>
        </p:txBody>
      </p:sp>
      <p:sp>
        <p:nvSpPr>
          <p:cNvPr id="1575" name="Google Shape;1575;p10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576" name="Google Shape;1576;p10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
        <p:nvSpPr>
          <p:cNvPr id="1577" name="Google Shape;1577;p105"/>
          <p:cNvSpPr/>
          <p:nvPr/>
        </p:nvSpPr>
        <p:spPr>
          <a:xfrm>
            <a:off x="523600" y="1803425"/>
            <a:ext cx="3780000" cy="1295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8" name="Google Shape;1578;p105"/>
          <p:cNvSpPr/>
          <p:nvPr/>
        </p:nvSpPr>
        <p:spPr>
          <a:xfrm>
            <a:off x="929638" y="24419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579" name="Google Shape;1579;p105"/>
          <p:cNvSpPr txBox="1"/>
          <p:nvPr/>
        </p:nvSpPr>
        <p:spPr>
          <a:xfrm>
            <a:off x="825550" y="1832925"/>
            <a:ext cx="3176100" cy="6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Mutual exclusions</a:t>
            </a:r>
            <a:r>
              <a:rPr lang="fr" sz="1800"/>
              <a:t> handling</a:t>
            </a:r>
            <a:endParaRPr sz="18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3" name="Shape 1583"/>
        <p:cNvGrpSpPr/>
        <p:nvPr/>
      </p:nvGrpSpPr>
      <p:grpSpPr>
        <a:xfrm>
          <a:off x="0" y="0"/>
          <a:ext cx="0" cy="0"/>
          <a:chOff x="0" y="0"/>
          <a:chExt cx="0" cy="0"/>
        </a:xfrm>
      </p:grpSpPr>
      <p:sp>
        <p:nvSpPr>
          <p:cNvPr id="1584" name="Google Shape;1584;p106"/>
          <p:cNvSpPr txBox="1"/>
          <p:nvPr/>
        </p:nvSpPr>
        <p:spPr>
          <a:xfrm>
            <a:off x="587838" y="6692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next step thus consists in </a:t>
            </a:r>
            <a:r>
              <a:rPr b="1" lang="fr" sz="1800">
                <a:solidFill>
                  <a:srgbClr val="FF0000"/>
                </a:solidFill>
              </a:rPr>
              <a:t>refining the</a:t>
            </a:r>
            <a:r>
              <a:rPr lang="fr" sz="1800">
                <a:solidFill>
                  <a:schemeClr val="dk1"/>
                </a:solidFill>
              </a:rPr>
              <a:t> generated </a:t>
            </a:r>
            <a:r>
              <a:rPr b="1" lang="fr" sz="1800">
                <a:solidFill>
                  <a:srgbClr val="FF0000"/>
                </a:solidFill>
              </a:rPr>
              <a:t>process</a:t>
            </a:r>
            <a:r>
              <a:rPr lang="fr" sz="1800">
                <a:solidFill>
                  <a:schemeClr val="dk1"/>
                </a:solidFill>
              </a:rPr>
              <a:t> by </a:t>
            </a:r>
            <a:r>
              <a:rPr b="1" lang="fr" sz="1800">
                <a:solidFill>
                  <a:srgbClr val="FF0000"/>
                </a:solidFill>
              </a:rPr>
              <a:t>adding</a:t>
            </a:r>
            <a:r>
              <a:rPr lang="fr" sz="1800">
                <a:solidFill>
                  <a:schemeClr val="dk1"/>
                </a:solidFill>
              </a:rPr>
              <a:t> to it all the </a:t>
            </a:r>
            <a:r>
              <a:rPr b="1" lang="fr" sz="1800">
                <a:solidFill>
                  <a:srgbClr val="FF0000"/>
                </a:solidFill>
              </a:rPr>
              <a:t>missing information</a:t>
            </a:r>
            <a:r>
              <a:rPr lang="fr" sz="1800">
                <a:solidFill>
                  <a:schemeClr val="dk1"/>
                </a:solidFill>
              </a:rPr>
              <a:t> stated in the expressions, and </a:t>
            </a:r>
            <a:r>
              <a:rPr b="1" lang="fr" sz="1800">
                <a:solidFill>
                  <a:srgbClr val="FF0000"/>
                </a:solidFill>
              </a:rPr>
              <a:t>parallelism</a:t>
            </a:r>
            <a:r>
              <a:rPr lang="fr" sz="1800">
                <a:solidFill>
                  <a:schemeClr val="dk1"/>
                </a:solidFill>
              </a:rPr>
              <a:t>.</a:t>
            </a:r>
            <a:endParaRPr sz="1800">
              <a:solidFill>
                <a:schemeClr val="dk1"/>
              </a:solidFill>
            </a:endParaRPr>
          </a:p>
        </p:txBody>
      </p:sp>
      <p:sp>
        <p:nvSpPr>
          <p:cNvPr id="1585" name="Google Shape;1585;p10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586" name="Google Shape;1586;p10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
        <p:nvSpPr>
          <p:cNvPr id="1587" name="Google Shape;1587;p106"/>
          <p:cNvSpPr/>
          <p:nvPr/>
        </p:nvSpPr>
        <p:spPr>
          <a:xfrm>
            <a:off x="523600" y="1803425"/>
            <a:ext cx="3780000" cy="1295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8" name="Google Shape;1588;p106"/>
          <p:cNvSpPr/>
          <p:nvPr/>
        </p:nvSpPr>
        <p:spPr>
          <a:xfrm>
            <a:off x="929638" y="24419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589" name="Google Shape;1589;p106"/>
          <p:cNvSpPr txBox="1"/>
          <p:nvPr/>
        </p:nvSpPr>
        <p:spPr>
          <a:xfrm>
            <a:off x="825550" y="1832925"/>
            <a:ext cx="3176100" cy="6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Mutual exclusions</a:t>
            </a:r>
            <a:r>
              <a:rPr lang="fr" sz="1800"/>
              <a:t> handling</a:t>
            </a:r>
            <a:endParaRPr sz="1800"/>
          </a:p>
        </p:txBody>
      </p:sp>
      <p:sp>
        <p:nvSpPr>
          <p:cNvPr id="1590" name="Google Shape;1590;p106"/>
          <p:cNvSpPr/>
          <p:nvPr/>
        </p:nvSpPr>
        <p:spPr>
          <a:xfrm>
            <a:off x="4563800" y="1803425"/>
            <a:ext cx="4056600" cy="1295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1" name="Google Shape;1591;p106"/>
          <p:cNvSpPr txBox="1"/>
          <p:nvPr/>
        </p:nvSpPr>
        <p:spPr>
          <a:xfrm>
            <a:off x="4970775" y="1974075"/>
            <a:ext cx="31761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Explicit loops</a:t>
            </a:r>
            <a:r>
              <a:rPr lang="fr" sz="1800"/>
              <a:t> handling</a:t>
            </a:r>
            <a:endParaRPr sz="1800"/>
          </a:p>
        </p:txBody>
      </p:sp>
      <p:sp>
        <p:nvSpPr>
          <p:cNvPr id="1592" name="Google Shape;1592;p106"/>
          <p:cNvSpPr/>
          <p:nvPr/>
        </p:nvSpPr>
        <p:spPr>
          <a:xfrm>
            <a:off x="4843538" y="2442000"/>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6" name="Shape 1596"/>
        <p:cNvGrpSpPr/>
        <p:nvPr/>
      </p:nvGrpSpPr>
      <p:grpSpPr>
        <a:xfrm>
          <a:off x="0" y="0"/>
          <a:ext cx="0" cy="0"/>
          <a:chOff x="0" y="0"/>
          <a:chExt cx="0" cy="0"/>
        </a:xfrm>
      </p:grpSpPr>
      <p:sp>
        <p:nvSpPr>
          <p:cNvPr id="1597" name="Google Shape;1597;p107"/>
          <p:cNvSpPr/>
          <p:nvPr/>
        </p:nvSpPr>
        <p:spPr>
          <a:xfrm>
            <a:off x="523600" y="1803425"/>
            <a:ext cx="3780000" cy="1295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8" name="Google Shape;1598;p107"/>
          <p:cNvSpPr txBox="1"/>
          <p:nvPr/>
        </p:nvSpPr>
        <p:spPr>
          <a:xfrm>
            <a:off x="587838" y="6692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next step thus consists in </a:t>
            </a:r>
            <a:r>
              <a:rPr b="1" lang="fr" sz="1800">
                <a:solidFill>
                  <a:srgbClr val="FF0000"/>
                </a:solidFill>
              </a:rPr>
              <a:t>refining the</a:t>
            </a:r>
            <a:r>
              <a:rPr lang="fr" sz="1800">
                <a:solidFill>
                  <a:schemeClr val="dk1"/>
                </a:solidFill>
              </a:rPr>
              <a:t> generated </a:t>
            </a:r>
            <a:r>
              <a:rPr b="1" lang="fr" sz="1800">
                <a:solidFill>
                  <a:srgbClr val="FF0000"/>
                </a:solidFill>
              </a:rPr>
              <a:t>process</a:t>
            </a:r>
            <a:r>
              <a:rPr lang="fr" sz="1800">
                <a:solidFill>
                  <a:schemeClr val="dk1"/>
                </a:solidFill>
              </a:rPr>
              <a:t> by </a:t>
            </a:r>
            <a:r>
              <a:rPr b="1" lang="fr" sz="1800">
                <a:solidFill>
                  <a:srgbClr val="FF0000"/>
                </a:solidFill>
              </a:rPr>
              <a:t>adding</a:t>
            </a:r>
            <a:r>
              <a:rPr lang="fr" sz="1800">
                <a:solidFill>
                  <a:schemeClr val="dk1"/>
                </a:solidFill>
              </a:rPr>
              <a:t> to it all the </a:t>
            </a:r>
            <a:r>
              <a:rPr b="1" lang="fr" sz="1800">
                <a:solidFill>
                  <a:srgbClr val="FF0000"/>
                </a:solidFill>
              </a:rPr>
              <a:t>missing </a:t>
            </a:r>
            <a:r>
              <a:rPr b="1" lang="fr" sz="1800">
                <a:solidFill>
                  <a:srgbClr val="FF0000"/>
                </a:solidFill>
              </a:rPr>
              <a:t>information</a:t>
            </a:r>
            <a:r>
              <a:rPr lang="fr" sz="1800">
                <a:solidFill>
                  <a:schemeClr val="dk1"/>
                </a:solidFill>
              </a:rPr>
              <a:t> stated in the expressions, and </a:t>
            </a:r>
            <a:r>
              <a:rPr b="1" lang="fr" sz="1800">
                <a:solidFill>
                  <a:srgbClr val="FF0000"/>
                </a:solidFill>
              </a:rPr>
              <a:t>parallelism</a:t>
            </a:r>
            <a:r>
              <a:rPr lang="fr" sz="1800">
                <a:solidFill>
                  <a:schemeClr val="dk1"/>
                </a:solidFill>
              </a:rPr>
              <a:t>.</a:t>
            </a:r>
            <a:endParaRPr sz="1800">
              <a:solidFill>
                <a:schemeClr val="dk1"/>
              </a:solidFill>
            </a:endParaRPr>
          </a:p>
        </p:txBody>
      </p:sp>
      <p:sp>
        <p:nvSpPr>
          <p:cNvPr id="1599" name="Google Shape;1599;p10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600" name="Google Shape;1600;p107"/>
          <p:cNvSpPr/>
          <p:nvPr/>
        </p:nvSpPr>
        <p:spPr>
          <a:xfrm>
            <a:off x="929638" y="2441988"/>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601" name="Google Shape;1601;p107"/>
          <p:cNvSpPr txBox="1"/>
          <p:nvPr/>
        </p:nvSpPr>
        <p:spPr>
          <a:xfrm>
            <a:off x="825550" y="1832925"/>
            <a:ext cx="3176100" cy="6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Mutual exclusions</a:t>
            </a:r>
            <a:r>
              <a:rPr lang="fr" sz="1800"/>
              <a:t> handling</a:t>
            </a:r>
            <a:endParaRPr sz="1800"/>
          </a:p>
        </p:txBody>
      </p:sp>
      <p:sp>
        <p:nvSpPr>
          <p:cNvPr id="1602" name="Google Shape;1602;p107"/>
          <p:cNvSpPr/>
          <p:nvPr/>
        </p:nvSpPr>
        <p:spPr>
          <a:xfrm>
            <a:off x="4563800" y="1803425"/>
            <a:ext cx="4056600" cy="1295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3" name="Google Shape;1603;p107"/>
          <p:cNvSpPr txBox="1"/>
          <p:nvPr/>
        </p:nvSpPr>
        <p:spPr>
          <a:xfrm>
            <a:off x="4970775" y="1974075"/>
            <a:ext cx="31761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Explicit loops</a:t>
            </a:r>
            <a:r>
              <a:rPr lang="fr" sz="1800"/>
              <a:t> handling</a:t>
            </a:r>
            <a:endParaRPr sz="1800"/>
          </a:p>
        </p:txBody>
      </p:sp>
      <p:sp>
        <p:nvSpPr>
          <p:cNvPr id="1604" name="Google Shape;1604;p107"/>
          <p:cNvSpPr/>
          <p:nvPr/>
        </p:nvSpPr>
        <p:spPr>
          <a:xfrm>
            <a:off x="4843538" y="2442000"/>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
        <p:nvSpPr>
          <p:cNvPr id="1605" name="Google Shape;1605;p107"/>
          <p:cNvSpPr/>
          <p:nvPr/>
        </p:nvSpPr>
        <p:spPr>
          <a:xfrm>
            <a:off x="2779050" y="3410150"/>
            <a:ext cx="3237600" cy="7869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6" name="Google Shape;1606;p107"/>
          <p:cNvSpPr txBox="1"/>
          <p:nvPr/>
        </p:nvSpPr>
        <p:spPr>
          <a:xfrm>
            <a:off x="2809800" y="3598100"/>
            <a:ext cx="31761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Parallelism </a:t>
            </a:r>
            <a:r>
              <a:rPr lang="fr" sz="1800">
                <a:solidFill>
                  <a:srgbClr val="1A1A1A"/>
                </a:solidFill>
              </a:rPr>
              <a:t>insertion</a:t>
            </a:r>
            <a:endParaRPr sz="1800">
              <a:solidFill>
                <a:srgbClr val="1A1A1A"/>
              </a:solidFill>
            </a:endParaRPr>
          </a:p>
        </p:txBody>
      </p:sp>
      <p:sp>
        <p:nvSpPr>
          <p:cNvPr id="1607" name="Google Shape;1607;p10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1" name="Shape 1611"/>
        <p:cNvGrpSpPr/>
        <p:nvPr/>
      </p:nvGrpSpPr>
      <p:grpSpPr>
        <a:xfrm>
          <a:off x="0" y="0"/>
          <a:ext cx="0" cy="0"/>
          <a:chOff x="0" y="0"/>
          <a:chExt cx="0" cy="0"/>
        </a:xfrm>
      </p:grpSpPr>
      <p:sp>
        <p:nvSpPr>
          <p:cNvPr id="1612" name="Google Shape;1612;p108"/>
          <p:cNvSpPr/>
          <p:nvPr/>
        </p:nvSpPr>
        <p:spPr>
          <a:xfrm>
            <a:off x="4571975" y="1803425"/>
            <a:ext cx="4056600" cy="1295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3" name="Google Shape;1613;p108"/>
          <p:cNvSpPr/>
          <p:nvPr/>
        </p:nvSpPr>
        <p:spPr>
          <a:xfrm rot="855257">
            <a:off x="7339536" y="1405158"/>
            <a:ext cx="1431661" cy="816219"/>
          </a:xfrm>
          <a:prstGeom prst="irregularSeal1">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4" name="Google Shape;1614;p108"/>
          <p:cNvSpPr/>
          <p:nvPr/>
        </p:nvSpPr>
        <p:spPr>
          <a:xfrm>
            <a:off x="518450" y="1803425"/>
            <a:ext cx="3780000" cy="1295700"/>
          </a:xfrm>
          <a:prstGeom prst="ellipse">
            <a:avLst/>
          </a:prstGeom>
          <a:no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5" name="Google Shape;1615;p108"/>
          <p:cNvSpPr txBox="1"/>
          <p:nvPr/>
        </p:nvSpPr>
        <p:spPr>
          <a:xfrm>
            <a:off x="587838" y="6692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next step thus consists in </a:t>
            </a:r>
            <a:r>
              <a:rPr b="1" lang="fr" sz="1800">
                <a:solidFill>
                  <a:srgbClr val="FF0000"/>
                </a:solidFill>
              </a:rPr>
              <a:t>refining the</a:t>
            </a:r>
            <a:r>
              <a:rPr lang="fr" sz="1800">
                <a:solidFill>
                  <a:schemeClr val="dk1"/>
                </a:solidFill>
              </a:rPr>
              <a:t> generated </a:t>
            </a:r>
            <a:r>
              <a:rPr b="1" lang="fr" sz="1800">
                <a:solidFill>
                  <a:srgbClr val="FF0000"/>
                </a:solidFill>
              </a:rPr>
              <a:t>process</a:t>
            </a:r>
            <a:r>
              <a:rPr lang="fr" sz="1800">
                <a:solidFill>
                  <a:schemeClr val="dk1"/>
                </a:solidFill>
              </a:rPr>
              <a:t> by </a:t>
            </a:r>
            <a:r>
              <a:rPr b="1" lang="fr" sz="1800">
                <a:solidFill>
                  <a:srgbClr val="FF0000"/>
                </a:solidFill>
              </a:rPr>
              <a:t>adding</a:t>
            </a:r>
            <a:r>
              <a:rPr lang="fr" sz="1800">
                <a:solidFill>
                  <a:schemeClr val="dk1"/>
                </a:solidFill>
              </a:rPr>
              <a:t> to it all the </a:t>
            </a:r>
            <a:r>
              <a:rPr b="1" lang="fr" sz="1800">
                <a:solidFill>
                  <a:srgbClr val="FF0000"/>
                </a:solidFill>
              </a:rPr>
              <a:t>missing information</a:t>
            </a:r>
            <a:r>
              <a:rPr lang="fr" sz="1800">
                <a:solidFill>
                  <a:schemeClr val="dk1"/>
                </a:solidFill>
              </a:rPr>
              <a:t> stated in the expressions, and </a:t>
            </a:r>
            <a:r>
              <a:rPr b="1" lang="fr" sz="1800">
                <a:solidFill>
                  <a:srgbClr val="FF0000"/>
                </a:solidFill>
              </a:rPr>
              <a:t>parallelism</a:t>
            </a:r>
            <a:r>
              <a:rPr lang="fr" sz="1800">
                <a:solidFill>
                  <a:schemeClr val="dk1"/>
                </a:solidFill>
              </a:rPr>
              <a:t>.</a:t>
            </a:r>
            <a:endParaRPr sz="1800">
              <a:solidFill>
                <a:schemeClr val="dk1"/>
              </a:solidFill>
            </a:endParaRPr>
          </a:p>
        </p:txBody>
      </p:sp>
      <p:sp>
        <p:nvSpPr>
          <p:cNvPr id="1616" name="Google Shape;1616;p10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 – Refinement</a:t>
            </a:r>
            <a:endParaRPr sz="2020"/>
          </a:p>
        </p:txBody>
      </p:sp>
      <p:sp>
        <p:nvSpPr>
          <p:cNvPr id="1617" name="Google Shape;1617;p108"/>
          <p:cNvSpPr/>
          <p:nvPr/>
        </p:nvSpPr>
        <p:spPr>
          <a:xfrm>
            <a:off x="924488" y="2441988"/>
            <a:ext cx="2967900" cy="308700"/>
          </a:xfrm>
          <a:prstGeom prst="roundRect">
            <a:avLst>
              <a:gd fmla="val 16667" name="adj"/>
            </a:avLst>
          </a:prstGeom>
          <a:solidFill>
            <a:srgbClr val="D9D9D9"/>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B7B7B7"/>
                </a:solidFill>
                <a:latin typeface="Maven Pro"/>
                <a:ea typeface="Maven Pro"/>
                <a:cs typeface="Maven Pro"/>
                <a:sym typeface="Maven Pro"/>
              </a:rPr>
              <a:t>(DNFR, VI, VE, CNFB, STD) | LCDF</a:t>
            </a:r>
            <a:endParaRPr sz="1700">
              <a:solidFill>
                <a:srgbClr val="B7B7B7"/>
              </a:solidFill>
              <a:latin typeface="Maven Pro"/>
              <a:ea typeface="Maven Pro"/>
              <a:cs typeface="Maven Pro"/>
              <a:sym typeface="Maven Pro"/>
            </a:endParaRPr>
          </a:p>
        </p:txBody>
      </p:sp>
      <p:sp>
        <p:nvSpPr>
          <p:cNvPr id="1618" name="Google Shape;1618;p108"/>
          <p:cNvSpPr txBox="1"/>
          <p:nvPr/>
        </p:nvSpPr>
        <p:spPr>
          <a:xfrm>
            <a:off x="820400" y="1832925"/>
            <a:ext cx="3176100" cy="6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CCCCCC"/>
                </a:solidFill>
              </a:rPr>
              <a:t>Mutual exclusions</a:t>
            </a:r>
            <a:r>
              <a:rPr lang="fr" sz="1800">
                <a:solidFill>
                  <a:srgbClr val="CCCCCC"/>
                </a:solidFill>
              </a:rPr>
              <a:t> handling</a:t>
            </a:r>
            <a:endParaRPr sz="1800">
              <a:solidFill>
                <a:srgbClr val="CCCCCC"/>
              </a:solidFill>
            </a:endParaRPr>
          </a:p>
        </p:txBody>
      </p:sp>
      <p:sp>
        <p:nvSpPr>
          <p:cNvPr id="1619" name="Google Shape;1619;p108"/>
          <p:cNvSpPr txBox="1"/>
          <p:nvPr/>
        </p:nvSpPr>
        <p:spPr>
          <a:xfrm>
            <a:off x="4978950" y="1974075"/>
            <a:ext cx="31761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Explicit loops</a:t>
            </a:r>
            <a:r>
              <a:rPr lang="fr" sz="1800">
                <a:solidFill>
                  <a:srgbClr val="FF0000"/>
                </a:solidFill>
              </a:rPr>
              <a:t> </a:t>
            </a:r>
            <a:r>
              <a:rPr lang="fr" sz="1800">
                <a:solidFill>
                  <a:srgbClr val="1A1A1A"/>
                </a:solidFill>
              </a:rPr>
              <a:t>handling</a:t>
            </a:r>
            <a:endParaRPr sz="1800">
              <a:solidFill>
                <a:srgbClr val="1A1A1A"/>
              </a:solidFill>
            </a:endParaRPr>
          </a:p>
        </p:txBody>
      </p:sp>
      <p:sp>
        <p:nvSpPr>
          <p:cNvPr id="1620" name="Google Shape;1620;p108"/>
          <p:cNvSpPr/>
          <p:nvPr/>
        </p:nvSpPr>
        <p:spPr>
          <a:xfrm>
            <a:off x="4851713" y="2442000"/>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
        <p:nvSpPr>
          <p:cNvPr id="1621" name="Google Shape;1621;p108"/>
          <p:cNvSpPr/>
          <p:nvPr/>
        </p:nvSpPr>
        <p:spPr>
          <a:xfrm>
            <a:off x="2779050" y="3410150"/>
            <a:ext cx="3237600" cy="786900"/>
          </a:xfrm>
          <a:prstGeom prst="ellipse">
            <a:avLst/>
          </a:prstGeom>
          <a:no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2" name="Google Shape;1622;p108"/>
          <p:cNvSpPr txBox="1"/>
          <p:nvPr/>
        </p:nvSpPr>
        <p:spPr>
          <a:xfrm>
            <a:off x="2809800" y="3598100"/>
            <a:ext cx="3176100" cy="41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B7B7B7"/>
                </a:solidFill>
              </a:rPr>
              <a:t>Parallelism </a:t>
            </a:r>
            <a:r>
              <a:rPr lang="fr" sz="1800">
                <a:solidFill>
                  <a:srgbClr val="B7B7B7"/>
                </a:solidFill>
              </a:rPr>
              <a:t>insertion</a:t>
            </a:r>
            <a:endParaRPr sz="1800">
              <a:solidFill>
                <a:srgbClr val="B7B7B7"/>
              </a:solidFill>
            </a:endParaRPr>
          </a:p>
        </p:txBody>
      </p:sp>
      <p:sp>
        <p:nvSpPr>
          <p:cNvPr id="1623" name="Google Shape;1623;p108"/>
          <p:cNvSpPr txBox="1"/>
          <p:nvPr/>
        </p:nvSpPr>
        <p:spPr>
          <a:xfrm rot="886385">
            <a:off x="7432992" y="1644363"/>
            <a:ext cx="1244747" cy="33777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Focus</a:t>
            </a:r>
            <a:endParaRPr b="1" sz="1800">
              <a:solidFill>
                <a:srgbClr val="FF0000"/>
              </a:solidFill>
            </a:endParaRPr>
          </a:p>
        </p:txBody>
      </p:sp>
      <p:sp>
        <p:nvSpPr>
          <p:cNvPr id="1624" name="Google Shape;1624;p10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8" name="Shape 1628"/>
        <p:cNvGrpSpPr/>
        <p:nvPr/>
      </p:nvGrpSpPr>
      <p:grpSpPr>
        <a:xfrm>
          <a:off x="0" y="0"/>
          <a:ext cx="0" cy="0"/>
          <a:chOff x="0" y="0"/>
          <a:chExt cx="0" cy="0"/>
        </a:xfrm>
      </p:grpSpPr>
      <p:sp>
        <p:nvSpPr>
          <p:cNvPr id="1629" name="Google Shape;1629;p109"/>
          <p:cNvSpPr txBox="1"/>
          <p:nvPr/>
        </p:nvSpPr>
        <p:spPr>
          <a:xfrm>
            <a:off x="588575"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graph, a loop can be seen as a </a:t>
            </a:r>
            <a:r>
              <a:rPr b="1" lang="fr" sz="1800">
                <a:solidFill>
                  <a:srgbClr val="FF0000"/>
                </a:solidFill>
              </a:rPr>
              <a:t>strongly connected component</a:t>
            </a:r>
            <a:r>
              <a:rPr lang="fr" sz="1800">
                <a:solidFill>
                  <a:schemeClr val="dk1"/>
                </a:solidFill>
              </a:rPr>
              <a:t>.</a:t>
            </a:r>
            <a:endParaRPr sz="1800">
              <a:solidFill>
                <a:schemeClr val="dk1"/>
              </a:solidFill>
            </a:endParaRPr>
          </a:p>
        </p:txBody>
      </p:sp>
      <p:sp>
        <p:nvSpPr>
          <p:cNvPr id="1630" name="Google Shape;1630;p109"/>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631" name="Google Shape;1631;p10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632" name="Google Shape;1632;p10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6" name="Shape 1636"/>
        <p:cNvGrpSpPr/>
        <p:nvPr/>
      </p:nvGrpSpPr>
      <p:grpSpPr>
        <a:xfrm>
          <a:off x="0" y="0"/>
          <a:ext cx="0" cy="0"/>
          <a:chOff x="0" y="0"/>
          <a:chExt cx="0" cy="0"/>
        </a:xfrm>
      </p:grpSpPr>
      <p:sp>
        <p:nvSpPr>
          <p:cNvPr id="1637" name="Google Shape;1637;p110"/>
          <p:cNvSpPr txBox="1"/>
          <p:nvPr/>
        </p:nvSpPr>
        <p:spPr>
          <a:xfrm>
            <a:off x="588575"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graph, a loop can be seen as a </a:t>
            </a:r>
            <a:r>
              <a:rPr b="1" lang="fr" sz="1800">
                <a:solidFill>
                  <a:srgbClr val="FF0000"/>
                </a:solidFill>
              </a:rPr>
              <a:t>strongly connected component</a:t>
            </a:r>
            <a:r>
              <a:rPr lang="fr" sz="1800">
                <a:solidFill>
                  <a:schemeClr val="dk1"/>
                </a:solidFill>
              </a:rPr>
              <a:t>.</a:t>
            </a:r>
            <a:endParaRPr sz="1800">
              <a:solidFill>
                <a:schemeClr val="dk1"/>
              </a:solidFill>
            </a:endParaRPr>
          </a:p>
        </p:txBody>
      </p:sp>
      <p:sp>
        <p:nvSpPr>
          <p:cNvPr id="1638" name="Google Shape;1638;p110"/>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639" name="Google Shape;1639;p11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640" name="Google Shape;1640;p11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pic>
        <p:nvPicPr>
          <p:cNvPr id="1641" name="Google Shape;1641;p110"/>
          <p:cNvPicPr preferRelativeResize="0"/>
          <p:nvPr/>
        </p:nvPicPr>
        <p:blipFill>
          <a:blip r:embed="rId4">
            <a:alphaModFix/>
          </a:blip>
          <a:stretch>
            <a:fillRect/>
          </a:stretch>
        </p:blipFill>
        <p:spPr>
          <a:xfrm>
            <a:off x="899450" y="785575"/>
            <a:ext cx="7345101" cy="10168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5" name="Shape 1645"/>
        <p:cNvGrpSpPr/>
        <p:nvPr/>
      </p:nvGrpSpPr>
      <p:grpSpPr>
        <a:xfrm>
          <a:off x="0" y="0"/>
          <a:ext cx="0" cy="0"/>
          <a:chOff x="0" y="0"/>
          <a:chExt cx="0" cy="0"/>
        </a:xfrm>
      </p:grpSpPr>
      <p:sp>
        <p:nvSpPr>
          <p:cNvPr id="1646" name="Google Shape;1646;p111"/>
          <p:cNvSpPr txBox="1"/>
          <p:nvPr/>
        </p:nvSpPr>
        <p:spPr>
          <a:xfrm>
            <a:off x="588575" y="34980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graph, a loop can be seen as a </a:t>
            </a:r>
            <a:r>
              <a:rPr b="1" lang="fr" sz="1800">
                <a:solidFill>
                  <a:srgbClr val="FF0000"/>
                </a:solidFill>
              </a:rPr>
              <a:t>strongly connected component</a:t>
            </a:r>
            <a:r>
              <a:rPr lang="fr" sz="1800">
                <a:solidFill>
                  <a:schemeClr val="dk1"/>
                </a:solidFill>
              </a:rPr>
              <a:t>.</a:t>
            </a:r>
            <a:endParaRPr sz="1800">
              <a:solidFill>
                <a:schemeClr val="dk1"/>
              </a:solidFill>
            </a:endParaRPr>
          </a:p>
        </p:txBody>
      </p:sp>
      <p:sp>
        <p:nvSpPr>
          <p:cNvPr id="1647" name="Google Shape;1647;p111"/>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648" name="Google Shape;1648;p11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7.2 – Explicit Loops</a:t>
            </a:r>
            <a:endParaRPr sz="2020"/>
          </a:p>
        </p:txBody>
      </p:sp>
      <p:sp>
        <p:nvSpPr>
          <p:cNvPr id="1649" name="Google Shape;1649;p11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pic>
        <p:nvPicPr>
          <p:cNvPr id="1650" name="Google Shape;1650;p111"/>
          <p:cNvPicPr preferRelativeResize="0"/>
          <p:nvPr/>
        </p:nvPicPr>
        <p:blipFill>
          <a:blip r:embed="rId4">
            <a:alphaModFix/>
          </a:blip>
          <a:stretch>
            <a:fillRect/>
          </a:stretch>
        </p:blipFill>
        <p:spPr>
          <a:xfrm>
            <a:off x="899450" y="785575"/>
            <a:ext cx="7345101" cy="1016800"/>
          </a:xfrm>
          <a:prstGeom prst="rect">
            <a:avLst/>
          </a:prstGeom>
          <a:noFill/>
          <a:ln>
            <a:noFill/>
          </a:ln>
        </p:spPr>
      </p:pic>
      <p:pic>
        <p:nvPicPr>
          <p:cNvPr id="1651" name="Google Shape;1651;p111"/>
          <p:cNvPicPr preferRelativeResize="0"/>
          <p:nvPr/>
        </p:nvPicPr>
        <p:blipFill>
          <a:blip r:embed="rId5">
            <a:alphaModFix/>
          </a:blip>
          <a:stretch>
            <a:fillRect/>
          </a:stretch>
        </p:blipFill>
        <p:spPr>
          <a:xfrm>
            <a:off x="899449" y="1844448"/>
            <a:ext cx="7345100" cy="161135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