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aleway"/>
      <p:regular r:id="rId33"/>
      <p:bold r:id="rId34"/>
      <p:italic r:id="rId35"/>
      <p:boldItalic r:id="rId36"/>
    </p:embeddedFont>
    <p:embeddedFont>
      <p:font typeface="La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italic.fntdata"/><Relationship Id="rId12" Type="http://schemas.openxmlformats.org/officeDocument/2006/relationships/slide" Target="slides/slide7.xml"/><Relationship Id="rId34" Type="http://schemas.openxmlformats.org/officeDocument/2006/relationships/font" Target="fonts/Raleway-bold.fntdata"/><Relationship Id="rId15" Type="http://schemas.openxmlformats.org/officeDocument/2006/relationships/slide" Target="slides/slide10.xml"/><Relationship Id="rId37" Type="http://schemas.openxmlformats.org/officeDocument/2006/relationships/font" Target="fonts/Lato-regular.fntdata"/><Relationship Id="rId14" Type="http://schemas.openxmlformats.org/officeDocument/2006/relationships/slide" Target="slides/slide9.xml"/><Relationship Id="rId36" Type="http://schemas.openxmlformats.org/officeDocument/2006/relationships/font" Target="fonts/Raleway-boldItalic.fntdata"/><Relationship Id="rId17" Type="http://schemas.openxmlformats.org/officeDocument/2006/relationships/slide" Target="slides/slide12.xml"/><Relationship Id="rId39" Type="http://schemas.openxmlformats.org/officeDocument/2006/relationships/font" Target="fonts/Lato-italic.fntdata"/><Relationship Id="rId16" Type="http://schemas.openxmlformats.org/officeDocument/2006/relationships/slide" Target="slides/slide11.xml"/><Relationship Id="rId38" Type="http://schemas.openxmlformats.org/officeDocument/2006/relationships/font" Target="fonts/La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5f9c2062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5f9c2062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25179cba0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225179cba0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25179cba0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225179cba0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5f9c2062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25f9c2062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25179cba0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225179cba0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225179cba0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225179cba0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5f9c2062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25f9c2062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25f9c20621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25f9c2062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35b6979f3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35b6979f3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262858799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262858799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25179cba0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25179cba0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35b6979f3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35b6979f3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25f9c20621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25f9c2062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25f9c20621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25f9c20621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35b6979f3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35b6979f3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35b6979f3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35b6979f3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35b6979f3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35b6979f3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225179cba0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225179cba0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88ffaf6d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88ffaf6d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473f0063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473f0063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473f0063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473f0063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5f9c2062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5f9c2062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5f9c2062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5f9c2062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5f9c2062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5f9c2062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473f0063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473f0063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5f9c2062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5f9c2062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3" name="Google Shape;6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45" name="Google Shape;45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Google Shape;52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Relationship Id="rId5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38.png"/><Relationship Id="rId13" Type="http://schemas.openxmlformats.org/officeDocument/2006/relationships/image" Target="../media/image42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36.png"/><Relationship Id="rId9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30.png"/><Relationship Id="rId7" Type="http://schemas.openxmlformats.org/officeDocument/2006/relationships/image" Target="../media/image53.png"/><Relationship Id="rId8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5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jpg"/><Relationship Id="rId10" Type="http://schemas.openxmlformats.org/officeDocument/2006/relationships/image" Target="../media/image4.png"/><Relationship Id="rId13" Type="http://schemas.openxmlformats.org/officeDocument/2006/relationships/image" Target="../media/image12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5" Type="http://schemas.openxmlformats.org/officeDocument/2006/relationships/image" Target="../media/image9.png"/><Relationship Id="rId1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Debugging of BPMN processes using coloration techniques</a:t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5962650" y="32500"/>
            <a:ext cx="334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By Gwen SALAUN &amp; </a:t>
            </a:r>
            <a:r>
              <a:rPr b="1" lang="fr">
                <a:latin typeface="Lato"/>
                <a:ea typeface="Lato"/>
                <a:cs typeface="Lato"/>
                <a:sym typeface="Lato"/>
              </a:rPr>
              <a:t>Quentin NIVON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25" y="3785325"/>
            <a:ext cx="1408401" cy="14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8262" y="4216401"/>
            <a:ext cx="798650" cy="54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3324" y="4065277"/>
            <a:ext cx="874375" cy="8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4125" y="3938070"/>
            <a:ext cx="3186561" cy="11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type="title"/>
          </p:nvPr>
        </p:nvSpPr>
        <p:spPr>
          <a:xfrm>
            <a:off x="683725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</a:t>
            </a:r>
            <a:endParaRPr/>
          </a:p>
        </p:txBody>
      </p:sp>
      <p:sp>
        <p:nvSpPr>
          <p:cNvPr id="193" name="Google Shape;193;p22"/>
          <p:cNvSpPr txBox="1"/>
          <p:nvPr>
            <p:ph idx="1" type="body"/>
          </p:nvPr>
        </p:nvSpPr>
        <p:spPr>
          <a:xfrm>
            <a:off x="1864825" y="702350"/>
            <a:ext cx="3602400" cy="42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AutoNum type="arabicPeriod"/>
            </a:pPr>
            <a:r>
              <a:rPr lang="fr" sz="1700">
                <a:solidFill>
                  <a:schemeClr val="dk2"/>
                </a:solidFill>
              </a:rPr>
              <a:t>Preliminaries</a:t>
            </a:r>
            <a:endParaRPr sz="17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BPMN sub-syntax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Model checking &amp; Colored LTS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Full process</a:t>
            </a:r>
            <a:br>
              <a:rPr lang="fr" sz="1500">
                <a:solidFill>
                  <a:schemeClr val="dk2"/>
                </a:solidFill>
              </a:rPr>
            </a:br>
            <a:endParaRPr sz="15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700"/>
              <a:buAutoNum type="arabicPeriod"/>
            </a:pPr>
            <a:r>
              <a:rPr b="1" lang="fr" sz="1700">
                <a:solidFill>
                  <a:srgbClr val="FF9900"/>
                </a:solidFill>
              </a:rPr>
              <a:t>Solving approach</a:t>
            </a:r>
            <a:endParaRPr b="1" sz="1700">
              <a:solidFill>
                <a:srgbClr val="FF99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500"/>
              <a:buAutoNum type="arabicPeriod"/>
            </a:pPr>
            <a:r>
              <a:rPr b="1" lang="fr" sz="1500">
                <a:solidFill>
                  <a:srgbClr val="FF9900"/>
                </a:solidFill>
              </a:rPr>
              <a:t>Global representation</a:t>
            </a:r>
            <a:endParaRPr b="1" sz="1500">
              <a:solidFill>
                <a:srgbClr val="FF99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500"/>
              <a:buAutoNum type="arabicPeriod"/>
            </a:pPr>
            <a:r>
              <a:rPr b="1" lang="fr" sz="1500">
                <a:solidFill>
                  <a:srgbClr val="FF9900"/>
                </a:solidFill>
              </a:rPr>
              <a:t>Matching analysis</a:t>
            </a:r>
            <a:endParaRPr b="1" sz="1500">
              <a:solidFill>
                <a:srgbClr val="FF99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500"/>
              <a:buAutoNum type="arabicPeriod"/>
            </a:pPr>
            <a:r>
              <a:rPr b="1" lang="fr" sz="1500">
                <a:solidFill>
                  <a:srgbClr val="FF9900"/>
                </a:solidFill>
              </a:rPr>
              <a:t>Unfolding only</a:t>
            </a:r>
            <a:endParaRPr b="1" sz="1500">
              <a:solidFill>
                <a:srgbClr val="FF99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500"/>
              <a:buAutoNum type="arabicPeriod"/>
            </a:pPr>
            <a:r>
              <a:rPr b="1" lang="fr" sz="1500">
                <a:solidFill>
                  <a:srgbClr val="FF9900"/>
                </a:solidFill>
              </a:rPr>
              <a:t>Unfolding + Folding</a:t>
            </a:r>
            <a:br>
              <a:rPr b="1" lang="fr" sz="1500">
                <a:solidFill>
                  <a:srgbClr val="FF9900"/>
                </a:solidFill>
              </a:rPr>
            </a:br>
            <a:endParaRPr b="1" sz="1500">
              <a:solidFill>
                <a:srgbClr val="FF99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Implementation</a:t>
            </a:r>
            <a:endParaRPr sz="1700">
              <a:solidFill>
                <a:srgbClr val="000000"/>
              </a:solidFill>
            </a:endParaRPr>
          </a:p>
          <a:p>
            <a:pPr indent="-32282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4"/>
              <a:buAutoNum type="arabicPeriod"/>
            </a:pPr>
            <a:r>
              <a:rPr lang="fr" sz="1483">
                <a:solidFill>
                  <a:srgbClr val="000000"/>
                </a:solidFill>
              </a:rPr>
              <a:t>G</a:t>
            </a:r>
            <a:r>
              <a:rPr lang="fr" sz="1450">
                <a:solidFill>
                  <a:srgbClr val="000000"/>
                </a:solidFill>
              </a:rPr>
              <a:t>eneralities</a:t>
            </a:r>
            <a:endParaRPr sz="1450">
              <a:solidFill>
                <a:srgbClr val="000000"/>
              </a:solidFill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AutoNum type="arabicPeriod"/>
            </a:pPr>
            <a:r>
              <a:rPr lang="fr" sz="1450">
                <a:solidFill>
                  <a:srgbClr val="000000"/>
                </a:solidFill>
              </a:rPr>
              <a:t>Empirical study</a:t>
            </a:r>
            <a:endParaRPr sz="1450">
              <a:solidFill>
                <a:srgbClr val="000000"/>
              </a:solidFill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AutoNum type="arabicPeriod"/>
            </a:pPr>
            <a:r>
              <a:rPr lang="fr" sz="1450">
                <a:solidFill>
                  <a:srgbClr val="000000"/>
                </a:solidFill>
              </a:rPr>
              <a:t>Performance study</a:t>
            </a:r>
            <a:br>
              <a:rPr lang="fr" sz="1450">
                <a:solidFill>
                  <a:srgbClr val="000000"/>
                </a:solidFill>
              </a:rPr>
            </a:br>
            <a:endParaRPr sz="145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Conclusion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194" name="Google Shape;194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>
            <p:ph type="title"/>
          </p:nvPr>
        </p:nvSpPr>
        <p:spPr>
          <a:xfrm>
            <a:off x="64770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Global representation</a:t>
            </a:r>
            <a:endParaRPr/>
          </a:p>
        </p:txBody>
      </p:sp>
      <p:sp>
        <p:nvSpPr>
          <p:cNvPr id="200" name="Google Shape;200;p23"/>
          <p:cNvSpPr txBox="1"/>
          <p:nvPr/>
        </p:nvSpPr>
        <p:spPr>
          <a:xfrm>
            <a:off x="647700" y="569949"/>
            <a:ext cx="7947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The solving approach is a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3-step approach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First, we try to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find a matching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between the CLTS and the BPMN process.</a:t>
            </a:r>
            <a:br>
              <a:rPr lang="fr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If no matching can be found, then the initial BPMN process is not directly colorable.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In such case, we generate a new BPMN process during the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unfolding phase.</a:t>
            </a:r>
            <a:b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</a:br>
            <a:endParaRPr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Finally, we try to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fold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this BPMN process in order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to reduce its number of nodes.</a:t>
            </a:r>
            <a:endParaRPr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23"/>
          <p:cNvSpPr/>
          <p:nvPr/>
        </p:nvSpPr>
        <p:spPr>
          <a:xfrm>
            <a:off x="8028100" y="2082100"/>
            <a:ext cx="377700" cy="361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0000"/>
                </a:solidFill>
              </a:rPr>
              <a:t>3</a:t>
            </a:r>
            <a:endParaRPr sz="1300">
              <a:solidFill>
                <a:srgbClr val="FF0000"/>
              </a:solidFill>
            </a:endParaRPr>
          </a:p>
        </p:txBody>
      </p:sp>
      <p:pic>
        <p:nvPicPr>
          <p:cNvPr id="202" name="Google Shape;2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09638"/>
            <a:ext cx="8839201" cy="206953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3"/>
          <p:cNvSpPr/>
          <p:nvPr/>
        </p:nvSpPr>
        <p:spPr>
          <a:xfrm>
            <a:off x="8300375" y="1559200"/>
            <a:ext cx="377700" cy="361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0000"/>
                </a:solidFill>
              </a:rPr>
              <a:t>2</a:t>
            </a:r>
            <a:endParaRPr sz="1300">
              <a:solidFill>
                <a:srgbClr val="FF0000"/>
              </a:solidFill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7452150" y="1019825"/>
            <a:ext cx="377700" cy="361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0000"/>
                </a:solidFill>
              </a:rPr>
              <a:t>1</a:t>
            </a:r>
            <a:endParaRPr sz="1300">
              <a:solidFill>
                <a:srgbClr val="FF0000"/>
              </a:solidFill>
            </a:endParaRPr>
          </a:p>
        </p:txBody>
      </p:sp>
      <p:sp>
        <p:nvSpPr>
          <p:cNvPr id="205" name="Google Shape;205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Matching analysis – Idea</a:t>
            </a:r>
            <a:endParaRPr/>
          </a:p>
        </p:txBody>
      </p:sp>
      <p:sp>
        <p:nvSpPr>
          <p:cNvPr id="211" name="Google Shape;211;p24"/>
          <p:cNvSpPr txBox="1"/>
          <p:nvPr/>
        </p:nvSpPr>
        <p:spPr>
          <a:xfrm>
            <a:off x="260700" y="623200"/>
            <a:ext cx="86226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Lato"/>
                <a:ea typeface="Lato"/>
                <a:cs typeface="Lato"/>
                <a:sym typeface="Lato"/>
              </a:rPr>
              <a:t>Main idea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The purpose of this step is to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verify if the initial BPMN process is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directly colorable regarding the property.</a:t>
            </a:r>
            <a:endParaRPr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Lato"/>
                <a:ea typeface="Lato"/>
                <a:cs typeface="Lato"/>
                <a:sym typeface="Lato"/>
              </a:rPr>
              <a:t>Algorithmically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We detect whether all the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transitions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of the CLTS having the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same label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are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colored identically.</a:t>
            </a:r>
            <a:br>
              <a:rPr lang="fr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➢"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If so, we try to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associate each faulty state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of the CLTS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to a unique node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of the BPMN process.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24"/>
          <p:cNvSpPr/>
          <p:nvPr/>
        </p:nvSpPr>
        <p:spPr>
          <a:xfrm rot="2700000">
            <a:off x="3172550" y="3042873"/>
            <a:ext cx="198131" cy="85361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4"/>
          <p:cNvSpPr/>
          <p:nvPr/>
        </p:nvSpPr>
        <p:spPr>
          <a:xfrm rot="-2700000">
            <a:off x="5672420" y="3042869"/>
            <a:ext cx="198131" cy="85361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4"/>
          <p:cNvSpPr txBox="1"/>
          <p:nvPr/>
        </p:nvSpPr>
        <p:spPr>
          <a:xfrm>
            <a:off x="1593150" y="3841525"/>
            <a:ext cx="2232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A matching exists!</a:t>
            </a:r>
            <a:endParaRPr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Then the initial BPMN process is colored directly</a:t>
            </a:r>
            <a:endParaRPr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and returned to the user</a:t>
            </a:r>
            <a:endParaRPr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5341188" y="3841525"/>
            <a:ext cx="2438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No matching exists.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Then we build a new BPMN process from the CLTS and try to minimize it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6" name="Google Shape;2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150" y="3097825"/>
            <a:ext cx="448024" cy="3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3175" y="3076415"/>
            <a:ext cx="448025" cy="39725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875" y="649450"/>
            <a:ext cx="4238193" cy="43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/>
          <p:nvPr>
            <p:ph idx="1" type="body"/>
          </p:nvPr>
        </p:nvSpPr>
        <p:spPr>
          <a:xfrm>
            <a:off x="727650" y="535200"/>
            <a:ext cx="31281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 u="sng">
                <a:solidFill>
                  <a:schemeClr val="dk2"/>
                </a:solidFill>
              </a:rPr>
              <a:t>Example 1: A perfect matching is found</a:t>
            </a:r>
            <a:br>
              <a:rPr lang="fr" u="sng">
                <a:solidFill>
                  <a:schemeClr val="dk2"/>
                </a:solidFill>
              </a:rPr>
            </a:br>
            <a:r>
              <a:rPr lang="fr">
                <a:solidFill>
                  <a:schemeClr val="dk2"/>
                </a:solidFill>
              </a:rPr>
              <a:t>Step 1: Generation of the CLTS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5" name="Google Shape;225;p25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Matching analysis – Examples</a:t>
            </a:r>
            <a:endParaRPr/>
          </a:p>
        </p:txBody>
      </p:sp>
      <p:sp>
        <p:nvSpPr>
          <p:cNvPr id="226" name="Google Shape;226;p25"/>
          <p:cNvSpPr/>
          <p:nvPr/>
        </p:nvSpPr>
        <p:spPr>
          <a:xfrm>
            <a:off x="713000" y="4688338"/>
            <a:ext cx="350400" cy="3429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213" y="1135511"/>
            <a:ext cx="3324150" cy="328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8566" y="4592191"/>
            <a:ext cx="2404407" cy="5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30" name="Google Shape;230;p25"/>
          <p:cNvSpPr/>
          <p:nvPr/>
        </p:nvSpPr>
        <p:spPr>
          <a:xfrm>
            <a:off x="4221600" y="2691663"/>
            <a:ext cx="350400" cy="25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5"/>
          <p:cNvSpPr/>
          <p:nvPr/>
        </p:nvSpPr>
        <p:spPr>
          <a:xfrm>
            <a:off x="5371600" y="2126575"/>
            <a:ext cx="691800" cy="404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5"/>
          <p:cNvSpPr/>
          <p:nvPr/>
        </p:nvSpPr>
        <p:spPr>
          <a:xfrm>
            <a:off x="6348125" y="1543150"/>
            <a:ext cx="691800" cy="404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5"/>
          <p:cNvSpPr/>
          <p:nvPr/>
        </p:nvSpPr>
        <p:spPr>
          <a:xfrm>
            <a:off x="6125250" y="3064200"/>
            <a:ext cx="691800" cy="482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5"/>
          <p:cNvSpPr/>
          <p:nvPr/>
        </p:nvSpPr>
        <p:spPr>
          <a:xfrm>
            <a:off x="7690475" y="1759650"/>
            <a:ext cx="691800" cy="482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5"/>
          <p:cNvSpPr/>
          <p:nvPr/>
        </p:nvSpPr>
        <p:spPr>
          <a:xfrm>
            <a:off x="6930425" y="3258625"/>
            <a:ext cx="691800" cy="482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5"/>
          <p:cNvSpPr/>
          <p:nvPr/>
        </p:nvSpPr>
        <p:spPr>
          <a:xfrm>
            <a:off x="6125250" y="2574950"/>
            <a:ext cx="691800" cy="449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5"/>
          <p:cNvSpPr/>
          <p:nvPr/>
        </p:nvSpPr>
        <p:spPr>
          <a:xfrm>
            <a:off x="6595050" y="2018175"/>
            <a:ext cx="691800" cy="482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5"/>
          <p:cNvSpPr/>
          <p:nvPr/>
        </p:nvSpPr>
        <p:spPr>
          <a:xfrm>
            <a:off x="7424425" y="2286975"/>
            <a:ext cx="691800" cy="404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5"/>
          <p:cNvSpPr/>
          <p:nvPr/>
        </p:nvSpPr>
        <p:spPr>
          <a:xfrm>
            <a:off x="6998675" y="2823350"/>
            <a:ext cx="691800" cy="449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5"/>
          <p:cNvSpPr/>
          <p:nvPr/>
        </p:nvSpPr>
        <p:spPr>
          <a:xfrm>
            <a:off x="7589425" y="2845700"/>
            <a:ext cx="691800" cy="4047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725" y="661650"/>
            <a:ext cx="4346100" cy="42930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6"/>
          <p:cNvSpPr/>
          <p:nvPr/>
        </p:nvSpPr>
        <p:spPr>
          <a:xfrm rot="1806013">
            <a:off x="7811389" y="3286606"/>
            <a:ext cx="198000" cy="182819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6"/>
          <p:cNvSpPr txBox="1"/>
          <p:nvPr/>
        </p:nvSpPr>
        <p:spPr>
          <a:xfrm>
            <a:off x="4838188" y="4005400"/>
            <a:ext cx="92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Match!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26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Matching analysis – Examples</a:t>
            </a:r>
            <a:endParaRPr/>
          </a:p>
        </p:txBody>
      </p:sp>
      <p:sp>
        <p:nvSpPr>
          <p:cNvPr id="249" name="Google Shape;249;p26"/>
          <p:cNvSpPr txBox="1"/>
          <p:nvPr>
            <p:ph idx="1" type="body"/>
          </p:nvPr>
        </p:nvSpPr>
        <p:spPr>
          <a:xfrm>
            <a:off x="727650" y="483700"/>
            <a:ext cx="31281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 u="sng">
                <a:solidFill>
                  <a:schemeClr val="dk2"/>
                </a:solidFill>
              </a:rPr>
              <a:t>Example 1: A perfect matching is found</a:t>
            </a:r>
            <a:br>
              <a:rPr lang="fr" u="sng">
                <a:solidFill>
                  <a:schemeClr val="dk2"/>
                </a:solidFill>
              </a:rPr>
            </a:br>
            <a:r>
              <a:rPr lang="fr">
                <a:solidFill>
                  <a:schemeClr val="dk2"/>
                </a:solidFill>
              </a:rPr>
              <a:t>Step 2: Matching computation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0" name="Google Shape;250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51" name="Google Shape;2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525" y="1022400"/>
            <a:ext cx="3958675" cy="40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/>
          <p:nvPr/>
        </p:nvSpPr>
        <p:spPr>
          <a:xfrm>
            <a:off x="1103750" y="3377500"/>
            <a:ext cx="6835925" cy="1130325"/>
          </a:xfrm>
          <a:custGeom>
            <a:rect b="b" l="l" r="r" t="t"/>
            <a:pathLst>
              <a:path extrusionOk="0" h="45213" w="273437">
                <a:moveTo>
                  <a:pt x="0" y="25901"/>
                </a:moveTo>
                <a:cubicBezTo>
                  <a:pt x="51377" y="48372"/>
                  <a:pt x="111680" y="47388"/>
                  <a:pt x="167477" y="41795"/>
                </a:cubicBezTo>
                <a:cubicBezTo>
                  <a:pt x="194895" y="39047"/>
                  <a:pt x="222435" y="30745"/>
                  <a:pt x="246358" y="17071"/>
                </a:cubicBezTo>
                <a:cubicBezTo>
                  <a:pt x="255622" y="11776"/>
                  <a:pt x="265892" y="7545"/>
                  <a:pt x="273437" y="0"/>
                </a:cubicBez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Matching analysis – Examples</a:t>
            </a:r>
            <a:endParaRPr/>
          </a:p>
        </p:txBody>
      </p:sp>
      <p:sp>
        <p:nvSpPr>
          <p:cNvPr id="258" name="Google Shape;258;p27"/>
          <p:cNvSpPr txBox="1"/>
          <p:nvPr>
            <p:ph idx="1" type="body"/>
          </p:nvPr>
        </p:nvSpPr>
        <p:spPr>
          <a:xfrm>
            <a:off x="477150" y="535200"/>
            <a:ext cx="84546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 u="sng">
                <a:solidFill>
                  <a:schemeClr val="dk2"/>
                </a:solidFill>
              </a:rPr>
              <a:t>Example 1: A perfect matching is found</a:t>
            </a:r>
            <a:br>
              <a:rPr lang="fr" u="sng">
                <a:solidFill>
                  <a:schemeClr val="dk2"/>
                </a:solidFill>
              </a:rPr>
            </a:br>
            <a:r>
              <a:rPr lang="fr">
                <a:solidFill>
                  <a:schemeClr val="dk2"/>
                </a:solidFill>
              </a:rPr>
              <a:t>Step 3: Coloration is performed: Starting from each first red or green transition, we color each reachable BPMN task.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59" name="Google Shape;2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800" y="1081025"/>
            <a:ext cx="4258400" cy="406247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25" y="4718597"/>
            <a:ext cx="2001176" cy="42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394" y="3295144"/>
            <a:ext cx="1496124" cy="144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607" y="1549813"/>
            <a:ext cx="1637176" cy="109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8"/>
          <p:cNvSpPr/>
          <p:nvPr/>
        </p:nvSpPr>
        <p:spPr>
          <a:xfrm>
            <a:off x="96125" y="1257200"/>
            <a:ext cx="6696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69" name="Google Shape;269;p28"/>
          <p:cNvSpPr txBox="1"/>
          <p:nvPr/>
        </p:nvSpPr>
        <p:spPr>
          <a:xfrm>
            <a:off x="37175" y="1233950"/>
            <a:ext cx="787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Case 1</a:t>
            </a:r>
            <a:endParaRPr sz="13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28"/>
          <p:cNvSpPr txBox="1"/>
          <p:nvPr>
            <p:ph type="title"/>
          </p:nvPr>
        </p:nvSpPr>
        <p:spPr>
          <a:xfrm>
            <a:off x="5747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Unfolding</a:t>
            </a:r>
            <a:endParaRPr/>
          </a:p>
        </p:txBody>
      </p:sp>
      <p:sp>
        <p:nvSpPr>
          <p:cNvPr id="271" name="Google Shape;271;p28"/>
          <p:cNvSpPr txBox="1"/>
          <p:nvPr/>
        </p:nvSpPr>
        <p:spPr>
          <a:xfrm>
            <a:off x="574750" y="505750"/>
            <a:ext cx="8152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>
                <a:latin typeface="Lato"/>
                <a:ea typeface="Lato"/>
                <a:cs typeface="Lato"/>
                <a:sym typeface="Lato"/>
              </a:rPr>
              <a:t>We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transform the CLTS </a:t>
            </a:r>
            <a:r>
              <a:rPr b="1" lang="fr">
                <a:latin typeface="Lato"/>
                <a:ea typeface="Lato"/>
                <a:cs typeface="Lato"/>
                <a:sym typeface="Lato"/>
              </a:rPr>
              <a:t>into a semantically equivalent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BPMN process</a:t>
            </a:r>
            <a:r>
              <a:rPr b="1" lang="fr">
                <a:latin typeface="Lato"/>
                <a:ea typeface="Lato"/>
                <a:cs typeface="Lato"/>
                <a:sym typeface="Lato"/>
              </a:rPr>
              <a:t>.</a:t>
            </a:r>
            <a:br>
              <a:rPr b="1" lang="fr">
                <a:latin typeface="Lato"/>
                <a:ea typeface="Lato"/>
                <a:cs typeface="Lato"/>
                <a:sym typeface="Lato"/>
              </a:rPr>
            </a:br>
            <a:r>
              <a:rPr b="1" lang="fr">
                <a:latin typeface="Lato"/>
                <a:ea typeface="Lato"/>
                <a:cs typeface="Lato"/>
                <a:sym typeface="Lato"/>
              </a:rPr>
              <a:t>As the CLTS is colored,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the generated BPMN process is colorable</a:t>
            </a:r>
            <a:r>
              <a:rPr b="1" lang="fr">
                <a:latin typeface="Lato"/>
                <a:ea typeface="Lato"/>
                <a:cs typeface="Lato"/>
                <a:sym typeface="Lato"/>
              </a:rPr>
              <a:t> regarding the property.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2" name="Google Shape;272;p28"/>
          <p:cNvCxnSpPr/>
          <p:nvPr/>
        </p:nvCxnSpPr>
        <p:spPr>
          <a:xfrm>
            <a:off x="4576900" y="1412800"/>
            <a:ext cx="6600" cy="381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28"/>
          <p:cNvCxnSpPr/>
          <p:nvPr/>
        </p:nvCxnSpPr>
        <p:spPr>
          <a:xfrm>
            <a:off x="-1200" y="3269600"/>
            <a:ext cx="91464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28"/>
          <p:cNvSpPr/>
          <p:nvPr/>
        </p:nvSpPr>
        <p:spPr>
          <a:xfrm>
            <a:off x="96125" y="2877738"/>
            <a:ext cx="313800" cy="2907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8"/>
          <p:cNvSpPr/>
          <p:nvPr/>
        </p:nvSpPr>
        <p:spPr>
          <a:xfrm>
            <a:off x="2058000" y="2405413"/>
            <a:ext cx="353100" cy="20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650" y="2794638"/>
            <a:ext cx="1496128" cy="4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07825" y="1990707"/>
            <a:ext cx="1957739" cy="1031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4621" y="1913262"/>
            <a:ext cx="2046374" cy="11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15875" y="1549825"/>
            <a:ext cx="1680884" cy="109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8"/>
          <p:cNvSpPr/>
          <p:nvPr/>
        </p:nvSpPr>
        <p:spPr>
          <a:xfrm>
            <a:off x="4668713" y="2856638"/>
            <a:ext cx="313800" cy="2907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5238" y="2773538"/>
            <a:ext cx="1496128" cy="4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8"/>
          <p:cNvSpPr/>
          <p:nvPr/>
        </p:nvSpPr>
        <p:spPr>
          <a:xfrm>
            <a:off x="6541363" y="2391413"/>
            <a:ext cx="353100" cy="20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8"/>
          <p:cNvSpPr/>
          <p:nvPr/>
        </p:nvSpPr>
        <p:spPr>
          <a:xfrm>
            <a:off x="8415450" y="1280450"/>
            <a:ext cx="6696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84" name="Google Shape;284;p28"/>
          <p:cNvSpPr txBox="1"/>
          <p:nvPr/>
        </p:nvSpPr>
        <p:spPr>
          <a:xfrm>
            <a:off x="8356500" y="1257200"/>
            <a:ext cx="787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Case 2</a:t>
            </a:r>
            <a:endParaRPr sz="13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5" name="Google Shape;285;p28"/>
          <p:cNvSpPr/>
          <p:nvPr/>
        </p:nvSpPr>
        <p:spPr>
          <a:xfrm>
            <a:off x="96125" y="3295150"/>
            <a:ext cx="6696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86" name="Google Shape;286;p28"/>
          <p:cNvSpPr txBox="1"/>
          <p:nvPr/>
        </p:nvSpPr>
        <p:spPr>
          <a:xfrm>
            <a:off x="37175" y="3271888"/>
            <a:ext cx="787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Case 3</a:t>
            </a:r>
            <a:endParaRPr sz="13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p28"/>
          <p:cNvSpPr/>
          <p:nvPr/>
        </p:nvSpPr>
        <p:spPr>
          <a:xfrm>
            <a:off x="8394675" y="3295150"/>
            <a:ext cx="669600" cy="338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88" name="Google Shape;288;p28"/>
          <p:cNvSpPr txBox="1"/>
          <p:nvPr/>
        </p:nvSpPr>
        <p:spPr>
          <a:xfrm>
            <a:off x="8335713" y="3269600"/>
            <a:ext cx="787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Case 4</a:t>
            </a:r>
            <a:endParaRPr sz="13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9" name="Google Shape;289;p28"/>
          <p:cNvSpPr/>
          <p:nvPr/>
        </p:nvSpPr>
        <p:spPr>
          <a:xfrm>
            <a:off x="96125" y="4788125"/>
            <a:ext cx="313800" cy="2907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8"/>
          <p:cNvSpPr/>
          <p:nvPr/>
        </p:nvSpPr>
        <p:spPr>
          <a:xfrm>
            <a:off x="1815575" y="4073613"/>
            <a:ext cx="353100" cy="20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64400" y="3629303"/>
            <a:ext cx="2238847" cy="109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77425" y="3399354"/>
            <a:ext cx="1957751" cy="109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8"/>
          <p:cNvSpPr/>
          <p:nvPr/>
        </p:nvSpPr>
        <p:spPr>
          <a:xfrm>
            <a:off x="4668713" y="4637138"/>
            <a:ext cx="313800" cy="2907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8"/>
          <p:cNvSpPr/>
          <p:nvPr/>
        </p:nvSpPr>
        <p:spPr>
          <a:xfrm>
            <a:off x="6635163" y="4275213"/>
            <a:ext cx="353100" cy="20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69189" y="3797050"/>
            <a:ext cx="1775407" cy="11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22085" y="4554048"/>
            <a:ext cx="1268430" cy="4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9"/>
          <p:cNvSpPr txBox="1"/>
          <p:nvPr>
            <p:ph idx="1" type="body"/>
          </p:nvPr>
        </p:nvSpPr>
        <p:spPr>
          <a:xfrm>
            <a:off x="727650" y="437975"/>
            <a:ext cx="7688700" cy="11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800">
                <a:solidFill>
                  <a:schemeClr val="dk2"/>
                </a:solidFill>
              </a:rPr>
              <a:t>Drawback</a:t>
            </a:r>
            <a:br>
              <a:rPr b="1" lang="fr" sz="1800">
                <a:solidFill>
                  <a:schemeClr val="dk2"/>
                </a:solidFill>
              </a:rPr>
            </a:br>
            <a:r>
              <a:rPr lang="fr">
                <a:solidFill>
                  <a:schemeClr val="dk2"/>
                </a:solidFill>
              </a:rPr>
              <a:t>In some cases, the generated BPMN process can be very large, which may limit the understanding of the problem for the user.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3" name="Google Shape;303;p29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Unfolding</a:t>
            </a:r>
            <a:endParaRPr/>
          </a:p>
        </p:txBody>
      </p:sp>
      <p:pic>
        <p:nvPicPr>
          <p:cNvPr id="304" name="Google Shape;3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909" y="4425563"/>
            <a:ext cx="2505589" cy="35309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9"/>
          <p:cNvSpPr/>
          <p:nvPr/>
        </p:nvSpPr>
        <p:spPr>
          <a:xfrm>
            <a:off x="4464473" y="3217154"/>
            <a:ext cx="810900" cy="29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9"/>
          <p:cNvSpPr txBox="1"/>
          <p:nvPr/>
        </p:nvSpPr>
        <p:spPr>
          <a:xfrm>
            <a:off x="4176616" y="2882950"/>
            <a:ext cx="138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latin typeface="Lato"/>
                <a:ea typeface="Lato"/>
                <a:cs typeface="Lato"/>
                <a:sym typeface="Lato"/>
              </a:rPr>
              <a:t>Unfolding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29"/>
          <p:cNvSpPr txBox="1"/>
          <p:nvPr/>
        </p:nvSpPr>
        <p:spPr>
          <a:xfrm>
            <a:off x="2073861" y="4728236"/>
            <a:ext cx="115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14 tasks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" name="Google Shape;308;p29"/>
          <p:cNvSpPr/>
          <p:nvPr/>
        </p:nvSpPr>
        <p:spPr>
          <a:xfrm>
            <a:off x="2475125" y="4253125"/>
            <a:ext cx="313800" cy="2907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9"/>
          <p:cNvSpPr txBox="1"/>
          <p:nvPr/>
        </p:nvSpPr>
        <p:spPr>
          <a:xfrm>
            <a:off x="6216372" y="4728228"/>
            <a:ext cx="115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98 tasks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0" name="Google Shape;31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325" y="1456975"/>
            <a:ext cx="3142756" cy="279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8742" y="1531730"/>
            <a:ext cx="2546934" cy="332733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925" y="2757238"/>
            <a:ext cx="3873450" cy="212931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0"/>
          <p:cNvSpPr txBox="1"/>
          <p:nvPr>
            <p:ph idx="1" type="body"/>
          </p:nvPr>
        </p:nvSpPr>
        <p:spPr>
          <a:xfrm>
            <a:off x="727650" y="423250"/>
            <a:ext cx="7688700" cy="16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800">
                <a:solidFill>
                  <a:srgbClr val="000000"/>
                </a:solidFill>
              </a:rPr>
              <a:t>Main idea</a:t>
            </a:r>
            <a:br>
              <a:rPr b="1" lang="fr" sz="1800">
                <a:solidFill>
                  <a:srgbClr val="000000"/>
                </a:solidFill>
              </a:rPr>
            </a:br>
            <a:r>
              <a:rPr lang="fr">
                <a:solidFill>
                  <a:srgbClr val="000000"/>
                </a:solidFill>
              </a:rPr>
              <a:t>In this phase, we try to </a:t>
            </a:r>
            <a:r>
              <a:rPr b="1" lang="fr">
                <a:solidFill>
                  <a:srgbClr val="FF0000"/>
                </a:solidFill>
              </a:rPr>
              <a:t>reduce the size</a:t>
            </a:r>
            <a:r>
              <a:rPr lang="fr">
                <a:solidFill>
                  <a:srgbClr val="000000"/>
                </a:solidFill>
              </a:rPr>
              <a:t> – in terms of number of nodes – of the unfolded BPMN process </a:t>
            </a:r>
            <a:r>
              <a:rPr b="1" lang="fr">
                <a:solidFill>
                  <a:srgbClr val="FF0000"/>
                </a:solidFill>
              </a:rPr>
              <a:t>to make it more understandable</a:t>
            </a:r>
            <a:r>
              <a:rPr lang="fr">
                <a:solidFill>
                  <a:srgbClr val="000000"/>
                </a:solidFill>
              </a:rPr>
              <a:t> for the user.</a:t>
            </a:r>
            <a:br>
              <a:rPr lang="fr">
                <a:solidFill>
                  <a:srgbClr val="000000"/>
                </a:solidFill>
              </a:rPr>
            </a:br>
            <a:r>
              <a:rPr lang="fr">
                <a:solidFill>
                  <a:srgbClr val="000000"/>
                </a:solidFill>
              </a:rPr>
              <a:t>Our approach focuses on the </a:t>
            </a:r>
            <a:r>
              <a:rPr b="1" lang="fr">
                <a:solidFill>
                  <a:srgbClr val="FF0000"/>
                </a:solidFill>
              </a:rPr>
              <a:t>detection of unfolded parallel gateways</a:t>
            </a:r>
            <a:r>
              <a:rPr lang="fr">
                <a:solidFill>
                  <a:srgbClr val="000000"/>
                </a:solidFill>
              </a:rPr>
              <a:t> in order to </a:t>
            </a:r>
            <a:r>
              <a:rPr b="1" lang="fr">
                <a:solidFill>
                  <a:srgbClr val="FF0000"/>
                </a:solidFill>
              </a:rPr>
              <a:t>replace them</a:t>
            </a:r>
            <a:r>
              <a:rPr lang="fr">
                <a:solidFill>
                  <a:srgbClr val="000000"/>
                </a:solidFill>
              </a:rPr>
              <a:t> in the unfolded graph </a:t>
            </a:r>
            <a:r>
              <a:rPr b="1" lang="fr">
                <a:solidFill>
                  <a:srgbClr val="FF0000"/>
                </a:solidFill>
              </a:rPr>
              <a:t>by their folded version.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19" name="Google Shape;319;p30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Unfolding + Folding</a:t>
            </a:r>
            <a:endParaRPr/>
          </a:p>
        </p:txBody>
      </p:sp>
      <p:sp>
        <p:nvSpPr>
          <p:cNvPr id="320" name="Google Shape;320;p30"/>
          <p:cNvSpPr txBox="1"/>
          <p:nvPr/>
        </p:nvSpPr>
        <p:spPr>
          <a:xfrm>
            <a:off x="727650" y="1697100"/>
            <a:ext cx="311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800">
                <a:latin typeface="Lato"/>
                <a:ea typeface="Lato"/>
                <a:cs typeface="Lato"/>
                <a:sym typeface="Lato"/>
              </a:rPr>
              <a:t>Algorithmically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1" name="Google Shape;32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350" y="2258925"/>
            <a:ext cx="3592783" cy="269057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0"/>
          <p:cNvSpPr/>
          <p:nvPr/>
        </p:nvSpPr>
        <p:spPr>
          <a:xfrm>
            <a:off x="595200" y="2501400"/>
            <a:ext cx="1582800" cy="1332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0"/>
          <p:cNvSpPr txBox="1"/>
          <p:nvPr/>
        </p:nvSpPr>
        <p:spPr>
          <a:xfrm>
            <a:off x="113475" y="2258925"/>
            <a:ext cx="112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Unfolded gateway</a:t>
            </a:r>
            <a:endParaRPr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4" name="Google Shape;324;p30"/>
          <p:cNvSpPr/>
          <p:nvPr/>
        </p:nvSpPr>
        <p:spPr>
          <a:xfrm>
            <a:off x="2462100" y="2158800"/>
            <a:ext cx="1702800" cy="1078800"/>
          </a:xfrm>
          <a:prstGeom prst="ellipse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0"/>
          <p:cNvSpPr/>
          <p:nvPr/>
        </p:nvSpPr>
        <p:spPr>
          <a:xfrm>
            <a:off x="2462100" y="3113250"/>
            <a:ext cx="1702800" cy="1078800"/>
          </a:xfrm>
          <a:prstGeom prst="ellipse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0"/>
          <p:cNvSpPr txBox="1"/>
          <p:nvPr/>
        </p:nvSpPr>
        <p:spPr>
          <a:xfrm>
            <a:off x="3751825" y="1791725"/>
            <a:ext cx="112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Out-of-scope paths (set 1)</a:t>
            </a:r>
            <a:endParaRPr sz="12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" name="Google Shape;327;p30"/>
          <p:cNvSpPr txBox="1"/>
          <p:nvPr/>
        </p:nvSpPr>
        <p:spPr>
          <a:xfrm>
            <a:off x="3751825" y="3997100"/>
            <a:ext cx="112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Out-of-scope paths (set 2)</a:t>
            </a:r>
            <a:endParaRPr sz="12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8" name="Google Shape;328;p30"/>
          <p:cNvSpPr/>
          <p:nvPr/>
        </p:nvSpPr>
        <p:spPr>
          <a:xfrm>
            <a:off x="633900" y="3922000"/>
            <a:ext cx="1505400" cy="1184700"/>
          </a:xfrm>
          <a:prstGeom prst="ellipse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0"/>
          <p:cNvSpPr txBox="1"/>
          <p:nvPr/>
        </p:nvSpPr>
        <p:spPr>
          <a:xfrm>
            <a:off x="2139300" y="4309050"/>
            <a:ext cx="112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Impure paths</a:t>
            </a:r>
            <a:endParaRPr sz="1200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0" name="Google Shape;330;p30"/>
          <p:cNvSpPr/>
          <p:nvPr/>
        </p:nvSpPr>
        <p:spPr>
          <a:xfrm>
            <a:off x="4390125" y="3602345"/>
            <a:ext cx="529800" cy="24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1" name="Google Shape;331;p30"/>
          <p:cNvSpPr/>
          <p:nvPr/>
        </p:nvSpPr>
        <p:spPr>
          <a:xfrm>
            <a:off x="5442250" y="2696650"/>
            <a:ext cx="1582800" cy="1146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0"/>
          <p:cNvSpPr txBox="1"/>
          <p:nvPr/>
        </p:nvSpPr>
        <p:spPr>
          <a:xfrm>
            <a:off x="5577550" y="2387100"/>
            <a:ext cx="131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Folded gateway</a:t>
            </a:r>
            <a:endParaRPr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3" name="Google Shape;333;p30"/>
          <p:cNvSpPr/>
          <p:nvPr/>
        </p:nvSpPr>
        <p:spPr>
          <a:xfrm>
            <a:off x="7441200" y="2571750"/>
            <a:ext cx="1702800" cy="1425300"/>
          </a:xfrm>
          <a:prstGeom prst="ellipse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0"/>
          <p:cNvSpPr txBox="1"/>
          <p:nvPr/>
        </p:nvSpPr>
        <p:spPr>
          <a:xfrm>
            <a:off x="7539900" y="2211100"/>
            <a:ext cx="150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Out-of-scope paths</a:t>
            </a:r>
            <a:endParaRPr sz="12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" name="Google Shape;335;p30"/>
          <p:cNvSpPr/>
          <p:nvPr/>
        </p:nvSpPr>
        <p:spPr>
          <a:xfrm>
            <a:off x="5329175" y="3767475"/>
            <a:ext cx="1764300" cy="1282800"/>
          </a:xfrm>
          <a:prstGeom prst="ellipse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0"/>
          <p:cNvSpPr txBox="1"/>
          <p:nvPr/>
        </p:nvSpPr>
        <p:spPr>
          <a:xfrm>
            <a:off x="7185025" y="4224225"/>
            <a:ext cx="112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Impure paths</a:t>
            </a:r>
            <a:endParaRPr sz="1200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Unfolding + Folding – Example</a:t>
            </a:r>
            <a:endParaRPr/>
          </a:p>
        </p:txBody>
      </p:sp>
      <p:sp>
        <p:nvSpPr>
          <p:cNvPr id="343" name="Google Shape;343;p31"/>
          <p:cNvSpPr/>
          <p:nvPr/>
        </p:nvSpPr>
        <p:spPr>
          <a:xfrm>
            <a:off x="3287820" y="2846138"/>
            <a:ext cx="642900" cy="18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1"/>
          <p:cNvSpPr txBox="1"/>
          <p:nvPr/>
        </p:nvSpPr>
        <p:spPr>
          <a:xfrm>
            <a:off x="3160777" y="2571738"/>
            <a:ext cx="89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Lato"/>
                <a:ea typeface="Lato"/>
                <a:cs typeface="Lato"/>
                <a:sym typeface="Lato"/>
              </a:rPr>
              <a:t>Folding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5" name="Google Shape;345;p31"/>
          <p:cNvSpPr txBox="1"/>
          <p:nvPr/>
        </p:nvSpPr>
        <p:spPr>
          <a:xfrm>
            <a:off x="1052925" y="4640575"/>
            <a:ext cx="131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98 tasks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" name="Google Shape;346;p31"/>
          <p:cNvSpPr txBox="1"/>
          <p:nvPr/>
        </p:nvSpPr>
        <p:spPr>
          <a:xfrm>
            <a:off x="5887900" y="4640575"/>
            <a:ext cx="131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Lato"/>
                <a:ea typeface="Lato"/>
                <a:cs typeface="Lato"/>
                <a:sym typeface="Lato"/>
              </a:rPr>
              <a:t>26</a:t>
            </a:r>
            <a:r>
              <a:rPr lang="fr" sz="1800">
                <a:latin typeface="Lato"/>
                <a:ea typeface="Lato"/>
                <a:cs typeface="Lato"/>
                <a:sym typeface="Lato"/>
              </a:rPr>
              <a:t> tasks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7" name="Google Shape;3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575" y="653037"/>
            <a:ext cx="2914908" cy="422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9051" y="1015164"/>
            <a:ext cx="4995924" cy="362541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1"/>
          <p:cNvSpPr/>
          <p:nvPr/>
        </p:nvSpPr>
        <p:spPr>
          <a:xfrm>
            <a:off x="522450" y="2170725"/>
            <a:ext cx="861000" cy="6327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1"/>
          <p:cNvSpPr/>
          <p:nvPr/>
        </p:nvSpPr>
        <p:spPr>
          <a:xfrm>
            <a:off x="1420175" y="1206775"/>
            <a:ext cx="897000" cy="1471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1"/>
          <p:cNvSpPr/>
          <p:nvPr/>
        </p:nvSpPr>
        <p:spPr>
          <a:xfrm>
            <a:off x="2190675" y="535200"/>
            <a:ext cx="1253100" cy="24303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1"/>
          <p:cNvSpPr/>
          <p:nvPr/>
        </p:nvSpPr>
        <p:spPr>
          <a:xfrm>
            <a:off x="4635775" y="1206775"/>
            <a:ext cx="707400" cy="17682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1"/>
          <p:cNvSpPr/>
          <p:nvPr/>
        </p:nvSpPr>
        <p:spPr>
          <a:xfrm>
            <a:off x="5317975" y="838850"/>
            <a:ext cx="1047000" cy="1251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1"/>
          <p:cNvSpPr/>
          <p:nvPr/>
        </p:nvSpPr>
        <p:spPr>
          <a:xfrm>
            <a:off x="6423850" y="864650"/>
            <a:ext cx="2623800" cy="11994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56" name="Google Shape;356;p31"/>
          <p:cNvSpPr txBox="1"/>
          <p:nvPr/>
        </p:nvSpPr>
        <p:spPr>
          <a:xfrm>
            <a:off x="158925" y="1801425"/>
            <a:ext cx="142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Previous tasks</a:t>
            </a:r>
            <a:endParaRPr b="1" sz="12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7" name="Google Shape;357;p31"/>
          <p:cNvSpPr txBox="1"/>
          <p:nvPr/>
        </p:nvSpPr>
        <p:spPr>
          <a:xfrm>
            <a:off x="3858750" y="864650"/>
            <a:ext cx="142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Previous tasks</a:t>
            </a:r>
            <a:endParaRPr b="1" sz="120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8" name="Google Shape;358;p31"/>
          <p:cNvSpPr txBox="1"/>
          <p:nvPr/>
        </p:nvSpPr>
        <p:spPr>
          <a:xfrm>
            <a:off x="522450" y="983663"/>
            <a:ext cx="142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Parallel tasks</a:t>
            </a:r>
            <a:endParaRPr b="1"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9" name="Google Shape;359;p31"/>
          <p:cNvSpPr txBox="1"/>
          <p:nvPr/>
        </p:nvSpPr>
        <p:spPr>
          <a:xfrm>
            <a:off x="5194450" y="495338"/>
            <a:ext cx="142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Parallel tasks</a:t>
            </a:r>
            <a:endParaRPr b="1"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0" name="Google Shape;360;p31"/>
          <p:cNvSpPr txBox="1"/>
          <p:nvPr/>
        </p:nvSpPr>
        <p:spPr>
          <a:xfrm>
            <a:off x="1383450" y="495350"/>
            <a:ext cx="142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Out-of-scope tasks</a:t>
            </a:r>
            <a:endParaRPr b="1" sz="12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6848600" y="495350"/>
            <a:ext cx="211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Out-of-scope tasks</a:t>
            </a:r>
            <a:endParaRPr b="1" sz="12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8863" y="468625"/>
            <a:ext cx="978975" cy="7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</a:t>
            </a:r>
            <a:endParaRPr/>
          </a:p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727650" y="662875"/>
            <a:ext cx="7688700" cy="22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</a:rPr>
              <a:t>What is BPMN?</a:t>
            </a:r>
            <a:r>
              <a:rPr lang="fr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04958" lvl="1" marL="9144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➢"/>
            </a:pPr>
            <a:r>
              <a:rPr lang="fr" sz="1300">
                <a:solidFill>
                  <a:srgbClr val="000000"/>
                </a:solidFill>
              </a:rPr>
              <a:t>A </a:t>
            </a:r>
            <a:r>
              <a:rPr b="1" lang="fr" sz="1300">
                <a:solidFill>
                  <a:srgbClr val="FF0000"/>
                </a:solidFill>
              </a:rPr>
              <a:t>workflow-based notation</a:t>
            </a:r>
            <a:r>
              <a:rPr lang="fr" sz="1300">
                <a:solidFill>
                  <a:srgbClr val="000000"/>
                </a:solidFill>
              </a:rPr>
              <a:t> created in 2004 by the Business Process Management Initiative (BPMI) and the Object Management Group (OMG).</a:t>
            </a:r>
            <a:br>
              <a:rPr lang="fr" sz="1300">
                <a:solidFill>
                  <a:srgbClr val="000000"/>
                </a:solidFill>
              </a:rPr>
            </a:br>
            <a:endParaRPr sz="1300">
              <a:solidFill>
                <a:srgbClr val="000000"/>
              </a:solidFill>
            </a:endParaRPr>
          </a:p>
          <a:p>
            <a:pPr indent="-304958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➢"/>
            </a:pPr>
            <a:r>
              <a:rPr lang="fr" sz="1300">
                <a:solidFill>
                  <a:srgbClr val="000000"/>
                </a:solidFill>
              </a:rPr>
              <a:t>It aims at </a:t>
            </a:r>
            <a:r>
              <a:rPr b="1" lang="fr" sz="1300">
                <a:solidFill>
                  <a:srgbClr val="FF0000"/>
                </a:solidFill>
              </a:rPr>
              <a:t>representing business processes</a:t>
            </a:r>
            <a:r>
              <a:rPr lang="fr" sz="1300">
                <a:solidFill>
                  <a:srgbClr val="000000"/>
                </a:solidFill>
              </a:rPr>
              <a:t> in a way that is </a:t>
            </a:r>
            <a:r>
              <a:rPr b="1" lang="fr" sz="1300">
                <a:solidFill>
                  <a:srgbClr val="FF0000"/>
                </a:solidFill>
              </a:rPr>
              <a:t>understandable for both experienced and novice users.</a:t>
            </a:r>
            <a:br>
              <a:rPr lang="fr" sz="1300">
                <a:solidFill>
                  <a:srgbClr val="000000"/>
                </a:solidFill>
              </a:rPr>
            </a:br>
            <a:endParaRPr sz="1300">
              <a:solidFill>
                <a:srgbClr val="000000"/>
              </a:solidFill>
            </a:endParaRPr>
          </a:p>
          <a:p>
            <a:pPr indent="-304958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➢"/>
            </a:pPr>
            <a:r>
              <a:rPr lang="fr" sz="1300">
                <a:solidFill>
                  <a:srgbClr val="000000"/>
                </a:solidFill>
              </a:rPr>
              <a:t>An </a:t>
            </a:r>
            <a:r>
              <a:rPr b="1" lang="fr" sz="1300">
                <a:solidFill>
                  <a:srgbClr val="FF0000"/>
                </a:solidFill>
              </a:rPr>
              <a:t>ISO/IEC standard</a:t>
            </a:r>
            <a:r>
              <a:rPr lang="fr" sz="1300">
                <a:solidFill>
                  <a:srgbClr val="000000"/>
                </a:solidFill>
              </a:rPr>
              <a:t> since version 2.0 in 2013.</a:t>
            </a:r>
            <a:br>
              <a:rPr lang="fr" sz="1300">
                <a:solidFill>
                  <a:srgbClr val="000000"/>
                </a:solidFill>
              </a:rPr>
            </a:br>
            <a:endParaRPr b="1" sz="1300">
              <a:solidFill>
                <a:srgbClr val="FF0000"/>
              </a:solidFill>
            </a:endParaRPr>
          </a:p>
          <a:p>
            <a:pPr indent="-304958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➢"/>
            </a:pPr>
            <a:r>
              <a:rPr lang="fr" sz="1300">
                <a:solidFill>
                  <a:schemeClr val="dk2"/>
                </a:solidFill>
              </a:rPr>
              <a:t>A rich syntax: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150" y="2894587"/>
            <a:ext cx="893425" cy="2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0190" y="2839068"/>
            <a:ext cx="893425" cy="38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2575" y="2828270"/>
            <a:ext cx="945900" cy="40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0850" y="3768600"/>
            <a:ext cx="1307653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64716" y="3787438"/>
            <a:ext cx="483705" cy="4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47291" y="3787450"/>
            <a:ext cx="551207" cy="4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57500" y="3787450"/>
            <a:ext cx="1294553" cy="4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21493" y="2860250"/>
            <a:ext cx="1597750" cy="150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829575" y="3116363"/>
            <a:ext cx="945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Lato"/>
                <a:ea typeface="Lato"/>
                <a:cs typeface="Lato"/>
                <a:sym typeface="Lato"/>
              </a:rPr>
              <a:t>Sequence Flow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3333963" y="3140125"/>
            <a:ext cx="945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Lato"/>
                <a:ea typeface="Lato"/>
                <a:cs typeface="Lato"/>
                <a:sym typeface="Lato"/>
              </a:rPr>
              <a:t>Initial Event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4445450" y="3140125"/>
            <a:ext cx="945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Lato"/>
                <a:ea typeface="Lato"/>
                <a:cs typeface="Lato"/>
                <a:sym typeface="Lato"/>
              </a:rPr>
              <a:t>End Event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35825" y="4255975"/>
            <a:ext cx="139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Lato"/>
                <a:ea typeface="Lato"/>
                <a:cs typeface="Lato"/>
                <a:sym typeface="Lato"/>
              </a:rPr>
              <a:t>Exclusive Gateway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907725" y="4255975"/>
            <a:ext cx="139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Lato"/>
                <a:ea typeface="Lato"/>
                <a:cs typeface="Lato"/>
                <a:sym typeface="Lato"/>
              </a:rPr>
              <a:t>Inclusive </a:t>
            </a:r>
            <a:r>
              <a:rPr lang="fr" sz="900">
                <a:latin typeface="Lato"/>
                <a:ea typeface="Lato"/>
                <a:cs typeface="Lato"/>
                <a:sym typeface="Lato"/>
              </a:rPr>
              <a:t>Gateway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2943750" y="4255975"/>
            <a:ext cx="139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Lato"/>
                <a:ea typeface="Lato"/>
                <a:cs typeface="Lato"/>
                <a:sym typeface="Lato"/>
              </a:rPr>
              <a:t>Parallel</a:t>
            </a:r>
            <a:r>
              <a:rPr lang="fr" sz="900">
                <a:latin typeface="Lato"/>
                <a:ea typeface="Lato"/>
                <a:cs typeface="Lato"/>
                <a:sym typeface="Lato"/>
              </a:rPr>
              <a:t> Gateway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4105925" y="4255975"/>
            <a:ext cx="139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Lato"/>
                <a:ea typeface="Lato"/>
                <a:cs typeface="Lato"/>
                <a:sym typeface="Lato"/>
              </a:rPr>
              <a:t>Event-based</a:t>
            </a:r>
            <a:r>
              <a:rPr lang="fr" sz="900">
                <a:latin typeface="Lato"/>
                <a:ea typeface="Lato"/>
                <a:cs typeface="Lato"/>
                <a:sym typeface="Lato"/>
              </a:rPr>
              <a:t> Gateway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60744" y="2860261"/>
            <a:ext cx="1307650" cy="3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2041625" y="3158013"/>
            <a:ext cx="945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Lato"/>
                <a:ea typeface="Lato"/>
                <a:cs typeface="Lato"/>
                <a:sym typeface="Lato"/>
              </a:rPr>
              <a:t>Task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2692100" y="2769950"/>
            <a:ext cx="1145400" cy="10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49400" y="3985485"/>
            <a:ext cx="945900" cy="67202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7449400" y="4606475"/>
            <a:ext cx="945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Lato"/>
                <a:ea typeface="Lato"/>
                <a:cs typeface="Lato"/>
                <a:sym typeface="Lato"/>
              </a:rPr>
              <a:t>Group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449396" y="2656015"/>
            <a:ext cx="945900" cy="20883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7449400" y="2817025"/>
            <a:ext cx="945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Lato"/>
                <a:ea typeface="Lato"/>
                <a:cs typeface="Lato"/>
                <a:sym typeface="Lato"/>
              </a:rPr>
              <a:t>Association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541600" y="3083099"/>
            <a:ext cx="787250" cy="620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7462275" y="3662375"/>
            <a:ext cx="945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Lato"/>
                <a:ea typeface="Lato"/>
                <a:cs typeface="Lato"/>
                <a:sym typeface="Lato"/>
              </a:rPr>
              <a:t>Annotation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Solving approach: Unfolding + Folding – Example</a:t>
            </a:r>
            <a:endParaRPr/>
          </a:p>
        </p:txBody>
      </p:sp>
      <p:pic>
        <p:nvPicPr>
          <p:cNvPr id="367" name="Google Shape;3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3600" y="1081425"/>
            <a:ext cx="5046250" cy="366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925" y="1081425"/>
            <a:ext cx="3896700" cy="34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2"/>
          <p:cNvSpPr txBox="1"/>
          <p:nvPr/>
        </p:nvSpPr>
        <p:spPr>
          <a:xfrm>
            <a:off x="519025" y="4706825"/>
            <a:ext cx="298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Initial BPMN process (14 tasks)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0" name="Google Shape;370;p32"/>
          <p:cNvSpPr txBox="1"/>
          <p:nvPr/>
        </p:nvSpPr>
        <p:spPr>
          <a:xfrm>
            <a:off x="5155925" y="4706825"/>
            <a:ext cx="298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Returned</a:t>
            </a:r>
            <a:r>
              <a:rPr lang="fr">
                <a:latin typeface="Lato"/>
                <a:ea typeface="Lato"/>
                <a:cs typeface="Lato"/>
                <a:sym typeface="Lato"/>
              </a:rPr>
              <a:t> BPMN process (26 tasks)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/>
          <p:nvPr>
            <p:ph type="title"/>
          </p:nvPr>
        </p:nvSpPr>
        <p:spPr>
          <a:xfrm>
            <a:off x="683725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</a:t>
            </a:r>
            <a:endParaRPr/>
          </a:p>
        </p:txBody>
      </p:sp>
      <p:sp>
        <p:nvSpPr>
          <p:cNvPr id="377" name="Google Shape;377;p33"/>
          <p:cNvSpPr txBox="1"/>
          <p:nvPr>
            <p:ph idx="1" type="body"/>
          </p:nvPr>
        </p:nvSpPr>
        <p:spPr>
          <a:xfrm>
            <a:off x="1864825" y="702350"/>
            <a:ext cx="3580500" cy="42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AutoNum type="arabicPeriod"/>
            </a:pPr>
            <a:r>
              <a:rPr lang="fr" sz="1700">
                <a:solidFill>
                  <a:schemeClr val="dk2"/>
                </a:solidFill>
              </a:rPr>
              <a:t>Preliminaries</a:t>
            </a:r>
            <a:endParaRPr sz="17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BPMN sub-syntax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Model checking &amp; Colored LTS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Full process</a:t>
            </a:r>
            <a:br>
              <a:rPr lang="fr" sz="1500">
                <a:solidFill>
                  <a:schemeClr val="dk2"/>
                </a:solidFill>
              </a:rPr>
            </a:br>
            <a:endParaRPr sz="15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AutoNum type="arabicPeriod"/>
            </a:pPr>
            <a:r>
              <a:rPr lang="fr" sz="1700">
                <a:solidFill>
                  <a:schemeClr val="dk2"/>
                </a:solidFill>
              </a:rPr>
              <a:t>Solving approach</a:t>
            </a:r>
            <a:endParaRPr sz="17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Global representation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Matching analysis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Unfolding only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Unfolding + Folding</a:t>
            </a:r>
            <a:br>
              <a:rPr lang="fr" sz="1500">
                <a:solidFill>
                  <a:schemeClr val="dk2"/>
                </a:solidFill>
              </a:rPr>
            </a:br>
            <a:endParaRPr b="1" sz="1500">
              <a:solidFill>
                <a:srgbClr val="FF99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700"/>
              <a:buAutoNum type="arabicPeriod"/>
            </a:pPr>
            <a:r>
              <a:rPr b="1" lang="fr" sz="1700">
                <a:solidFill>
                  <a:srgbClr val="FF9900"/>
                </a:solidFill>
              </a:rPr>
              <a:t>Implementation</a:t>
            </a:r>
            <a:endParaRPr b="1" sz="1700">
              <a:solidFill>
                <a:srgbClr val="FF9900"/>
              </a:solidFill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50"/>
              <a:buAutoNum type="arabicPeriod"/>
            </a:pPr>
            <a:r>
              <a:rPr b="1" lang="fr" sz="1450">
                <a:solidFill>
                  <a:srgbClr val="FF9900"/>
                </a:solidFill>
              </a:rPr>
              <a:t>Generalities</a:t>
            </a:r>
            <a:endParaRPr b="1" sz="1450">
              <a:solidFill>
                <a:srgbClr val="FF9900"/>
              </a:solidFill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50"/>
              <a:buAutoNum type="arabicPeriod"/>
            </a:pPr>
            <a:r>
              <a:rPr b="1" lang="fr" sz="1450">
                <a:solidFill>
                  <a:srgbClr val="FF9900"/>
                </a:solidFill>
              </a:rPr>
              <a:t>Empirical study</a:t>
            </a:r>
            <a:endParaRPr b="1" sz="1450">
              <a:solidFill>
                <a:srgbClr val="FF9900"/>
              </a:solidFill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50"/>
              <a:buAutoNum type="arabicPeriod"/>
            </a:pPr>
            <a:r>
              <a:rPr b="1" lang="fr" sz="1450">
                <a:solidFill>
                  <a:srgbClr val="FF9900"/>
                </a:solidFill>
              </a:rPr>
              <a:t>Performance study</a:t>
            </a:r>
            <a:br>
              <a:rPr b="1" lang="fr" sz="1450">
                <a:solidFill>
                  <a:srgbClr val="FF9900"/>
                </a:solidFill>
              </a:rPr>
            </a:br>
            <a:endParaRPr b="1" sz="1450">
              <a:solidFill>
                <a:srgbClr val="FF99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Conclusion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378" name="Google Shape;378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 txBox="1"/>
          <p:nvPr>
            <p:ph idx="1" type="body"/>
          </p:nvPr>
        </p:nvSpPr>
        <p:spPr>
          <a:xfrm>
            <a:off x="727650" y="5352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</a:rPr>
              <a:t>Prototype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The approach detailed in this presentation has been </a:t>
            </a:r>
            <a:r>
              <a:rPr b="1" lang="fr">
                <a:solidFill>
                  <a:srgbClr val="FF0000"/>
                </a:solidFill>
              </a:rPr>
              <a:t>fully implemented and tested</a:t>
            </a:r>
            <a:r>
              <a:rPr lang="fr">
                <a:solidFill>
                  <a:schemeClr val="dk2"/>
                </a:solidFill>
              </a:rPr>
              <a:t> on more than </a:t>
            </a:r>
            <a:r>
              <a:rPr b="1" lang="fr">
                <a:solidFill>
                  <a:srgbClr val="FF0000"/>
                </a:solidFill>
              </a:rPr>
              <a:t>100 BPMN processes</a:t>
            </a:r>
            <a:r>
              <a:rPr lang="fr">
                <a:solidFill>
                  <a:schemeClr val="dk2"/>
                </a:solidFill>
              </a:rPr>
              <a:t>. It consists of approximately </a:t>
            </a:r>
            <a:r>
              <a:rPr b="1" lang="fr">
                <a:solidFill>
                  <a:srgbClr val="FF0000"/>
                </a:solidFill>
              </a:rPr>
              <a:t>10,000 lines of Java code</a:t>
            </a:r>
            <a:r>
              <a:rPr lang="fr">
                <a:solidFill>
                  <a:schemeClr val="dk2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</a:rPr>
              <a:t>Steps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fr">
                <a:solidFill>
                  <a:schemeClr val="dk2"/>
                </a:solidFill>
              </a:rPr>
              <a:t>In this presentation, we did not detail all the steps of the approach, which contain </a:t>
            </a:r>
            <a:r>
              <a:rPr b="1" lang="fr">
                <a:solidFill>
                  <a:srgbClr val="FF0000"/>
                </a:solidFill>
              </a:rPr>
              <a:t>a lot of processing phases</a:t>
            </a:r>
            <a:r>
              <a:rPr lang="fr">
                <a:solidFill>
                  <a:schemeClr val="dk2"/>
                </a:solidFill>
              </a:rPr>
              <a:t>. These steps are detailed in the below figure.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4" name="Google Shape;384;p34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Implementation – Generalities</a:t>
            </a:r>
            <a:endParaRPr/>
          </a:p>
        </p:txBody>
      </p:sp>
      <p:pic>
        <p:nvPicPr>
          <p:cNvPr id="385" name="Google Shape;3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3" y="2669100"/>
            <a:ext cx="9048875" cy="23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Implementation – Empirical study</a:t>
            </a:r>
            <a:endParaRPr/>
          </a:p>
        </p:txBody>
      </p:sp>
      <p:pic>
        <p:nvPicPr>
          <p:cNvPr id="392" name="Google Shape;392;p35"/>
          <p:cNvPicPr preferRelativeResize="0"/>
          <p:nvPr/>
        </p:nvPicPr>
        <p:blipFill rotWithShape="1">
          <a:blip r:embed="rId3">
            <a:alphaModFix/>
          </a:blip>
          <a:srcRect b="0" l="0" r="38901" t="0"/>
          <a:stretch/>
        </p:blipFill>
        <p:spPr>
          <a:xfrm>
            <a:off x="1579775" y="760225"/>
            <a:ext cx="3656198" cy="285172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5"/>
          <p:cNvSpPr/>
          <p:nvPr/>
        </p:nvSpPr>
        <p:spPr>
          <a:xfrm>
            <a:off x="3774875" y="3686525"/>
            <a:ext cx="162000" cy="448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5"/>
          <p:cNvSpPr/>
          <p:nvPr/>
        </p:nvSpPr>
        <p:spPr>
          <a:xfrm>
            <a:off x="4751425" y="3686525"/>
            <a:ext cx="162000" cy="448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5"/>
          <p:cNvSpPr txBox="1"/>
          <p:nvPr/>
        </p:nvSpPr>
        <p:spPr>
          <a:xfrm>
            <a:off x="3230375" y="4172200"/>
            <a:ext cx="1251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3/14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=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21%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35"/>
          <p:cNvSpPr txBox="1"/>
          <p:nvPr/>
        </p:nvSpPr>
        <p:spPr>
          <a:xfrm>
            <a:off x="4206925" y="4172200"/>
            <a:ext cx="1251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/14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=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29%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7" name="Google Shape;397;p35"/>
          <p:cNvSpPr txBox="1"/>
          <p:nvPr/>
        </p:nvSpPr>
        <p:spPr>
          <a:xfrm>
            <a:off x="5457925" y="1697375"/>
            <a:ext cx="3326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Overall, the implemented part of the approach proposes the same BPMN process or a syntactically close one to the user in </a:t>
            </a: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50% of cases.</a:t>
            </a:r>
            <a:endParaRPr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8" name="Google Shape;398;p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Implementation – Performance study</a:t>
            </a:r>
            <a:endParaRPr/>
          </a:p>
        </p:txBody>
      </p:sp>
      <p:pic>
        <p:nvPicPr>
          <p:cNvPr id="404" name="Google Shape;4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00" y="746450"/>
            <a:ext cx="6683676" cy="4206474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6"/>
          <p:cNvSpPr/>
          <p:nvPr/>
        </p:nvSpPr>
        <p:spPr>
          <a:xfrm>
            <a:off x="6372350" y="1640925"/>
            <a:ext cx="456300" cy="213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6" name="Google Shape;406;p36"/>
          <p:cNvCxnSpPr/>
          <p:nvPr/>
        </p:nvCxnSpPr>
        <p:spPr>
          <a:xfrm flipH="1" rot="10800000">
            <a:off x="6828650" y="1648275"/>
            <a:ext cx="500400" cy="99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7" name="Google Shape;407;p36"/>
          <p:cNvSpPr txBox="1"/>
          <p:nvPr/>
        </p:nvSpPr>
        <p:spPr>
          <a:xfrm>
            <a:off x="7329050" y="1162625"/>
            <a:ext cx="1616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"/>
                <a:ea typeface="Lato"/>
                <a:cs typeface="Lato"/>
                <a:sym typeface="Lato"/>
              </a:rPr>
              <a:t>Worst-case execution time for real-world processes is</a:t>
            </a:r>
            <a:r>
              <a:rPr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3s!</a:t>
            </a:r>
            <a:endParaRPr b="1"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8" name="Google Shape;408;p36"/>
          <p:cNvCxnSpPr/>
          <p:nvPr/>
        </p:nvCxnSpPr>
        <p:spPr>
          <a:xfrm flipH="1" rot="10800000">
            <a:off x="235475" y="3509950"/>
            <a:ext cx="6615300" cy="1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9" name="Google Shape;409;p36"/>
          <p:cNvCxnSpPr/>
          <p:nvPr/>
        </p:nvCxnSpPr>
        <p:spPr>
          <a:xfrm flipH="1" rot="10800000">
            <a:off x="230588" y="4069300"/>
            <a:ext cx="6620100" cy="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0" name="Google Shape;410;p36"/>
          <p:cNvSpPr/>
          <p:nvPr/>
        </p:nvSpPr>
        <p:spPr>
          <a:xfrm>
            <a:off x="6372350" y="3765350"/>
            <a:ext cx="456300" cy="213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1" name="Google Shape;411;p36"/>
          <p:cNvCxnSpPr>
            <a:stCxn id="410" idx="6"/>
          </p:cNvCxnSpPr>
          <p:nvPr/>
        </p:nvCxnSpPr>
        <p:spPr>
          <a:xfrm flipH="1" rot="10800000">
            <a:off x="6828650" y="3031700"/>
            <a:ext cx="471000" cy="840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2" name="Google Shape;412;p36"/>
          <p:cNvSpPr txBox="1"/>
          <p:nvPr/>
        </p:nvSpPr>
        <p:spPr>
          <a:xfrm>
            <a:off x="7329050" y="2203188"/>
            <a:ext cx="1736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"/>
                <a:ea typeface="Lato"/>
                <a:cs typeface="Lato"/>
                <a:sym typeface="Lato"/>
              </a:rPr>
              <a:t>For a BPMN process containing 254 nodes, the total execution time approximates 3m, but </a:t>
            </a:r>
            <a:r>
              <a:rPr b="1"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only 2s are taken by the prototype!</a:t>
            </a:r>
            <a:endParaRPr b="1" sz="12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3" name="Google Shape;413;p36"/>
          <p:cNvSpPr/>
          <p:nvPr/>
        </p:nvSpPr>
        <p:spPr>
          <a:xfrm>
            <a:off x="4802875" y="3765350"/>
            <a:ext cx="456300" cy="213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4" name="Google Shape;414;p36"/>
          <p:cNvCxnSpPr>
            <a:stCxn id="413" idx="6"/>
            <a:endCxn id="412" idx="1"/>
          </p:cNvCxnSpPr>
          <p:nvPr/>
        </p:nvCxnSpPr>
        <p:spPr>
          <a:xfrm flipH="1" rot="10800000">
            <a:off x="5259175" y="2849600"/>
            <a:ext cx="2070000" cy="1022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5" name="Google Shape;415;p36"/>
          <p:cNvSpPr/>
          <p:nvPr/>
        </p:nvSpPr>
        <p:spPr>
          <a:xfrm>
            <a:off x="3159825" y="4440200"/>
            <a:ext cx="456300" cy="213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6"/>
          <p:cNvSpPr/>
          <p:nvPr/>
        </p:nvSpPr>
        <p:spPr>
          <a:xfrm>
            <a:off x="5843525" y="4440200"/>
            <a:ext cx="456300" cy="213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6"/>
          <p:cNvSpPr txBox="1"/>
          <p:nvPr/>
        </p:nvSpPr>
        <p:spPr>
          <a:xfrm>
            <a:off x="7329050" y="3659913"/>
            <a:ext cx="1736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Lato"/>
                <a:ea typeface="Lato"/>
                <a:cs typeface="Lato"/>
                <a:sym typeface="Lato"/>
              </a:rPr>
              <a:t>For a BPMN process containing </a:t>
            </a:r>
            <a:r>
              <a:rPr b="1"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43k nodes</a:t>
            </a:r>
            <a:r>
              <a:rPr lang="fr" sz="1200">
                <a:latin typeface="Lato"/>
                <a:ea typeface="Lato"/>
                <a:cs typeface="Lato"/>
                <a:sym typeface="Lato"/>
              </a:rPr>
              <a:t>, the prototype </a:t>
            </a:r>
            <a:r>
              <a:rPr b="1" lang="fr" sz="12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starts showing its limits</a:t>
            </a:r>
            <a:r>
              <a:rPr lang="fr" sz="1200">
                <a:latin typeface="Lato"/>
                <a:ea typeface="Lato"/>
                <a:cs typeface="Lato"/>
                <a:sym typeface="Lato"/>
              </a:rPr>
              <a:t> with an execution time of 8m.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8" name="Google Shape;418;p36"/>
          <p:cNvCxnSpPr>
            <a:stCxn id="416" idx="6"/>
          </p:cNvCxnSpPr>
          <p:nvPr/>
        </p:nvCxnSpPr>
        <p:spPr>
          <a:xfrm flipH="1" rot="10800000">
            <a:off x="6299825" y="4488650"/>
            <a:ext cx="1036500" cy="58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9" name="Google Shape;419;p36"/>
          <p:cNvCxnSpPr>
            <a:stCxn id="415" idx="6"/>
            <a:endCxn id="417" idx="1"/>
          </p:cNvCxnSpPr>
          <p:nvPr/>
        </p:nvCxnSpPr>
        <p:spPr>
          <a:xfrm flipH="1" rot="10800000">
            <a:off x="3616125" y="4306550"/>
            <a:ext cx="3712800" cy="240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0" name="Google Shape;420;p3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7"/>
          <p:cNvSpPr txBox="1"/>
          <p:nvPr>
            <p:ph type="title"/>
          </p:nvPr>
        </p:nvSpPr>
        <p:spPr>
          <a:xfrm>
            <a:off x="683725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</a:t>
            </a:r>
            <a:endParaRPr/>
          </a:p>
        </p:txBody>
      </p:sp>
      <p:sp>
        <p:nvSpPr>
          <p:cNvPr id="426" name="Google Shape;426;p37"/>
          <p:cNvSpPr txBox="1"/>
          <p:nvPr>
            <p:ph idx="1" type="body"/>
          </p:nvPr>
        </p:nvSpPr>
        <p:spPr>
          <a:xfrm>
            <a:off x="1864825" y="702350"/>
            <a:ext cx="3661200" cy="42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AutoNum type="arabicPeriod"/>
            </a:pPr>
            <a:r>
              <a:rPr lang="fr" sz="1700">
                <a:solidFill>
                  <a:schemeClr val="dk2"/>
                </a:solidFill>
              </a:rPr>
              <a:t>Preliminaries</a:t>
            </a:r>
            <a:endParaRPr sz="17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BPMN sub-syntax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Model checking &amp; Colored LTS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Full process</a:t>
            </a:r>
            <a:br>
              <a:rPr lang="fr" sz="1500">
                <a:solidFill>
                  <a:schemeClr val="dk2"/>
                </a:solidFill>
              </a:rPr>
            </a:br>
            <a:endParaRPr sz="15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AutoNum type="arabicPeriod"/>
            </a:pPr>
            <a:r>
              <a:rPr lang="fr" sz="1700">
                <a:solidFill>
                  <a:schemeClr val="dk2"/>
                </a:solidFill>
              </a:rPr>
              <a:t>Solving approach</a:t>
            </a:r>
            <a:endParaRPr sz="17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Global representation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Matching analysis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Unfolding only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Unfolding + Folding</a:t>
            </a:r>
            <a:br>
              <a:rPr lang="fr" sz="1500">
                <a:solidFill>
                  <a:schemeClr val="dk2"/>
                </a:solidFill>
              </a:rPr>
            </a:br>
            <a:endParaRPr sz="15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Implementation</a:t>
            </a:r>
            <a:endParaRPr sz="1700">
              <a:solidFill>
                <a:srgbClr val="000000"/>
              </a:solidFill>
            </a:endParaRPr>
          </a:p>
          <a:p>
            <a:pPr indent="-32282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4"/>
              <a:buAutoNum type="arabicPeriod"/>
            </a:pPr>
            <a:r>
              <a:rPr lang="fr" sz="1483">
                <a:solidFill>
                  <a:srgbClr val="000000"/>
                </a:solidFill>
              </a:rPr>
              <a:t>Generalities</a:t>
            </a:r>
            <a:endParaRPr sz="1483">
              <a:solidFill>
                <a:srgbClr val="000000"/>
              </a:solidFill>
            </a:endParaRPr>
          </a:p>
          <a:p>
            <a:pPr indent="-32282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4"/>
              <a:buAutoNum type="arabicPeriod"/>
            </a:pPr>
            <a:r>
              <a:rPr lang="fr" sz="1483">
                <a:solidFill>
                  <a:srgbClr val="000000"/>
                </a:solidFill>
              </a:rPr>
              <a:t>Em</a:t>
            </a:r>
            <a:r>
              <a:rPr lang="fr" sz="1450">
                <a:solidFill>
                  <a:srgbClr val="000000"/>
                </a:solidFill>
              </a:rPr>
              <a:t>pirical study</a:t>
            </a:r>
            <a:endParaRPr sz="1450">
              <a:solidFill>
                <a:srgbClr val="000000"/>
              </a:solidFill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AutoNum type="arabicPeriod"/>
            </a:pPr>
            <a:r>
              <a:rPr lang="fr" sz="1450">
                <a:solidFill>
                  <a:srgbClr val="000000"/>
                </a:solidFill>
              </a:rPr>
              <a:t>Performance study</a:t>
            </a:r>
            <a:br>
              <a:rPr lang="fr" sz="1450">
                <a:solidFill>
                  <a:srgbClr val="000000"/>
                </a:solidFill>
              </a:rPr>
            </a:br>
            <a:endParaRPr b="1" sz="1700">
              <a:solidFill>
                <a:srgbClr val="FF99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700"/>
              <a:buAutoNum type="arabicPeriod"/>
            </a:pPr>
            <a:r>
              <a:rPr b="1" lang="fr" sz="1700">
                <a:solidFill>
                  <a:srgbClr val="FF9900"/>
                </a:solidFill>
              </a:rPr>
              <a:t>Conclusion</a:t>
            </a:r>
            <a:endParaRPr b="1" sz="1700">
              <a:solidFill>
                <a:srgbClr val="FF9900"/>
              </a:solidFill>
            </a:endParaRPr>
          </a:p>
        </p:txBody>
      </p:sp>
      <p:sp>
        <p:nvSpPr>
          <p:cNvPr id="427" name="Google Shape;427;p3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25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 txBox="1"/>
          <p:nvPr>
            <p:ph type="title"/>
          </p:nvPr>
        </p:nvSpPr>
        <p:spPr>
          <a:xfrm>
            <a:off x="7294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433" name="Google Shape;433;p38"/>
          <p:cNvSpPr txBox="1"/>
          <p:nvPr>
            <p:ph idx="1" type="body"/>
          </p:nvPr>
        </p:nvSpPr>
        <p:spPr>
          <a:xfrm>
            <a:off x="251175" y="670625"/>
            <a:ext cx="8166900" cy="44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</a:rPr>
              <a:t>To conclude, we proposed in our approach a way of </a:t>
            </a:r>
            <a:r>
              <a:rPr b="1" lang="fr" sz="1500">
                <a:solidFill>
                  <a:srgbClr val="FF0000"/>
                </a:solidFill>
              </a:rPr>
              <a:t>expressing all the counterexamples</a:t>
            </a:r>
            <a:r>
              <a:rPr lang="fr" sz="1500">
                <a:solidFill>
                  <a:schemeClr val="dk2"/>
                </a:solidFill>
              </a:rPr>
              <a:t> of a temporal logic property </a:t>
            </a:r>
            <a:r>
              <a:rPr b="1" lang="fr" sz="1500">
                <a:solidFill>
                  <a:srgbClr val="FF0000"/>
                </a:solidFill>
              </a:rPr>
              <a:t>in BPMN notation</a:t>
            </a:r>
            <a:r>
              <a:rPr lang="fr" sz="1500">
                <a:solidFill>
                  <a:schemeClr val="dk2"/>
                </a:solidFill>
              </a:rPr>
              <a:t>, while providing the user a BPMN process that is </a:t>
            </a:r>
            <a:r>
              <a:rPr b="1" lang="fr" sz="1500">
                <a:solidFill>
                  <a:srgbClr val="FF0000"/>
                </a:solidFill>
              </a:rPr>
              <a:t>as syntactically close as possible to the initial one</a:t>
            </a:r>
            <a:r>
              <a:rPr lang="fr" sz="1500">
                <a:solidFill>
                  <a:schemeClr val="dk2"/>
                </a:solidFill>
              </a:rPr>
              <a:t>.</a:t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</a:rPr>
              <a:t>We also provided an </a:t>
            </a:r>
            <a:r>
              <a:rPr b="1" lang="fr" sz="1500">
                <a:solidFill>
                  <a:srgbClr val="FF0000"/>
                </a:solidFill>
              </a:rPr>
              <a:t>automated tool</a:t>
            </a:r>
            <a:r>
              <a:rPr lang="fr" sz="1500">
                <a:solidFill>
                  <a:schemeClr val="dk2"/>
                </a:solidFill>
              </a:rPr>
              <a:t> implementing </a:t>
            </a:r>
            <a:r>
              <a:rPr b="1" lang="fr" sz="1500">
                <a:solidFill>
                  <a:srgbClr val="FF0000"/>
                </a:solidFill>
              </a:rPr>
              <a:t>all the proposed solutions</a:t>
            </a:r>
            <a:r>
              <a:rPr lang="fr" sz="1500">
                <a:solidFill>
                  <a:schemeClr val="dk2"/>
                </a:solidFill>
              </a:rPr>
              <a:t>, for which we </a:t>
            </a:r>
            <a:r>
              <a:rPr b="1" lang="fr" sz="1500">
                <a:solidFill>
                  <a:srgbClr val="FF0000"/>
                </a:solidFill>
              </a:rPr>
              <a:t>assessed the scalability</a:t>
            </a:r>
            <a:r>
              <a:rPr lang="fr" sz="1500">
                <a:solidFill>
                  <a:schemeClr val="dk2"/>
                </a:solidFill>
              </a:rPr>
              <a:t> through a performance study.</a:t>
            </a:r>
            <a:br>
              <a:rPr lang="fr" sz="1500">
                <a:solidFill>
                  <a:schemeClr val="dk2"/>
                </a:solidFill>
              </a:rPr>
            </a:b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</a:rPr>
              <a:t>	</a:t>
            </a:r>
            <a:r>
              <a:rPr b="1" lang="fr" sz="1500">
                <a:solidFill>
                  <a:srgbClr val="FF0000"/>
                </a:solidFill>
              </a:rPr>
              <a:t>Short-term </a:t>
            </a:r>
            <a:r>
              <a:rPr lang="fr" sz="1500">
                <a:solidFill>
                  <a:schemeClr val="dk2"/>
                </a:solidFill>
              </a:rPr>
              <a:t>improvements</a:t>
            </a:r>
            <a:r>
              <a:rPr lang="fr" sz="1500">
                <a:solidFill>
                  <a:schemeClr val="dk2"/>
                </a:solidFill>
              </a:rPr>
              <a:t>:</a:t>
            </a:r>
            <a:endParaRPr sz="1500">
              <a:solidFill>
                <a:schemeClr val="dk2"/>
              </a:solidFill>
            </a:endParaRPr>
          </a:p>
          <a:p>
            <a:pPr indent="-32385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Char char="❖"/>
            </a:pPr>
            <a:r>
              <a:rPr lang="fr" sz="1500">
                <a:solidFill>
                  <a:schemeClr val="dk2"/>
                </a:solidFill>
              </a:rPr>
              <a:t>Handle inclusive gateways</a:t>
            </a:r>
            <a:r>
              <a:rPr lang="fr" sz="1500">
                <a:solidFill>
                  <a:schemeClr val="dk2"/>
                </a:solidFill>
              </a:rPr>
              <a:t> </a:t>
            </a:r>
            <a:br>
              <a:rPr lang="fr" sz="1500">
                <a:solidFill>
                  <a:schemeClr val="dk2"/>
                </a:solidFill>
              </a:rPr>
            </a:b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2"/>
                </a:solidFill>
              </a:rPr>
              <a:t>	</a:t>
            </a:r>
            <a:r>
              <a:rPr b="1" lang="fr" sz="1500">
                <a:solidFill>
                  <a:srgbClr val="FF0000"/>
                </a:solidFill>
              </a:rPr>
              <a:t>Mid-term </a:t>
            </a:r>
            <a:r>
              <a:rPr lang="fr" sz="1500">
                <a:solidFill>
                  <a:schemeClr val="dk2"/>
                </a:solidFill>
              </a:rPr>
              <a:t>improvements</a:t>
            </a:r>
            <a:r>
              <a:rPr lang="fr" sz="1500">
                <a:solidFill>
                  <a:schemeClr val="dk2"/>
                </a:solidFill>
              </a:rPr>
              <a:t>:</a:t>
            </a:r>
            <a:endParaRPr sz="1500">
              <a:solidFill>
                <a:schemeClr val="dk2"/>
              </a:solidFill>
            </a:endParaRPr>
          </a:p>
          <a:p>
            <a:pPr indent="-32385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00"/>
              <a:buChar char="❖"/>
            </a:pPr>
            <a:r>
              <a:rPr lang="fr" sz="1500">
                <a:solidFill>
                  <a:schemeClr val="dk2"/>
                </a:solidFill>
              </a:rPr>
              <a:t>Support liveness properties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34" name="Google Shape;434;p3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26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27</a:t>
            </a:r>
            <a:endParaRPr/>
          </a:p>
        </p:txBody>
      </p:sp>
      <p:pic>
        <p:nvPicPr>
          <p:cNvPr id="440" name="Google Shape;4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263" y="866075"/>
            <a:ext cx="5069475" cy="37260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9"/>
          <p:cNvSpPr txBox="1"/>
          <p:nvPr>
            <p:ph type="title"/>
          </p:nvPr>
        </p:nvSpPr>
        <p:spPr>
          <a:xfrm>
            <a:off x="7294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Questions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643200" y="608800"/>
            <a:ext cx="7688700" cy="20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</a:rPr>
              <a:t>Context</a:t>
            </a:r>
            <a:endParaRPr sz="1800">
              <a:solidFill>
                <a:schemeClr val="dk2"/>
              </a:solidFill>
            </a:endParaRPr>
          </a:p>
          <a:p>
            <a:pPr indent="-313716" lvl="1" marL="9144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40"/>
              <a:buChar char="➢"/>
            </a:pPr>
            <a:r>
              <a:rPr lang="fr" sz="1340">
                <a:solidFill>
                  <a:schemeClr val="dk2"/>
                </a:solidFill>
              </a:rPr>
              <a:t>Companies are making use of the BPMN notation to represent their business processes.</a:t>
            </a:r>
            <a:br>
              <a:rPr lang="fr" sz="1340">
                <a:solidFill>
                  <a:schemeClr val="dk2"/>
                </a:solidFill>
              </a:rPr>
            </a:br>
            <a:endParaRPr sz="1340">
              <a:solidFill>
                <a:schemeClr val="dk2"/>
              </a:solidFill>
            </a:endParaRPr>
          </a:p>
          <a:p>
            <a:pPr indent="-313716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40"/>
              <a:buChar char="➢"/>
            </a:pPr>
            <a:r>
              <a:rPr lang="fr" sz="1340">
                <a:solidFill>
                  <a:schemeClr val="dk2"/>
                </a:solidFill>
              </a:rPr>
              <a:t>Some of them are interested in </a:t>
            </a:r>
            <a:r>
              <a:rPr b="1" lang="fr" sz="1340">
                <a:solidFill>
                  <a:srgbClr val="FF0000"/>
                </a:solidFill>
              </a:rPr>
              <a:t>performing behavioral verifications</a:t>
            </a:r>
            <a:r>
              <a:rPr lang="fr" sz="1340">
                <a:solidFill>
                  <a:schemeClr val="dk2"/>
                </a:solidFill>
              </a:rPr>
              <a:t> of their BPMN processes.</a:t>
            </a:r>
            <a:endParaRPr sz="1340">
              <a:solidFill>
                <a:schemeClr val="dk2"/>
              </a:solidFill>
            </a:endParaRPr>
          </a:p>
        </p:txBody>
      </p:sp>
      <p:sp>
        <p:nvSpPr>
          <p:cNvPr id="118" name="Google Shape;118;p15"/>
          <p:cNvSpPr txBox="1"/>
          <p:nvPr>
            <p:ph type="title"/>
          </p:nvPr>
        </p:nvSpPr>
        <p:spPr>
          <a:xfrm>
            <a:off x="64320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</a:t>
            </a:r>
            <a:endParaRPr/>
          </a:p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643200" y="2314350"/>
            <a:ext cx="7857600" cy="26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2"/>
                </a:solidFill>
              </a:rPr>
              <a:t>Existing solutions</a:t>
            </a:r>
            <a:endParaRPr sz="1800">
              <a:solidFill>
                <a:schemeClr val="dk2"/>
              </a:solidFill>
            </a:endParaRPr>
          </a:p>
          <a:p>
            <a:pPr indent="-3111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Char char="➢"/>
            </a:pPr>
            <a:r>
              <a:rPr lang="fr" sz="1300">
                <a:solidFill>
                  <a:schemeClr val="dk2"/>
                </a:solidFill>
              </a:rPr>
              <a:t>Nowadays, companies are able to </a:t>
            </a:r>
            <a:r>
              <a:rPr b="1" lang="fr" sz="1300">
                <a:solidFill>
                  <a:srgbClr val="FF0000"/>
                </a:solidFill>
              </a:rPr>
              <a:t>verify the validity of temporal logic properties</a:t>
            </a:r>
            <a:r>
              <a:rPr lang="fr" sz="1300">
                <a:solidFill>
                  <a:schemeClr val="dk2"/>
                </a:solidFill>
              </a:rPr>
              <a:t> over their BPMN processes.</a:t>
            </a:r>
            <a:br>
              <a:rPr lang="fr" sz="1300">
                <a:solidFill>
                  <a:schemeClr val="dk2"/>
                </a:solidFill>
              </a:rPr>
            </a:br>
            <a:endParaRPr sz="1300">
              <a:solidFill>
                <a:schemeClr val="dk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➢"/>
            </a:pPr>
            <a:r>
              <a:rPr lang="fr" sz="1300">
                <a:solidFill>
                  <a:schemeClr val="dk2"/>
                </a:solidFill>
              </a:rPr>
              <a:t>To do so, they transform their BPMN processes into specifications understandable by a </a:t>
            </a:r>
            <a:r>
              <a:rPr b="1" lang="fr" sz="1300">
                <a:solidFill>
                  <a:srgbClr val="FF0000"/>
                </a:solidFill>
              </a:rPr>
              <a:t>model checker</a:t>
            </a:r>
            <a:r>
              <a:rPr lang="fr" sz="1300">
                <a:solidFill>
                  <a:schemeClr val="dk2"/>
                </a:solidFill>
              </a:rPr>
              <a:t> which will verify the property.</a:t>
            </a:r>
            <a:br>
              <a:rPr lang="fr" sz="1300">
                <a:solidFill>
                  <a:schemeClr val="dk2"/>
                </a:solidFill>
              </a:rPr>
            </a:br>
            <a:endParaRPr sz="1300">
              <a:solidFill>
                <a:schemeClr val="dk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➢"/>
            </a:pPr>
            <a:r>
              <a:rPr lang="fr" sz="1300">
                <a:solidFill>
                  <a:schemeClr val="dk2"/>
                </a:solidFill>
              </a:rPr>
              <a:t>In the end, they get one or several</a:t>
            </a:r>
            <a:r>
              <a:rPr lang="fr" sz="1300">
                <a:solidFill>
                  <a:schemeClr val="dk2"/>
                </a:solidFill>
              </a:rPr>
              <a:t> </a:t>
            </a:r>
            <a:r>
              <a:rPr b="1" lang="fr" sz="1300">
                <a:solidFill>
                  <a:srgbClr val="FF0000"/>
                </a:solidFill>
              </a:rPr>
              <a:t>counterexamples that violate the property</a:t>
            </a:r>
            <a:r>
              <a:rPr lang="fr" sz="1300">
                <a:solidFill>
                  <a:schemeClr val="dk2"/>
                </a:solidFill>
              </a:rPr>
              <a:t>.</a:t>
            </a:r>
            <a:br>
              <a:rPr lang="fr" sz="1300">
                <a:solidFill>
                  <a:schemeClr val="dk2"/>
                </a:solidFill>
              </a:rPr>
            </a:br>
            <a:r>
              <a:rPr lang="fr" sz="1300">
                <a:solidFill>
                  <a:schemeClr val="dk2"/>
                </a:solidFill>
              </a:rPr>
              <a:t>Nonetheless, they </a:t>
            </a:r>
            <a:r>
              <a:rPr b="1" lang="fr" sz="1300">
                <a:solidFill>
                  <a:srgbClr val="FF0000"/>
                </a:solidFill>
              </a:rPr>
              <a:t>are</a:t>
            </a:r>
            <a:r>
              <a:rPr b="1" lang="fr" sz="1300">
                <a:solidFill>
                  <a:srgbClr val="FF0000"/>
                </a:solidFill>
              </a:rPr>
              <a:t> not expressed in BPMN notation.</a:t>
            </a:r>
            <a:endParaRPr b="1" sz="1300">
              <a:solidFill>
                <a:srgbClr val="FF0000"/>
              </a:solidFill>
            </a:endParaRPr>
          </a:p>
        </p:txBody>
      </p:sp>
      <p:sp>
        <p:nvSpPr>
          <p:cNvPr id="120" name="Google Shape;120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64320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</a:t>
            </a:r>
            <a:endParaRPr/>
          </a:p>
        </p:txBody>
      </p:sp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643200" y="608800"/>
            <a:ext cx="7688700" cy="42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dk2"/>
                </a:solidFill>
              </a:rPr>
              <a:t>Motivations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b="1" lang="fr" sz="1400">
                <a:solidFill>
                  <a:srgbClr val="FF0000"/>
                </a:solidFill>
              </a:rPr>
              <a:t>Expressing all the counterexamples in BPMN notation</a:t>
            </a:r>
            <a:r>
              <a:rPr lang="fr" sz="1400">
                <a:solidFill>
                  <a:srgbClr val="000000"/>
                </a:solidFill>
              </a:rPr>
              <a:t> to make it understandable for the initial user.</a:t>
            </a:r>
            <a:br>
              <a:rPr lang="fr" sz="1400">
                <a:solidFill>
                  <a:srgbClr val="000000"/>
                </a:solidFill>
              </a:rPr>
            </a:br>
            <a:br>
              <a:rPr lang="fr" sz="1400">
                <a:solidFill>
                  <a:srgbClr val="000000"/>
                </a:solidFill>
              </a:rPr>
            </a:b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lang="fr" sz="1400">
                <a:solidFill>
                  <a:srgbClr val="000000"/>
                </a:solidFill>
              </a:rPr>
              <a:t>Remaining </a:t>
            </a:r>
            <a:r>
              <a:rPr b="1" lang="fr" sz="1400">
                <a:solidFill>
                  <a:srgbClr val="FF0000"/>
                </a:solidFill>
              </a:rPr>
              <a:t>as syntactically close as possible</a:t>
            </a:r>
            <a:r>
              <a:rPr lang="fr" sz="1400">
                <a:solidFill>
                  <a:srgbClr val="000000"/>
                </a:solidFill>
              </a:rPr>
              <a:t> to the original BPMN process.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b="1" lang="fr" sz="1400">
                <a:solidFill>
                  <a:srgbClr val="FF0000"/>
                </a:solidFill>
              </a:rPr>
              <a:t>Being as minimal as possible, in terms of number of nodes</a:t>
            </a:r>
            <a:r>
              <a:rPr lang="fr" sz="1400">
                <a:solidFill>
                  <a:srgbClr val="000000"/>
                </a:solidFill>
              </a:rPr>
              <a:t>, in the BPMN process returned to the user.</a:t>
            </a:r>
            <a:endParaRPr sz="134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83725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</a:t>
            </a:r>
            <a:endParaRPr/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1864825" y="702350"/>
            <a:ext cx="3786300" cy="42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700"/>
              <a:buAutoNum type="arabicPeriod"/>
            </a:pPr>
            <a:r>
              <a:rPr b="1" lang="fr" sz="1700">
                <a:solidFill>
                  <a:srgbClr val="FF9900"/>
                </a:solidFill>
              </a:rPr>
              <a:t>Preliminaries</a:t>
            </a:r>
            <a:endParaRPr b="1" sz="1700">
              <a:solidFill>
                <a:srgbClr val="FF99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500"/>
              <a:buAutoNum type="arabicPeriod"/>
            </a:pPr>
            <a:r>
              <a:rPr b="1" lang="fr" sz="1500">
                <a:solidFill>
                  <a:srgbClr val="FF9900"/>
                </a:solidFill>
              </a:rPr>
              <a:t>BPMN sub-syntax</a:t>
            </a:r>
            <a:endParaRPr b="1" sz="1500">
              <a:solidFill>
                <a:srgbClr val="FF99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500"/>
              <a:buAutoNum type="arabicPeriod"/>
            </a:pPr>
            <a:r>
              <a:rPr b="1" lang="fr" sz="1500">
                <a:solidFill>
                  <a:srgbClr val="FF9900"/>
                </a:solidFill>
              </a:rPr>
              <a:t>Model checking &amp; Colored LTS</a:t>
            </a:r>
            <a:endParaRPr b="1" sz="1500">
              <a:solidFill>
                <a:srgbClr val="FF99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500"/>
              <a:buAutoNum type="arabicPeriod"/>
            </a:pPr>
            <a:r>
              <a:rPr b="1" lang="fr" sz="1500">
                <a:solidFill>
                  <a:srgbClr val="FF9900"/>
                </a:solidFill>
              </a:rPr>
              <a:t>Full process</a:t>
            </a:r>
            <a:br>
              <a:rPr b="1" lang="fr" sz="1500">
                <a:solidFill>
                  <a:srgbClr val="FF9900"/>
                </a:solidFill>
              </a:rPr>
            </a:br>
            <a:endParaRPr b="1" sz="1500">
              <a:solidFill>
                <a:srgbClr val="FF99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AutoNum type="arabicPeriod"/>
            </a:pPr>
            <a:r>
              <a:rPr lang="fr" sz="1700">
                <a:solidFill>
                  <a:schemeClr val="dk2"/>
                </a:solidFill>
              </a:rPr>
              <a:t>Solving approach</a:t>
            </a:r>
            <a:endParaRPr sz="17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Global representation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Matching analysis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Unfolding only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fr" sz="1500">
                <a:solidFill>
                  <a:schemeClr val="dk2"/>
                </a:solidFill>
              </a:rPr>
              <a:t>Unfolding + Folding</a:t>
            </a:r>
            <a:br>
              <a:rPr lang="fr" sz="1500">
                <a:solidFill>
                  <a:schemeClr val="dk2"/>
                </a:solidFill>
              </a:rPr>
            </a:br>
            <a:endParaRPr sz="15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Implementation</a:t>
            </a:r>
            <a:endParaRPr sz="1700">
              <a:solidFill>
                <a:srgbClr val="000000"/>
              </a:solidFill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AutoNum type="arabicPeriod"/>
            </a:pPr>
            <a:r>
              <a:rPr lang="fr" sz="1450">
                <a:solidFill>
                  <a:srgbClr val="000000"/>
                </a:solidFill>
              </a:rPr>
              <a:t>Generalities</a:t>
            </a:r>
            <a:endParaRPr sz="1450">
              <a:solidFill>
                <a:srgbClr val="000000"/>
              </a:solidFill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AutoNum type="arabicPeriod"/>
            </a:pPr>
            <a:r>
              <a:rPr lang="fr" sz="1450">
                <a:solidFill>
                  <a:srgbClr val="000000"/>
                </a:solidFill>
              </a:rPr>
              <a:t>Empirical study</a:t>
            </a:r>
            <a:endParaRPr sz="1450">
              <a:solidFill>
                <a:srgbClr val="000000"/>
              </a:solidFill>
            </a:endParaRPr>
          </a:p>
          <a:p>
            <a:pPr indent="-320675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AutoNum type="arabicPeriod"/>
            </a:pPr>
            <a:r>
              <a:rPr lang="fr" sz="1450">
                <a:solidFill>
                  <a:srgbClr val="000000"/>
                </a:solidFill>
              </a:rPr>
              <a:t>Performance study</a:t>
            </a:r>
            <a:br>
              <a:rPr lang="fr" sz="1450">
                <a:solidFill>
                  <a:srgbClr val="000000"/>
                </a:solidFill>
              </a:rPr>
            </a:br>
            <a:endParaRPr sz="145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fr" sz="1700">
                <a:solidFill>
                  <a:srgbClr val="000000"/>
                </a:solidFill>
              </a:rPr>
              <a:t>Conclusion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134" name="Google Shape;134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6791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Preliminaries: BPMN sub-syntax</a:t>
            </a:r>
            <a:endParaRPr/>
          </a:p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679150" y="914800"/>
            <a:ext cx="7688700" cy="41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In this work, we use a </a:t>
            </a:r>
            <a:r>
              <a:rPr b="1" lang="fr">
                <a:solidFill>
                  <a:srgbClr val="FF0000"/>
                </a:solidFill>
              </a:rPr>
              <a:t>restrained subset of the entire BPMN syntax</a:t>
            </a:r>
            <a:r>
              <a:rPr lang="fr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The subset syntax used contains (or plan to contain):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fr">
                <a:solidFill>
                  <a:srgbClr val="000000"/>
                </a:solidFill>
              </a:rPr>
              <a:t>Gateways (exclusive, parallel, inclusive)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fr">
                <a:solidFill>
                  <a:srgbClr val="000000"/>
                </a:solidFill>
              </a:rPr>
              <a:t>Sequence Flows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fr">
                <a:solidFill>
                  <a:srgbClr val="000000"/>
                </a:solidFill>
              </a:rPr>
              <a:t>Tasks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fr">
                <a:solidFill>
                  <a:srgbClr val="000000"/>
                </a:solidFill>
              </a:rPr>
              <a:t>Events (start, end)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But does not contain (or plan to contain):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fr">
                <a:solidFill>
                  <a:srgbClr val="000000"/>
                </a:solidFill>
              </a:rPr>
              <a:t>Intermediary events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fr">
                <a:solidFill>
                  <a:srgbClr val="000000"/>
                </a:solidFill>
              </a:rPr>
              <a:t>Message-based gateways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fr">
                <a:solidFill>
                  <a:srgbClr val="000000"/>
                </a:solidFill>
              </a:rPr>
              <a:t>Message flows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fr">
                <a:solidFill>
                  <a:srgbClr val="000000"/>
                </a:solidFill>
              </a:rPr>
              <a:t>Associations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fr">
                <a:solidFill>
                  <a:srgbClr val="000000"/>
                </a:solidFill>
              </a:rPr>
              <a:t>Artifacts, data-objects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850" y="1765100"/>
            <a:ext cx="261000" cy="2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850" y="2000975"/>
            <a:ext cx="261000" cy="2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850" y="2207450"/>
            <a:ext cx="261000" cy="2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850" y="2443325"/>
            <a:ext cx="261000" cy="2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850" y="3176837"/>
            <a:ext cx="261000" cy="23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850" y="3408238"/>
            <a:ext cx="261000" cy="23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850" y="3648575"/>
            <a:ext cx="261000" cy="23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850" y="3884450"/>
            <a:ext cx="261000" cy="23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850" y="4120312"/>
            <a:ext cx="261000" cy="23141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/>
          <p:nvPr/>
        </p:nvSpPr>
        <p:spPr>
          <a:xfrm>
            <a:off x="4195850" y="1746775"/>
            <a:ext cx="261000" cy="903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4456850" y="1890475"/>
            <a:ext cx="400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Occur in more than 90% of BPMN processes!</a:t>
            </a:r>
            <a:endParaRPr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[Krishna, Poizat, Salaün – SCP 19]</a:t>
            </a:r>
            <a:endParaRPr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4195850" y="3141250"/>
            <a:ext cx="261000" cy="1210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4552950" y="3546400"/>
            <a:ext cx="36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Occur in less than 10% of BPMN processes.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727650" y="635763"/>
            <a:ext cx="6262800" cy="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800">
                <a:solidFill>
                  <a:schemeClr val="dk2"/>
                </a:solidFill>
              </a:rPr>
              <a:t>The current work makes use of already existing techniques, such as model checking: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60" name="Google Shape;160;p19"/>
          <p:cNvSpPr txBox="1"/>
          <p:nvPr>
            <p:ph type="title"/>
          </p:nvPr>
        </p:nvSpPr>
        <p:spPr>
          <a:xfrm>
            <a:off x="727650" y="0"/>
            <a:ext cx="7688700" cy="4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Preliminaries: Model Checking</a:t>
            </a:r>
            <a:endParaRPr/>
          </a:p>
        </p:txBody>
      </p:sp>
      <p:sp>
        <p:nvSpPr>
          <p:cNvPr id="161" name="Google Shape;161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62" name="Google Shape;16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26313"/>
            <a:ext cx="8839199" cy="2547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Preliminaries: Colored LTS</a:t>
            </a: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244900" y="1136300"/>
            <a:ext cx="4107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❖"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Key idea 1: transitions categorisation (3 types)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300"/>
              <a:buFont typeface="Lato"/>
              <a:buChar char="➢"/>
            </a:pPr>
            <a:r>
              <a:rPr lang="fr" sz="13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correct transitions</a:t>
            </a:r>
            <a:endParaRPr sz="13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Lato"/>
              <a:buChar char="➢"/>
            </a:pPr>
            <a:r>
              <a:rPr lang="fr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incorrect transitions</a:t>
            </a:r>
            <a:endParaRPr sz="13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➢"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neutral transitions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4249175" y="1136288"/>
            <a:ext cx="4733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❖"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Key idea 2: identification of faulty states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➢"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choices between transitions leading to </a:t>
            </a:r>
            <a:r>
              <a:rPr b="1" lang="fr" sz="13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 correct or an incorrect part</a:t>
            </a:r>
            <a:r>
              <a:rPr b="1" lang="fr" sz="1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" sz="1300">
                <a:latin typeface="Lato"/>
                <a:ea typeface="Lato"/>
                <a:cs typeface="Lato"/>
                <a:sym typeface="Lato"/>
              </a:rPr>
              <a:t>of the model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➢"/>
            </a:pPr>
            <a:r>
              <a:rPr lang="fr" sz="1300">
                <a:latin typeface="Lato"/>
                <a:ea typeface="Lato"/>
                <a:cs typeface="Lato"/>
                <a:sym typeface="Lato"/>
              </a:rPr>
              <a:t>Four kinds of faulty states: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925" y="2070405"/>
            <a:ext cx="3612646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457" y="2605594"/>
            <a:ext cx="2650953" cy="22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/>
          <p:nvPr/>
        </p:nvSpPr>
        <p:spPr>
          <a:xfrm>
            <a:off x="2544938" y="3617700"/>
            <a:ext cx="457200" cy="19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0"/>
          <p:cNvPicPr preferRelativeResize="0"/>
          <p:nvPr/>
        </p:nvPicPr>
        <p:blipFill rotWithShape="1">
          <a:blip r:embed="rId5">
            <a:alphaModFix/>
          </a:blip>
          <a:srcRect b="10055" l="9328" r="4301" t="13765"/>
          <a:stretch/>
        </p:blipFill>
        <p:spPr>
          <a:xfrm>
            <a:off x="3172913" y="3158275"/>
            <a:ext cx="2208675" cy="10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727650" y="593775"/>
            <a:ext cx="6364800" cy="4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800">
                <a:solidFill>
                  <a:schemeClr val="dk2"/>
                </a:solidFill>
              </a:rPr>
              <a:t>Or Colored LTS (CLTS):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3114600" y="4246500"/>
            <a:ext cx="232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>
                <a:latin typeface="Lato"/>
                <a:ea typeface="Lato"/>
                <a:cs typeface="Lato"/>
                <a:sym typeface="Lato"/>
              </a:rPr>
              <a:t>CLTS output from the CLEAR tool</a:t>
            </a:r>
            <a:endParaRPr i="1"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5552363" y="3617700"/>
            <a:ext cx="457200" cy="19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9312" y="3158274"/>
            <a:ext cx="2885235" cy="11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6129390" y="4275125"/>
            <a:ext cx="288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>
                <a:latin typeface="Lato"/>
                <a:ea typeface="Lato"/>
                <a:cs typeface="Lato"/>
                <a:sym typeface="Lato"/>
              </a:rPr>
              <a:t>Clearer representation of the CLTS output</a:t>
            </a:r>
            <a:endParaRPr i="1"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88" y="876900"/>
            <a:ext cx="8727024" cy="426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 txBox="1"/>
          <p:nvPr>
            <p:ph type="title"/>
          </p:nvPr>
        </p:nvSpPr>
        <p:spPr>
          <a:xfrm>
            <a:off x="541025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Preliminaries: Full process</a:t>
            </a:r>
            <a:endParaRPr/>
          </a:p>
        </p:txBody>
      </p:sp>
      <p:sp>
        <p:nvSpPr>
          <p:cNvPr id="186" name="Google Shape;186;p21"/>
          <p:cNvSpPr txBox="1"/>
          <p:nvPr/>
        </p:nvSpPr>
        <p:spPr>
          <a:xfrm>
            <a:off x="560100" y="466950"/>
            <a:ext cx="802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Lato"/>
                <a:ea typeface="Lato"/>
                <a:cs typeface="Lato"/>
                <a:sym typeface="Lato"/>
              </a:rPr>
              <a:t>The whole counterexample generation process can be modeled as follows: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