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a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06e48000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06e48000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06e48000f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06e48000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06e48000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e06e48000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06e48000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06e48000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06e48000f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e06e48000f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0ac9892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e0ac9892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0ac9892e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0ac9892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06e48000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06e48000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06e4800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06e4800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06e4800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06e4800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06e48000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06e48000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06e48000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06e48000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06e4800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06e4800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06e48000f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06e48000f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06e48000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e06e48000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06e4800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06e4800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hyperlink" Target="http://34.72.213.68:3000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3.png"/><Relationship Id="rId13" Type="http://schemas.openxmlformats.org/officeDocument/2006/relationships/image" Target="../media/image9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8.png"/><Relationship Id="rId15" Type="http://schemas.openxmlformats.org/officeDocument/2006/relationships/image" Target="../media/image3.png"/><Relationship Id="rId1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25.png"/><Relationship Id="rId6" Type="http://schemas.openxmlformats.org/officeDocument/2006/relationships/image" Target="../media/image18.jp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56325" y="891400"/>
            <a:ext cx="45702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FFFFFF"/>
                </a:solidFill>
              </a:rPr>
              <a:t>From Textual Requirements</a:t>
            </a:r>
            <a:endParaRPr b="1"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FFFFFF"/>
                </a:solidFill>
              </a:rPr>
              <a:t>to BPMN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156325" y="1896400"/>
            <a:ext cx="47013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FFFF"/>
                </a:solidFill>
              </a:rPr>
              <a:t>NIVON Quentin¹</a:t>
            </a:r>
            <a:r>
              <a:rPr lang="fr">
                <a:solidFill>
                  <a:srgbClr val="FFFFFF"/>
                </a:solidFill>
              </a:rPr>
              <a:t>, SALAÜN Gwen¹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¹ Univ. Grenoble Alpes, CNRS, Grenoble INP, Inria, LIG F-38000 Grenoble France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3</a:t>
            </a:r>
            <a:endParaRPr b="1" sz="1800"/>
          </a:p>
        </p:txBody>
      </p:sp>
      <p:sp>
        <p:nvSpPr>
          <p:cNvPr id="167" name="Google Shape;167;p22"/>
          <p:cNvSpPr/>
          <p:nvPr/>
        </p:nvSpPr>
        <p:spPr>
          <a:xfrm>
            <a:off x="666400" y="11077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ProcessApplication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665000" y="164521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ProcessApplication &lt; ((RetrieveCustomerProfile, AnalyseCustomerProfile) | CreateProfile)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665000" y="2182675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(ProcessApplication, RetrieveCustomerProfile, AnalyseCustomerProfile, CreateProfile) &lt; (IdentifyAccountType, PrepareAccountOpening)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665000" y="2915125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(IdentifyAccountType, PrepareAccountOpening) &lt; (ReceiveSupportDocuments, UpdateInfoRecords, BackgroundVerification &amp; ReviewApplication)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65000" y="3647575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(ReceiveSupportDocuments, UpdateInfoRecords, BackgroundVerification, ReviewApplication) &lt; (NotifyRejection | (GenerateAccountNumber, SendStarterKit, ActivateAccount))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five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4</a:t>
            </a:r>
            <a:endParaRPr b="1" sz="1800"/>
          </a:p>
        </p:txBody>
      </p:sp>
      <p:sp>
        <p:nvSpPr>
          <p:cNvPr id="179" name="Google Shape;179;p23"/>
          <p:cNvSpPr txBox="1"/>
          <p:nvPr/>
        </p:nvSpPr>
        <p:spPr>
          <a:xfrm>
            <a:off x="583050" y="442400"/>
            <a:ext cx="7977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These expressions are then </a:t>
            </a:r>
            <a:r>
              <a:rPr b="1" lang="fr" sz="1800">
                <a:solidFill>
                  <a:srgbClr val="FF0000"/>
                </a:solidFill>
              </a:rPr>
              <a:t>mapped to</a:t>
            </a:r>
            <a:r>
              <a:rPr lang="fr" sz="1800"/>
              <a:t> their corresponding </a:t>
            </a:r>
            <a:r>
              <a:rPr b="1" lang="fr" sz="1800">
                <a:solidFill>
                  <a:srgbClr val="FF0000"/>
                </a:solidFill>
              </a:rPr>
              <a:t>abstract syntax trees (ASTs)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600" y="1145825"/>
            <a:ext cx="467875" cy="4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900" y="2649750"/>
            <a:ext cx="3195525" cy="185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925" y="1145825"/>
            <a:ext cx="1669000" cy="20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0098" y="2055225"/>
            <a:ext cx="3625803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5033" y="898450"/>
            <a:ext cx="2307267" cy="22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5</a:t>
            </a:r>
            <a:endParaRPr b="1" sz="1800"/>
          </a:p>
        </p:txBody>
      </p:sp>
      <p:sp>
        <p:nvSpPr>
          <p:cNvPr id="191" name="Google Shape;191;p24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Each AST contains a </a:t>
            </a:r>
            <a:r>
              <a:rPr b="1" lang="fr" sz="1800">
                <a:solidFill>
                  <a:srgbClr val="FF0000"/>
                </a:solidFill>
              </a:rPr>
              <a:t>fragment of information</a:t>
            </a:r>
            <a:r>
              <a:rPr lang="fr" sz="1800"/>
              <a:t> about the desired process.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To </a:t>
            </a:r>
            <a:r>
              <a:rPr b="1" lang="fr" sz="1800">
                <a:solidFill>
                  <a:srgbClr val="FF0000"/>
                </a:solidFill>
              </a:rPr>
              <a:t>gather this information</a:t>
            </a:r>
            <a:r>
              <a:rPr lang="fr" sz="1800"/>
              <a:t>, the </a:t>
            </a:r>
            <a:r>
              <a:rPr b="1" lang="fr" sz="1800">
                <a:solidFill>
                  <a:srgbClr val="FF0000"/>
                </a:solidFill>
              </a:rPr>
              <a:t>ASTs are merged</a:t>
            </a:r>
            <a:r>
              <a:rPr lang="fr" sz="1800"/>
              <a:t> into a single AST.</a:t>
            </a:r>
            <a:endParaRPr sz="1800"/>
          </a:p>
        </p:txBody>
      </p:sp>
      <p:grpSp>
        <p:nvGrpSpPr>
          <p:cNvPr id="192" name="Google Shape;192;p24"/>
          <p:cNvGrpSpPr/>
          <p:nvPr/>
        </p:nvGrpSpPr>
        <p:grpSpPr>
          <a:xfrm>
            <a:off x="413218" y="1470238"/>
            <a:ext cx="2599682" cy="2804124"/>
            <a:chOff x="645718" y="1540225"/>
            <a:chExt cx="2599682" cy="2804124"/>
          </a:xfrm>
        </p:grpSpPr>
        <p:pic>
          <p:nvPicPr>
            <p:cNvPr id="193" name="Google Shape;19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8695" y="1540227"/>
              <a:ext cx="206951" cy="19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5718" y="3565326"/>
              <a:ext cx="1413449" cy="779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97875" y="2488340"/>
              <a:ext cx="738234" cy="860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41631" y="2601625"/>
              <a:ext cx="1603769" cy="1017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74642" y="1540225"/>
              <a:ext cx="1020553" cy="960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0562" y="2372653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59297" y="1658588"/>
            <a:ext cx="4921351" cy="230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6</a:t>
            </a:r>
            <a:endParaRPr b="1" sz="1800"/>
          </a:p>
        </p:txBody>
      </p:sp>
      <p:sp>
        <p:nvSpPr>
          <p:cNvPr id="206" name="Google Shape;206;p25"/>
          <p:cNvSpPr txBox="1"/>
          <p:nvPr/>
        </p:nvSpPr>
        <p:spPr>
          <a:xfrm>
            <a:off x="438200" y="2517400"/>
            <a:ext cx="37134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To do so</a:t>
            </a:r>
            <a:r>
              <a:rPr b="1" lang="fr" sz="1800">
                <a:solidFill>
                  <a:srgbClr val="FF0000"/>
                </a:solidFill>
              </a:rPr>
              <a:t>, patterns</a:t>
            </a:r>
            <a:r>
              <a:rPr lang="fr" sz="1800"/>
              <a:t> are applied recursively to the merged AST, </a:t>
            </a:r>
            <a:r>
              <a:rPr b="1" lang="fr" sz="1800">
                <a:solidFill>
                  <a:srgbClr val="FF0000"/>
                </a:solidFill>
              </a:rPr>
              <a:t>starting from the deepest nodes</a:t>
            </a:r>
            <a:r>
              <a:rPr lang="fr" sz="1800"/>
              <a:t> (leafs).</a:t>
            </a:r>
            <a:endParaRPr sz="1800"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7850" y="415750"/>
            <a:ext cx="4550513" cy="40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438200" y="1278200"/>
            <a:ext cx="37134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Once the merged AST has been generated, the </a:t>
            </a:r>
            <a:r>
              <a:rPr b="1" lang="fr" sz="1800">
                <a:solidFill>
                  <a:srgbClr val="FF0000"/>
                </a:solidFill>
              </a:rPr>
              <a:t>BPMN process is ready to be generated</a:t>
            </a:r>
            <a:r>
              <a:rPr lang="fr" sz="1800"/>
              <a:t>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Result</a:t>
            </a:r>
            <a:endParaRPr b="1" sz="1800"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963" y="357925"/>
            <a:ext cx="6668074" cy="418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Description</a:t>
            </a:r>
            <a:endParaRPr b="1" sz="1800"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09" y="406325"/>
            <a:ext cx="7933191" cy="407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Online Version</a:t>
            </a:r>
            <a:endParaRPr b="1" sz="1800"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11" y="471588"/>
            <a:ext cx="8359589" cy="358686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462000" y="4058450"/>
            <a:ext cx="822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Link:  </a:t>
            </a:r>
            <a:r>
              <a:rPr lang="fr" sz="1800" u="sng">
                <a:solidFill>
                  <a:schemeClr val="hlink"/>
                </a:solidFill>
                <a:hlinkClick r:id="rId5"/>
              </a:rPr>
              <a:t>http://34.72.213.68:3000/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Conclusion</a:t>
            </a:r>
            <a:endParaRPr b="1" sz="1800"/>
          </a:p>
        </p:txBody>
      </p:sp>
      <p:sp>
        <p:nvSpPr>
          <p:cNvPr id="237" name="Google Shape;237;p29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In this work, we proposed 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6 steps approach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aiming at automatically designing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 and semantically correct BPMN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processes from 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textual description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of the requirements.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 main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perspectives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of this work are: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Release the task naming constraints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Improve the loops management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Enlarge the supported BPMN syntax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Improve the results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Introduction</a:t>
            </a:r>
            <a:endParaRPr b="1" sz="1800"/>
          </a:p>
        </p:txBody>
      </p:sp>
      <p:sp>
        <p:nvSpPr>
          <p:cNvPr id="63" name="Google Shape;63;p14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latin typeface="Lato"/>
                <a:ea typeface="Lato"/>
                <a:cs typeface="Lato"/>
                <a:sym typeface="Lato"/>
              </a:rPr>
              <a:t>What is BPMN?</a:t>
            </a:r>
            <a:r>
              <a:rPr lang="fr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workflow-based notation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created in 2004 by the Business Process Management Initiative (BPMI) and the Object Management Group (OMG).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It aims at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representing business processes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in a way that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understandable for both experienced and novice users.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ISO/IEC standard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since version 2.0 in 2013.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901" y="330900"/>
            <a:ext cx="1416850" cy="10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492" y="3078116"/>
            <a:ext cx="1521709" cy="1388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5"/>
          <p:cNvGrpSpPr/>
          <p:nvPr/>
        </p:nvGrpSpPr>
        <p:grpSpPr>
          <a:xfrm>
            <a:off x="762813" y="1287604"/>
            <a:ext cx="1143166" cy="946706"/>
            <a:chOff x="720538" y="1635262"/>
            <a:chExt cx="1200300" cy="1027688"/>
          </a:xfrm>
        </p:grpSpPr>
        <p:pic>
          <p:nvPicPr>
            <p:cNvPr id="72" name="Google Shape;7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3975" y="1635262"/>
              <a:ext cx="893425" cy="22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5"/>
            <p:cNvSpPr txBox="1"/>
            <p:nvPr/>
          </p:nvSpPr>
          <p:spPr>
            <a:xfrm>
              <a:off x="720538" y="1861050"/>
              <a:ext cx="12003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Sequence Flow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4" name="Google Shape;74;p15"/>
          <p:cNvGrpSpPr/>
          <p:nvPr/>
        </p:nvGrpSpPr>
        <p:grpSpPr>
          <a:xfrm>
            <a:off x="883938" y="2225095"/>
            <a:ext cx="900875" cy="1016044"/>
            <a:chOff x="3325788" y="1579743"/>
            <a:chExt cx="945900" cy="1102957"/>
          </a:xfrm>
        </p:grpSpPr>
        <p:pic>
          <p:nvPicPr>
            <p:cNvPr id="75" name="Google Shape;7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52015" y="1579743"/>
              <a:ext cx="893425" cy="3843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5"/>
            <p:cNvSpPr txBox="1"/>
            <p:nvPr/>
          </p:nvSpPr>
          <p:spPr>
            <a:xfrm>
              <a:off x="3325788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Initial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2465355" y="2220121"/>
            <a:ext cx="913138" cy="1025991"/>
            <a:chOff x="4424400" y="1568945"/>
            <a:chExt cx="958775" cy="1113755"/>
          </a:xfrm>
        </p:grpSpPr>
        <p:pic>
          <p:nvPicPr>
            <p:cNvPr id="78" name="Google Shape;78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4400" y="1568945"/>
              <a:ext cx="945900" cy="40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5"/>
            <p:cNvSpPr txBox="1"/>
            <p:nvPr/>
          </p:nvSpPr>
          <p:spPr>
            <a:xfrm>
              <a:off x="4437275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End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0" name="Google Shape;80;p15"/>
          <p:cNvGrpSpPr/>
          <p:nvPr/>
        </p:nvGrpSpPr>
        <p:grpSpPr>
          <a:xfrm>
            <a:off x="742015" y="3291053"/>
            <a:ext cx="1331169" cy="1187680"/>
            <a:chOff x="727650" y="2509275"/>
            <a:chExt cx="1397700" cy="1289275"/>
          </a:xfrm>
        </p:grpSpPr>
        <p:pic>
          <p:nvPicPr>
            <p:cNvPr id="81" name="Google Shape;81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2675" y="2509275"/>
              <a:ext cx="1307653" cy="53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5"/>
            <p:cNvSpPr txBox="1"/>
            <p:nvPr/>
          </p:nvSpPr>
          <p:spPr>
            <a:xfrm>
              <a:off x="7276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Exclusive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3" name="Google Shape;83;p15"/>
          <p:cNvGrpSpPr/>
          <p:nvPr/>
        </p:nvGrpSpPr>
        <p:grpSpPr>
          <a:xfrm>
            <a:off x="4190092" y="3299725"/>
            <a:ext cx="1331169" cy="1170327"/>
            <a:chOff x="1899550" y="2528113"/>
            <a:chExt cx="1397700" cy="1270438"/>
          </a:xfrm>
        </p:grpSpPr>
        <p:pic>
          <p:nvPicPr>
            <p:cNvPr id="84" name="Google Shape;84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56541" y="2528113"/>
              <a:ext cx="483705" cy="49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5"/>
            <p:cNvSpPr txBox="1"/>
            <p:nvPr/>
          </p:nvSpPr>
          <p:spPr>
            <a:xfrm>
              <a:off x="18995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2256350" y="3299736"/>
            <a:ext cx="1331169" cy="1170316"/>
            <a:chOff x="2935575" y="2528125"/>
            <a:chExt cx="1397700" cy="1270425"/>
          </a:xfrm>
        </p:grpSpPr>
        <p:pic>
          <p:nvPicPr>
            <p:cNvPr id="87" name="Google Shape;87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39116" y="2528125"/>
              <a:ext cx="551207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5"/>
            <p:cNvSpPr txBox="1"/>
            <p:nvPr/>
          </p:nvSpPr>
          <p:spPr>
            <a:xfrm>
              <a:off x="2935575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Parallel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4114646" y="2150227"/>
            <a:ext cx="1428029" cy="1165871"/>
            <a:chOff x="5219375" y="2203900"/>
            <a:chExt cx="1499400" cy="1265600"/>
          </a:xfrm>
        </p:grpSpPr>
        <p:pic>
          <p:nvPicPr>
            <p:cNvPr id="90" name="Google Shape;90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321800" y="2203900"/>
              <a:ext cx="1294553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5"/>
            <p:cNvSpPr txBox="1"/>
            <p:nvPr/>
          </p:nvSpPr>
          <p:spPr>
            <a:xfrm>
              <a:off x="5219375" y="2667600"/>
              <a:ext cx="14994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Event-based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2" name="Google Shape;92;p15"/>
          <p:cNvGrpSpPr/>
          <p:nvPr/>
        </p:nvGrpSpPr>
        <p:grpSpPr>
          <a:xfrm>
            <a:off x="2299246" y="1243144"/>
            <a:ext cx="1245406" cy="736087"/>
            <a:chOff x="1852569" y="1600936"/>
            <a:chExt cx="1307650" cy="799052"/>
          </a:xfrm>
        </p:grpSpPr>
        <p:pic>
          <p:nvPicPr>
            <p:cNvPr id="93" name="Google Shape;93;p1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852569" y="1600936"/>
              <a:ext cx="1307650" cy="34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5"/>
            <p:cNvSpPr txBox="1"/>
            <p:nvPr/>
          </p:nvSpPr>
          <p:spPr>
            <a:xfrm>
              <a:off x="2033450" y="1898688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Task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6112685" y="1910428"/>
            <a:ext cx="900875" cy="1033854"/>
            <a:chOff x="7441225" y="2726160"/>
            <a:chExt cx="945900" cy="1122290"/>
          </a:xfrm>
        </p:grpSpPr>
        <p:pic>
          <p:nvPicPr>
            <p:cNvPr id="96" name="Google Shape;96;p1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441225" y="2726160"/>
              <a:ext cx="945900" cy="672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5"/>
            <p:cNvSpPr txBox="1"/>
            <p:nvPr/>
          </p:nvSpPr>
          <p:spPr>
            <a:xfrm>
              <a:off x="7441225" y="3347150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Group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8" name="Google Shape;98;p15"/>
          <p:cNvGrpSpPr/>
          <p:nvPr/>
        </p:nvGrpSpPr>
        <p:grpSpPr>
          <a:xfrm>
            <a:off x="5826847" y="1122303"/>
            <a:ext cx="1478887" cy="609118"/>
            <a:chOff x="7026800" y="788715"/>
            <a:chExt cx="1552800" cy="661222"/>
          </a:xfrm>
        </p:grpSpPr>
        <p:pic>
          <p:nvPicPr>
            <p:cNvPr id="99" name="Google Shape;99;p15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330246" y="788715"/>
              <a:ext cx="945900" cy="208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5"/>
            <p:cNvSpPr txBox="1"/>
            <p:nvPr/>
          </p:nvSpPr>
          <p:spPr>
            <a:xfrm>
              <a:off x="7026800" y="948638"/>
              <a:ext cx="15528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Association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1" name="Google Shape;101;p15"/>
          <p:cNvGrpSpPr/>
          <p:nvPr/>
        </p:nvGrpSpPr>
        <p:grpSpPr>
          <a:xfrm>
            <a:off x="4102344" y="1122386"/>
            <a:ext cx="1452600" cy="977647"/>
            <a:chOff x="7164450" y="1823774"/>
            <a:chExt cx="1525200" cy="1061276"/>
          </a:xfrm>
        </p:grpSpPr>
        <p:pic>
          <p:nvPicPr>
            <p:cNvPr id="102" name="Google Shape;102;p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533425" y="1823774"/>
              <a:ext cx="787250" cy="620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5"/>
            <p:cNvSpPr txBox="1"/>
            <p:nvPr/>
          </p:nvSpPr>
          <p:spPr>
            <a:xfrm>
              <a:off x="7164450" y="2383750"/>
              <a:ext cx="15252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Annotation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4" name="Google Shape;104;p15"/>
          <p:cNvSpPr txBox="1"/>
          <p:nvPr/>
        </p:nvSpPr>
        <p:spPr>
          <a:xfrm>
            <a:off x="7872558" y="2548392"/>
            <a:ext cx="67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Lato"/>
                <a:ea typeface="Lato"/>
                <a:cs typeface="Lato"/>
                <a:sym typeface="Lato"/>
              </a:rPr>
              <a:t>etc.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95850" y="1074571"/>
            <a:ext cx="3111000" cy="339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665580" y="459527"/>
            <a:ext cx="1245300" cy="362400"/>
          </a:xfrm>
          <a:prstGeom prst="rect">
            <a:avLst/>
          </a:prstGeom>
          <a:solidFill>
            <a:srgbClr val="E9EDE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Supported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7" name="Google Shape;107;p15"/>
          <p:cNvCxnSpPr>
            <a:stCxn id="106" idx="2"/>
          </p:cNvCxnSpPr>
          <p:nvPr/>
        </p:nvCxnSpPr>
        <p:spPr>
          <a:xfrm flipH="1">
            <a:off x="3591930" y="821927"/>
            <a:ext cx="696300" cy="45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08" name="Google Shape;108;p1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BPMN Syntax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Context</a:t>
            </a:r>
            <a:endParaRPr b="1" sz="1800"/>
          </a:p>
        </p:txBody>
      </p:sp>
      <p:sp>
        <p:nvSpPr>
          <p:cNvPr id="115" name="Google Shape;115;p16"/>
          <p:cNvSpPr txBox="1"/>
          <p:nvPr/>
        </p:nvSpPr>
        <p:spPr>
          <a:xfrm>
            <a:off x="727650" y="683150"/>
            <a:ext cx="768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Companies are making use of the BPMN notation to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 their business processes.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They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hire experts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to analyse and design the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most adequate BPMN process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according to their needs.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These processes are often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syntactically/semantically incorrect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Research Questions</a:t>
            </a:r>
            <a:endParaRPr b="1" sz="1800"/>
          </a:p>
        </p:txBody>
      </p:sp>
      <p:sp>
        <p:nvSpPr>
          <p:cNvPr id="122" name="Google Shape;122;p17"/>
          <p:cNvSpPr txBox="1"/>
          <p:nvPr/>
        </p:nvSpPr>
        <p:spPr>
          <a:xfrm>
            <a:off x="727650" y="683150"/>
            <a:ext cx="768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What if you do not know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how to write BPMN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What if you do not want to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spend time designing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your BPMN process graphically?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How can you be sure that your BPMN process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syntactically/semantically correct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13472" r="0" t="0"/>
          <a:stretch/>
        </p:blipFill>
        <p:spPr>
          <a:xfrm>
            <a:off x="489850" y="1828150"/>
            <a:ext cx="1091250" cy="12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7325" y="2019878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6763" y="1056337"/>
            <a:ext cx="3739725" cy="28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550" y="2019891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7">
            <a:alphaModFix/>
          </a:blip>
          <a:srcRect b="0" l="0" r="2505" t="0"/>
          <a:stretch/>
        </p:blipFill>
        <p:spPr>
          <a:xfrm>
            <a:off x="6925300" y="1773625"/>
            <a:ext cx="1728851" cy="13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</a:t>
            </a:r>
            <a:r>
              <a:rPr b="1" lang="fr" sz="1800"/>
              <a:t> Solution</a:t>
            </a:r>
            <a:endParaRPr b="1" sz="1800"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25" y="817137"/>
            <a:ext cx="8259552" cy="322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1</a:t>
            </a:r>
            <a:endParaRPr b="1" sz="1800"/>
          </a:p>
        </p:txBody>
      </p:sp>
      <p:sp>
        <p:nvSpPr>
          <p:cNvPr id="147" name="Google Shape;147;p20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user first has to write a </a:t>
            </a:r>
            <a:r>
              <a:rPr b="1" lang="fr" sz="1800">
                <a:solidFill>
                  <a:srgbClr val="FF0000"/>
                </a:solidFill>
              </a:rPr>
              <a:t>textual description</a:t>
            </a:r>
            <a:r>
              <a:rPr lang="fr" sz="1800"/>
              <a:t> of the process-to-be.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660000" y="1060600"/>
            <a:ext cx="7824000" cy="3141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First, the system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ProcessApplication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Then, if the client has an account, the system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and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Otherwise, the banker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Once done, the system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IdentifyAccountType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, and the banker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PrepareAccountOpening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After that, the user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, the banker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, and the system also performs some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at the same time than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ReviewApplication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Finally, the bank either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NotifyRejection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, or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GenerateAccountNumber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,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SendStarterKit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, and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ActivateAccount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2</a:t>
            </a:r>
            <a:endParaRPr b="1" sz="1800"/>
          </a:p>
        </p:txBody>
      </p:sp>
      <p:sp>
        <p:nvSpPr>
          <p:cNvPr id="155" name="Google Shape;155;p21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textual description is then </a:t>
            </a:r>
            <a:r>
              <a:rPr b="1" lang="fr" sz="1800">
                <a:solidFill>
                  <a:srgbClr val="FF0000"/>
                </a:solidFill>
              </a:rPr>
              <a:t>given to a (fine-tuned) LLM</a:t>
            </a:r>
            <a:r>
              <a:rPr lang="fr" sz="1800"/>
              <a:t> (GPT 3.5 atm).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004475" y="1036113"/>
            <a:ext cx="2431200" cy="1362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First,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ProcessApplication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Then, if the client has an account,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Otherwise, the banker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Once done,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IdentifyAccountType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and the banker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PrepareAccountOpening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After that, the user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the banker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and the system also performs some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at the same time than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ReviewApplication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Finally, the bank either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NotifyRejection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or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GenerateAccountNumber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SendStarterKit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and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ActivateAccount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825" y="1179078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 b="24727" l="11879" r="11673" t="21103"/>
          <a:stretch/>
        </p:blipFill>
        <p:spPr>
          <a:xfrm>
            <a:off x="5708350" y="1258212"/>
            <a:ext cx="2431200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660000" y="2658600"/>
            <a:ext cx="7824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LLM processes the description and returns a </a:t>
            </a:r>
            <a:r>
              <a:rPr b="1" lang="fr" sz="1800">
                <a:solidFill>
                  <a:srgbClr val="FF0000"/>
                </a:solidFill>
              </a:rPr>
              <a:t>set of expressions</a:t>
            </a:r>
            <a:r>
              <a:rPr lang="fr" sz="1800"/>
              <a:t> following an </a:t>
            </a:r>
            <a:r>
              <a:rPr b="1" lang="fr" sz="1800">
                <a:solidFill>
                  <a:srgbClr val="FF0000"/>
                </a:solidFill>
              </a:rPr>
              <a:t>internal grammar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6">
            <a:alphaModFix/>
          </a:blip>
          <a:srcRect b="0" l="348" r="0" t="0"/>
          <a:stretch/>
        </p:blipFill>
        <p:spPr>
          <a:xfrm>
            <a:off x="823872" y="3470925"/>
            <a:ext cx="7496264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