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embeddedFontLst>
    <p:embeddedFont>
      <p:font typeface="Lato"/>
      <p:regular r:id="rId48"/>
      <p:bold r:id="rId49"/>
      <p:italic r:id="rId50"/>
      <p:boldItalic r:id="rId51"/>
    </p:embeddedFont>
    <p:embeddedFont>
      <p:font typeface="Maven Pro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regular.fntdata"/><Relationship Id="rId47" Type="http://schemas.openxmlformats.org/officeDocument/2006/relationships/slide" Target="slides/slide42.xml"/><Relationship Id="rId49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boldItalic.fntdata"/><Relationship Id="rId50" Type="http://schemas.openxmlformats.org/officeDocument/2006/relationships/font" Target="fonts/Lato-italic.fntdata"/><Relationship Id="rId53" Type="http://schemas.openxmlformats.org/officeDocument/2006/relationships/font" Target="fonts/MavenPro-bold.fntdata"/><Relationship Id="rId52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964c7953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964c7953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408c48cd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408c48cd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964c7953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964c7953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964c7953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1964c7953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1964c7953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1964c7953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964c7953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964c7953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964c7953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964c7953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06e48000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e06e48000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06e48000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e06e48000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1964c7953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1964c7953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06e4800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06e4800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e06e48000f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e06e48000f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964c7953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1964c7953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1964c7953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1964c7953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e06e48000f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e06e48000f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e06e48000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e06e48000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1408c48cd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1408c48cd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1964c7953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1964c7953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1964c7953c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1964c7953c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1964c7953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1964c7953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1408c48cd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1408c48cd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06e4800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06e4800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1408c48cd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1408c48cd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408c48cdf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1408c48cdf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964c7953c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964c7953c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e06e48000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e06e48000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e06e48000f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e06e48000f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e0ac9892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e0ac9892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73270d5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73270d5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73270d58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73270d58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573270d5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573270d5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573270d58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573270d58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964c7953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964c7953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73270d58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73270d58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e0ac9892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e0ac9892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e06e48000f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e06e48000f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06e48000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06e48000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06e48000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06e48000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e06e48000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e06e48000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964c795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964c795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964c7953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1964c7953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Relationship Id="rId7" Type="http://schemas.openxmlformats.org/officeDocument/2006/relationships/image" Target="../media/image4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9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3.png"/><Relationship Id="rId13" Type="http://schemas.openxmlformats.org/officeDocument/2006/relationships/image" Target="../media/image29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1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35.png"/><Relationship Id="rId6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5" Type="http://schemas.openxmlformats.org/officeDocument/2006/relationships/image" Target="../media/image43.png"/><Relationship Id="rId6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3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9.png"/><Relationship Id="rId15" Type="http://schemas.openxmlformats.org/officeDocument/2006/relationships/image" Target="../media/image10.png"/><Relationship Id="rId1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Relationship Id="rId5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Relationship Id="rId5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Relationship Id="rId4" Type="http://schemas.openxmlformats.org/officeDocument/2006/relationships/image" Target="../media/image4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3" Type="http://schemas.openxmlformats.org/officeDocument/2006/relationships/image" Target="../media/image2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9.png"/><Relationship Id="rId15" Type="http://schemas.openxmlformats.org/officeDocument/2006/relationships/image" Target="../media/image10.png"/><Relationship Id="rId1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Relationship Id="rId4" Type="http://schemas.openxmlformats.org/officeDocument/2006/relationships/hyperlink" Target="https://quentinnivon.github.io/pages/givup.html" TargetMode="External"/><Relationship Id="rId5" Type="http://schemas.openxmlformats.org/officeDocument/2006/relationships/hyperlink" Target="http://drive.google.com/file/d/1_-FOZXaEUH8Y6K-SzUr_mS_yJ1GY6UNb/view" TargetMode="External"/><Relationship Id="rId6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Relationship Id="rId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51975" y="350250"/>
            <a:ext cx="45702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600"/>
              <a:t>LLM-Based Generation of BPMN Workflows From Textual Descriptions </a:t>
            </a:r>
            <a:endParaRPr b="1" sz="2600"/>
          </a:p>
        </p:txBody>
      </p:sp>
      <p:sp>
        <p:nvSpPr>
          <p:cNvPr id="55" name="Google Shape;55;p13"/>
          <p:cNvSpPr txBox="1"/>
          <p:nvPr/>
        </p:nvSpPr>
        <p:spPr>
          <a:xfrm>
            <a:off x="651975" y="1783350"/>
            <a:ext cx="47013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NIVON Quentin</a:t>
            </a:r>
            <a:r>
              <a:rPr lang="fr">
                <a:solidFill>
                  <a:schemeClr val="dk1"/>
                </a:solidFill>
              </a:rPr>
              <a:t>, SALAÜN Gwen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4">
            <a:alphaModFix/>
          </a:blip>
          <a:srcRect b="0" l="13472" r="0" t="0"/>
          <a:stretch/>
        </p:blipFill>
        <p:spPr>
          <a:xfrm>
            <a:off x="636300" y="515400"/>
            <a:ext cx="1091250" cy="12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0237" y="707141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288" y="364275"/>
            <a:ext cx="2084626" cy="1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900425" y="1891753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7">
            <a:alphaModFix/>
          </a:blip>
          <a:srcRect b="0" l="0" r="2505" t="0"/>
          <a:stretch/>
        </p:blipFill>
        <p:spPr>
          <a:xfrm>
            <a:off x="6778825" y="2920513"/>
            <a:ext cx="1728851" cy="1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8">
            <a:alphaModFix/>
          </a:blip>
          <a:srcRect b="6814" l="0" r="0" t="7252"/>
          <a:stretch/>
        </p:blipFill>
        <p:spPr>
          <a:xfrm>
            <a:off x="3202250" y="2620450"/>
            <a:ext cx="2046699" cy="156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8700" y="3070091"/>
            <a:ext cx="650375" cy="8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2771650" y="4183900"/>
            <a:ext cx="29079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</a:rPr>
              <a:t>Internal Computations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04" name="Google Shape;20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210" name="Google Shape;210;p23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218" name="Google Shape;218;p24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562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230" name="Google Shape;230;p25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562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5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235" name="Google Shape;235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251" name="Google Shape;251;p26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562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6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256" name="Google Shape;256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277" name="Google Shape;277;p27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562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7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282" name="Google Shape;282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7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5" name="Google Shape;295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7000" y="2949912"/>
            <a:ext cx="591075" cy="7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7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8" name="Google Shape;29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2148" y="3124703"/>
            <a:ext cx="1362617" cy="65547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/>
          <p:nvPr/>
        </p:nvSpPr>
        <p:spPr>
          <a:xfrm>
            <a:off x="3510475" y="3077860"/>
            <a:ext cx="1453500" cy="76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3247225" y="387790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Dependency Graph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Overview of our Solution</a:t>
            </a:r>
            <a:endParaRPr b="1" sz="1800"/>
          </a:p>
        </p:txBody>
      </p:sp>
      <p:sp>
        <p:nvSpPr>
          <p:cNvPr id="307" name="Google Shape;307;p28"/>
          <p:cNvSpPr/>
          <p:nvPr/>
        </p:nvSpPr>
        <p:spPr>
          <a:xfrm>
            <a:off x="516475" y="533050"/>
            <a:ext cx="2551800" cy="176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of all, an employee CollectGoods. Then, the client PayForDelivery while the employee PrepareParcel. Finally, the company can either DeliverByCar or DeliverByDrone (depending on the distance for example)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164125" y="2396650"/>
            <a:ext cx="3256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Representation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562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005" y="834575"/>
            <a:ext cx="1160650" cy="11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8"/>
          <p:cNvGrpSpPr/>
          <p:nvPr/>
        </p:nvGrpSpPr>
        <p:grpSpPr>
          <a:xfrm>
            <a:off x="5835585" y="1220538"/>
            <a:ext cx="2629544" cy="892595"/>
            <a:chOff x="3522175" y="2682150"/>
            <a:chExt cx="3565000" cy="1181150"/>
          </a:xfrm>
        </p:grpSpPr>
        <p:pic>
          <p:nvPicPr>
            <p:cNvPr id="312" name="Google Shape;312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22175" y="2682150"/>
              <a:ext cx="2572467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14700" y="3077903"/>
              <a:ext cx="2572475" cy="358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562200" y="3532400"/>
              <a:ext cx="3342950" cy="33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5" name="Google Shape;3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563" y="999850"/>
            <a:ext cx="660426" cy="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8"/>
          <p:cNvSpPr/>
          <p:nvPr/>
        </p:nvSpPr>
        <p:spPr>
          <a:xfrm>
            <a:off x="3849800" y="834575"/>
            <a:ext cx="965700" cy="1238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5813063" y="1159950"/>
            <a:ext cx="2652000" cy="1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3574700" y="2072975"/>
            <a:ext cx="15159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Language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(LLM)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5692488" y="471100"/>
            <a:ext cx="28932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CollectGoods &lt; (PayForDelivery, PrepareParcel)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(PayForDelivery, PrepareParcel) &lt; (DeliverByCar,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DeliverByDrone)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5692488" y="453100"/>
            <a:ext cx="2870100" cy="6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50375" y="2607700"/>
            <a:ext cx="1031607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8"/>
          <p:cNvSpPr txBox="1"/>
          <p:nvPr/>
        </p:nvSpPr>
        <p:spPr>
          <a:xfrm>
            <a:off x="6137550" y="2191750"/>
            <a:ext cx="19800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 Following an Internal Grammar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5740" y="2943969"/>
            <a:ext cx="794200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/>
        </p:nvSpPr>
        <p:spPr>
          <a:xfrm>
            <a:off x="5722100" y="4152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Syntax Trees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07000" y="2949912"/>
            <a:ext cx="591075" cy="7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692509" y="2943969"/>
            <a:ext cx="1253244" cy="1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/>
          <p:nvPr/>
        </p:nvSpPr>
        <p:spPr>
          <a:xfrm>
            <a:off x="5641100" y="2880050"/>
            <a:ext cx="2142000" cy="1272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2148" y="3124703"/>
            <a:ext cx="1362617" cy="65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510475" y="3077860"/>
            <a:ext cx="1453500" cy="76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3247225" y="387790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Dependency Graph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1053" y="3147003"/>
            <a:ext cx="2208638" cy="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/>
          <p:nvPr/>
        </p:nvSpPr>
        <p:spPr>
          <a:xfrm>
            <a:off x="486650" y="3028850"/>
            <a:ext cx="2295300" cy="97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24550" y="2933537"/>
            <a:ext cx="591075" cy="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644300" y="4053350"/>
            <a:ext cx="198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BPMN Process</a:t>
            </a:r>
            <a:endParaRPr b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1</a:t>
            </a:r>
            <a:endParaRPr b="1" sz="1800"/>
          </a:p>
        </p:txBody>
      </p:sp>
      <p:sp>
        <p:nvSpPr>
          <p:cNvPr id="341" name="Google Shape;341;p29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user first has to write a </a:t>
            </a:r>
            <a:r>
              <a:rPr b="1" lang="fr" sz="1800">
                <a:solidFill>
                  <a:srgbClr val="FF0000"/>
                </a:solidFill>
              </a:rPr>
              <a:t>textual description</a:t>
            </a:r>
            <a:r>
              <a:rPr lang="fr" sz="1800"/>
              <a:t> of the process-to-be.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660000" y="1060600"/>
            <a:ext cx="7824000" cy="3141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(CP) for the user, or, if it is not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43" name="Google Shape;34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2</a:t>
            </a:r>
            <a:endParaRPr b="1" sz="1800"/>
          </a:p>
        </p:txBody>
      </p:sp>
      <p:sp>
        <p:nvSpPr>
          <p:cNvPr id="349" name="Google Shape;349;p30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textual description is then </a:t>
            </a:r>
            <a:r>
              <a:rPr b="1" lang="fr" sz="1800">
                <a:solidFill>
                  <a:srgbClr val="FF0000"/>
                </a:solidFill>
              </a:rPr>
              <a:t>given to a (fine-tuned) LLM</a:t>
            </a:r>
            <a:r>
              <a:rPr lang="fr" sz="1800"/>
              <a:t> (GPT 3.5 atm).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1004475" y="1036113"/>
            <a:ext cx="2431200" cy="136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(CP) for the user, or, if it is not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51" name="Google Shape;3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25" y="11790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5">
            <a:alphaModFix/>
          </a:blip>
          <a:srcRect b="24727" l="11879" r="11673" t="21103"/>
          <a:stretch/>
        </p:blipFill>
        <p:spPr>
          <a:xfrm>
            <a:off x="5708350" y="1258212"/>
            <a:ext cx="2431200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0"/>
          <p:cNvSpPr txBox="1"/>
          <p:nvPr/>
        </p:nvSpPr>
        <p:spPr>
          <a:xfrm>
            <a:off x="7001225" y="1858850"/>
            <a:ext cx="12981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-  </a:t>
            </a:r>
            <a:r>
              <a:rPr b="1" lang="fr" sz="1600">
                <a:solidFill>
                  <a:schemeClr val="dk1"/>
                </a:solidFill>
              </a:rPr>
              <a:t>3.5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54" name="Google Shape;35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2</a:t>
            </a:r>
            <a:endParaRPr b="1" sz="1800"/>
          </a:p>
        </p:txBody>
      </p:sp>
      <p:sp>
        <p:nvSpPr>
          <p:cNvPr id="360" name="Google Shape;360;p31"/>
          <p:cNvSpPr txBox="1"/>
          <p:nvPr/>
        </p:nvSpPr>
        <p:spPr>
          <a:xfrm>
            <a:off x="567500" y="493150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textual description is then </a:t>
            </a:r>
            <a:r>
              <a:rPr b="1" lang="fr" sz="1800">
                <a:solidFill>
                  <a:srgbClr val="FF0000"/>
                </a:solidFill>
              </a:rPr>
              <a:t>given to a (fine-tuned) LLM</a:t>
            </a:r>
            <a:r>
              <a:rPr lang="fr" sz="1800"/>
              <a:t> (GPT 3.5 atm).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1004475" y="1036113"/>
            <a:ext cx="2431200" cy="136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(CP) for the user, or, if it is not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Then, the user executes the task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so that the system can start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UpdateInfoRecords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(UID) and perform a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BackgroundVerification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(BV).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the verification finds missing or incorrect information, the system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RequestAdditionalInfo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(RAI) to the user, who has to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ReceiveSupportDocuments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(RSD) again.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Otherwise, the process ends with </a:t>
            </a:r>
            <a:r>
              <a:rPr lang="fr" sz="600" u="sng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CreateAccount</a:t>
            </a:r>
            <a:r>
              <a:rPr lang="fr" sz="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(CA).</a:t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25" y="1179078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 rotWithShape="1">
          <a:blip r:embed="rId5">
            <a:alphaModFix/>
          </a:blip>
          <a:srcRect b="24727" l="11879" r="11673" t="21103"/>
          <a:stretch/>
        </p:blipFill>
        <p:spPr>
          <a:xfrm>
            <a:off x="5708350" y="1258212"/>
            <a:ext cx="2431200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 txBox="1"/>
          <p:nvPr/>
        </p:nvSpPr>
        <p:spPr>
          <a:xfrm>
            <a:off x="660000" y="2658600"/>
            <a:ext cx="78240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LLM processes the description and returns a </a:t>
            </a:r>
            <a:r>
              <a:rPr b="1" lang="fr" sz="1800">
                <a:solidFill>
                  <a:srgbClr val="FF0000"/>
                </a:solidFill>
              </a:rPr>
              <a:t>set of expressions</a:t>
            </a:r>
            <a:r>
              <a:rPr lang="fr" sz="1800"/>
              <a:t> following an </a:t>
            </a:r>
            <a:r>
              <a:rPr b="1" lang="fr" sz="1800">
                <a:solidFill>
                  <a:srgbClr val="FF0000"/>
                </a:solidFill>
              </a:rPr>
              <a:t>internal grammar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365" name="Google Shape;36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8713" y="3384699"/>
            <a:ext cx="7186603" cy="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1"/>
          <p:cNvSpPr txBox="1"/>
          <p:nvPr/>
        </p:nvSpPr>
        <p:spPr>
          <a:xfrm>
            <a:off x="7001225" y="1858850"/>
            <a:ext cx="12981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-  3.5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67" name="Google Shape;36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Introduction</a:t>
            </a:r>
            <a:endParaRPr b="1" sz="1800"/>
          </a:p>
        </p:txBody>
      </p:sp>
      <p:sp>
        <p:nvSpPr>
          <p:cNvPr id="61" name="Google Shape;61;p14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latin typeface="Lato"/>
                <a:ea typeface="Lato"/>
                <a:cs typeface="Lato"/>
                <a:sym typeface="Lato"/>
              </a:rPr>
              <a:t>What is BPMN?</a:t>
            </a:r>
            <a:r>
              <a:rPr lang="fr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workflow-based notation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created in 2004 by the Business Process Management Initiative (BPMI) and the Object Management Group (OMG).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It aims at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representing business processes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in a way that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understandable for both experienced and novice users.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ISO/IEC standard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since version 2.0 in 2013.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5901" y="330900"/>
            <a:ext cx="1416850" cy="10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3</a:t>
            </a:r>
            <a:endParaRPr b="1" sz="1800"/>
          </a:p>
        </p:txBody>
      </p:sp>
      <p:sp>
        <p:nvSpPr>
          <p:cNvPr id="373" name="Google Shape;373;p32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4" name="Google Shape;374;p32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75" name="Google Shape;37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3</a:t>
            </a:r>
            <a:endParaRPr b="1" sz="1800"/>
          </a:p>
        </p:txBody>
      </p:sp>
      <p:sp>
        <p:nvSpPr>
          <p:cNvPr id="381" name="Google Shape;381;p33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665000" y="1955837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(RetrieveCustomerProfile, AnalyseCustomerProfile, CreateProfile) &lt; (ReceiveSupportDocuments &lt; (UpdateInfoRecords, BackgroundVerification))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84" name="Google Shape;38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3</a:t>
            </a:r>
            <a:endParaRPr b="1" sz="1800"/>
          </a:p>
        </p:txBody>
      </p:sp>
      <p:sp>
        <p:nvSpPr>
          <p:cNvPr id="390" name="Google Shape;390;p34"/>
          <p:cNvSpPr/>
          <p:nvPr/>
        </p:nvSpPr>
        <p:spPr>
          <a:xfrm>
            <a:off x="665000" y="1222363"/>
            <a:ext cx="78126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 &lt; AnalyseCustomerProfile) | CreateProfile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91" name="Google Shape;391;p34"/>
          <p:cNvSpPr/>
          <p:nvPr/>
        </p:nvSpPr>
        <p:spPr>
          <a:xfrm>
            <a:off x="665000" y="1955837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(RetrieveCustomerProfile, AnalyseCustomerProfile, CreateProfile) &lt; (ReceiveSupportDocuments &lt; (UpdateInfoRecords, BackgroundVerification))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92" name="Google Shape;392;p34"/>
          <p:cNvSpPr/>
          <p:nvPr/>
        </p:nvSpPr>
        <p:spPr>
          <a:xfrm>
            <a:off x="665000" y="2884275"/>
            <a:ext cx="7812600" cy="620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(UpdateInfoRecords, BackgroundVerification) &lt; ((RequestAdditionalInfo &lt; ReceiveSupportDocuments) | CreateAccount)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567500" y="553888"/>
            <a:ext cx="7824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1A1A1A"/>
                </a:solidFill>
              </a:rPr>
              <a:t>Given our description, the LLM returns </a:t>
            </a:r>
            <a:r>
              <a:rPr b="1" lang="fr" sz="1800">
                <a:solidFill>
                  <a:srgbClr val="FF0000"/>
                </a:solidFill>
              </a:rPr>
              <a:t>three expressions</a:t>
            </a:r>
            <a:r>
              <a:rPr lang="fr" sz="1800"/>
              <a:t>: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94" name="Google Shape;39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4</a:t>
            </a:r>
            <a:endParaRPr b="1" sz="1800"/>
          </a:p>
        </p:txBody>
      </p:sp>
      <p:sp>
        <p:nvSpPr>
          <p:cNvPr id="400" name="Google Shape;400;p35"/>
          <p:cNvSpPr txBox="1"/>
          <p:nvPr/>
        </p:nvSpPr>
        <p:spPr>
          <a:xfrm>
            <a:off x="583050" y="442400"/>
            <a:ext cx="7977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These expressions are then </a:t>
            </a:r>
            <a:r>
              <a:rPr b="1" lang="fr" sz="1800">
                <a:solidFill>
                  <a:srgbClr val="FF0000"/>
                </a:solidFill>
              </a:rPr>
              <a:t>mapped to</a:t>
            </a:r>
            <a:r>
              <a:rPr lang="fr" sz="1800"/>
              <a:t> their corresponding </a:t>
            </a:r>
            <a:r>
              <a:rPr b="1" lang="fr" sz="1800">
                <a:solidFill>
                  <a:srgbClr val="FF0000"/>
                </a:solidFill>
              </a:rPr>
              <a:t>abstract syntax trees (ASTs)</a:t>
            </a:r>
            <a:r>
              <a:rPr lang="fr" sz="1800"/>
              <a:t>.</a:t>
            </a:r>
            <a:endParaRPr b="1" sz="1800">
              <a:solidFill>
                <a:srgbClr val="FF0000"/>
              </a:solidFill>
            </a:endParaRPr>
          </a:p>
        </p:txBody>
      </p:sp>
      <p:pic>
        <p:nvPicPr>
          <p:cNvPr id="401" name="Google Shape;4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88" y="1748775"/>
            <a:ext cx="1826653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8862" y="1748780"/>
            <a:ext cx="2827450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338" y="1426788"/>
            <a:ext cx="2525475" cy="24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5</a:t>
            </a:r>
            <a:endParaRPr b="1" sz="1800"/>
          </a:p>
        </p:txBody>
      </p:sp>
      <p:sp>
        <p:nvSpPr>
          <p:cNvPr id="410" name="Google Shape;410;p36"/>
          <p:cNvSpPr txBox="1"/>
          <p:nvPr/>
        </p:nvSpPr>
        <p:spPr>
          <a:xfrm>
            <a:off x="583050" y="4424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sequential information</a:t>
            </a:r>
            <a:r>
              <a:rPr lang="fr" sz="1800"/>
              <a:t> contained in the multiple ASTs is gathered to obtain a </a:t>
            </a:r>
            <a:r>
              <a:rPr b="1" lang="fr" sz="1800">
                <a:solidFill>
                  <a:srgbClr val="FF0000"/>
                </a:solidFill>
              </a:rPr>
              <a:t>cleaner</a:t>
            </a:r>
            <a:r>
              <a:rPr lang="fr" sz="1800"/>
              <a:t> representation of it, called </a:t>
            </a:r>
            <a:r>
              <a:rPr b="1" lang="fr" sz="1800">
                <a:solidFill>
                  <a:srgbClr val="FF0000"/>
                </a:solidFill>
              </a:rPr>
              <a:t>dependency graph</a:t>
            </a:r>
            <a:r>
              <a:rPr lang="fr" sz="1800"/>
              <a:t>.</a:t>
            </a:r>
            <a:endParaRPr sz="1800"/>
          </a:p>
        </p:txBody>
      </p:sp>
      <p:pic>
        <p:nvPicPr>
          <p:cNvPr id="411" name="Google Shape;4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788" y="1597325"/>
            <a:ext cx="5990425" cy="21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6</a:t>
            </a:r>
            <a:endParaRPr b="1" sz="1800"/>
          </a:p>
        </p:txBody>
      </p:sp>
      <p:sp>
        <p:nvSpPr>
          <p:cNvPr id="418" name="Google Shape;418;p37"/>
          <p:cNvSpPr txBox="1"/>
          <p:nvPr/>
        </p:nvSpPr>
        <p:spPr>
          <a:xfrm>
            <a:off x="583050" y="3309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419" name="Google Shape;41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663" y="10097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7"/>
          <p:cNvSpPr txBox="1"/>
          <p:nvPr/>
        </p:nvSpPr>
        <p:spPr>
          <a:xfrm>
            <a:off x="1127250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/>
          <p:nvPr/>
        </p:nvSpPr>
        <p:spPr>
          <a:xfrm>
            <a:off x="583050" y="3309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427" name="Google Shape;4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663" y="10097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8"/>
          <p:cNvSpPr txBox="1"/>
          <p:nvPr/>
        </p:nvSpPr>
        <p:spPr>
          <a:xfrm>
            <a:off x="1127250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9" name="Google Shape;42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700" y="10097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8"/>
          <p:cNvSpPr txBox="1"/>
          <p:nvPr/>
        </p:nvSpPr>
        <p:spPr>
          <a:xfrm>
            <a:off x="5143963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2" name="Google Shape;432;p3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6</a:t>
            </a:r>
            <a:endParaRPr b="1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6</a:t>
            </a:r>
            <a:endParaRPr b="1" sz="1800"/>
          </a:p>
        </p:txBody>
      </p:sp>
      <p:sp>
        <p:nvSpPr>
          <p:cNvPr id="438" name="Google Shape;438;p39"/>
          <p:cNvSpPr txBox="1"/>
          <p:nvPr/>
        </p:nvSpPr>
        <p:spPr>
          <a:xfrm>
            <a:off x="583050" y="3309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439" name="Google Shape;43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663" y="10097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9"/>
          <p:cNvSpPr txBox="1"/>
          <p:nvPr/>
        </p:nvSpPr>
        <p:spPr>
          <a:xfrm>
            <a:off x="1127250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700" y="10097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9"/>
          <p:cNvSpPr txBox="1"/>
          <p:nvPr/>
        </p:nvSpPr>
        <p:spPr>
          <a:xfrm>
            <a:off x="5143963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3" name="Google Shape;44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1675" y="2639273"/>
            <a:ext cx="2318350" cy="134837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9"/>
          <p:cNvSpPr txBox="1"/>
          <p:nvPr/>
        </p:nvSpPr>
        <p:spPr>
          <a:xfrm>
            <a:off x="1045950" y="3987650"/>
            <a:ext cx="2869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Mandatory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6</a:t>
            </a:r>
            <a:endParaRPr b="1" sz="1800"/>
          </a:p>
        </p:txBody>
      </p:sp>
      <p:sp>
        <p:nvSpPr>
          <p:cNvPr id="451" name="Google Shape;451;p40"/>
          <p:cNvSpPr txBox="1"/>
          <p:nvPr/>
        </p:nvSpPr>
        <p:spPr>
          <a:xfrm>
            <a:off x="583050" y="3309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If the dependency graph </a:t>
            </a:r>
            <a:r>
              <a:rPr b="1" lang="fr" sz="1800">
                <a:solidFill>
                  <a:srgbClr val="FF0000"/>
                </a:solidFill>
              </a:rPr>
              <a:t>contains loops</a:t>
            </a:r>
            <a:r>
              <a:rPr lang="fr" sz="1800"/>
              <a:t>, they are </a:t>
            </a:r>
            <a:r>
              <a:rPr b="1" lang="fr" sz="1800">
                <a:solidFill>
                  <a:srgbClr val="FF0000"/>
                </a:solidFill>
              </a:rPr>
              <a:t>analysed</a:t>
            </a:r>
            <a:r>
              <a:rPr lang="fr" sz="1800"/>
              <a:t>, and all the </a:t>
            </a:r>
            <a:r>
              <a:rPr b="1" lang="fr" sz="1800">
                <a:solidFill>
                  <a:srgbClr val="FF0000"/>
                </a:solidFill>
              </a:rPr>
              <a:t>information needed to reconstruct</a:t>
            </a:r>
            <a:r>
              <a:rPr lang="fr" sz="1800"/>
              <a:t> them is extracted.</a:t>
            </a:r>
            <a:endParaRPr sz="1800"/>
          </a:p>
        </p:txBody>
      </p:sp>
      <p:pic>
        <p:nvPicPr>
          <p:cNvPr id="452" name="Google Shape;4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663" y="1009700"/>
            <a:ext cx="2318375" cy="10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0"/>
          <p:cNvSpPr txBox="1"/>
          <p:nvPr/>
        </p:nvSpPr>
        <p:spPr>
          <a:xfrm>
            <a:off x="1127250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Entry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4" name="Google Shape;4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7700" y="1009700"/>
            <a:ext cx="2199724" cy="120560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0"/>
          <p:cNvSpPr txBox="1"/>
          <p:nvPr/>
        </p:nvSpPr>
        <p:spPr>
          <a:xfrm>
            <a:off x="5143963" y="2147725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Exit node(s)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1675" y="2639273"/>
            <a:ext cx="2318350" cy="1348378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0"/>
          <p:cNvSpPr txBox="1"/>
          <p:nvPr/>
        </p:nvSpPr>
        <p:spPr>
          <a:xfrm>
            <a:off x="1045950" y="3987650"/>
            <a:ext cx="2869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Mandatory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6975" y="2509812"/>
            <a:ext cx="2321151" cy="16072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0"/>
          <p:cNvSpPr txBox="1"/>
          <p:nvPr/>
        </p:nvSpPr>
        <p:spPr>
          <a:xfrm>
            <a:off x="5143950" y="3987650"/>
            <a:ext cx="2707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Optional path(s) computation</a:t>
            </a:r>
            <a:endParaRPr sz="160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7</a:t>
            </a:r>
            <a:endParaRPr b="1" sz="1800"/>
          </a:p>
        </p:txBody>
      </p:sp>
      <p:sp>
        <p:nvSpPr>
          <p:cNvPr id="466" name="Google Shape;466;p41"/>
          <p:cNvSpPr txBox="1"/>
          <p:nvPr/>
        </p:nvSpPr>
        <p:spPr>
          <a:xfrm>
            <a:off x="583050" y="379600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Once the loops have been retrieved, the </a:t>
            </a:r>
            <a:r>
              <a:rPr b="1" lang="fr" sz="1800">
                <a:solidFill>
                  <a:srgbClr val="FF0000"/>
                </a:solidFill>
              </a:rPr>
              <a:t>AST corresponding to the dependency graph</a:t>
            </a:r>
            <a:r>
              <a:rPr lang="fr" sz="1800"/>
              <a:t> is built from the dependency graph.</a:t>
            </a:r>
            <a:endParaRPr sz="1800"/>
          </a:p>
        </p:txBody>
      </p:sp>
      <p:pic>
        <p:nvPicPr>
          <p:cNvPr id="467" name="Google Shape;4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000" y="1073950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BPMN Syntax</a:t>
            </a:r>
            <a:endParaRPr b="1" sz="18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342" y="2993441"/>
            <a:ext cx="1521709" cy="1388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5"/>
          <p:cNvGrpSpPr/>
          <p:nvPr/>
        </p:nvGrpSpPr>
        <p:grpSpPr>
          <a:xfrm>
            <a:off x="885676" y="1202929"/>
            <a:ext cx="1245168" cy="946706"/>
            <a:chOff x="720551" y="1635262"/>
            <a:chExt cx="1307400" cy="1027688"/>
          </a:xfrm>
        </p:grpSpPr>
        <p:pic>
          <p:nvPicPr>
            <p:cNvPr id="71" name="Google Shape;7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3975" y="1635262"/>
              <a:ext cx="893425" cy="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5"/>
            <p:cNvSpPr txBox="1"/>
            <p:nvPr/>
          </p:nvSpPr>
          <p:spPr>
            <a:xfrm>
              <a:off x="720551" y="1861050"/>
              <a:ext cx="1307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Sequence Flow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>
            <a:off x="1006788" y="2140420"/>
            <a:ext cx="900875" cy="1016044"/>
            <a:chOff x="3325788" y="1579743"/>
            <a:chExt cx="945900" cy="1102957"/>
          </a:xfrm>
        </p:grpSpPr>
        <p:pic>
          <p:nvPicPr>
            <p:cNvPr id="74" name="Google Shape;74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2015" y="1579743"/>
              <a:ext cx="893425" cy="3843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5"/>
            <p:cNvSpPr txBox="1"/>
            <p:nvPr/>
          </p:nvSpPr>
          <p:spPr>
            <a:xfrm>
              <a:off x="3325788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Initial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588205" y="2135446"/>
            <a:ext cx="913138" cy="1025991"/>
            <a:chOff x="4424400" y="1568945"/>
            <a:chExt cx="958775" cy="1113755"/>
          </a:xfrm>
        </p:grpSpPr>
        <p:pic>
          <p:nvPicPr>
            <p:cNvPr id="77" name="Google Shape;7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4400" y="1568945"/>
              <a:ext cx="945900" cy="40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5"/>
            <p:cNvSpPr txBox="1"/>
            <p:nvPr/>
          </p:nvSpPr>
          <p:spPr>
            <a:xfrm>
              <a:off x="4437275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End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864865" y="3206378"/>
            <a:ext cx="1331169" cy="1187680"/>
            <a:chOff x="727650" y="2509275"/>
            <a:chExt cx="1397700" cy="1289275"/>
          </a:xfrm>
        </p:grpSpPr>
        <p:pic>
          <p:nvPicPr>
            <p:cNvPr id="80" name="Google Shape;80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2675" y="2509275"/>
              <a:ext cx="1307653" cy="53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5"/>
            <p:cNvSpPr txBox="1"/>
            <p:nvPr/>
          </p:nvSpPr>
          <p:spPr>
            <a:xfrm>
              <a:off x="7276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Exclusive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4312942" y="3215050"/>
            <a:ext cx="1331169" cy="1170327"/>
            <a:chOff x="1899550" y="2528113"/>
            <a:chExt cx="1397700" cy="1270438"/>
          </a:xfrm>
        </p:grpSpPr>
        <p:pic>
          <p:nvPicPr>
            <p:cNvPr id="83" name="Google Shape;83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56541" y="2528113"/>
              <a:ext cx="483705" cy="49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5"/>
            <p:cNvSpPr txBox="1"/>
            <p:nvPr/>
          </p:nvSpPr>
          <p:spPr>
            <a:xfrm>
              <a:off x="18995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2379200" y="3215061"/>
            <a:ext cx="1331169" cy="1170316"/>
            <a:chOff x="2935575" y="2528125"/>
            <a:chExt cx="1397700" cy="1270425"/>
          </a:xfrm>
        </p:grpSpPr>
        <p:pic>
          <p:nvPicPr>
            <p:cNvPr id="86" name="Google Shape;86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39116" y="2528125"/>
              <a:ext cx="551207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5"/>
            <p:cNvSpPr txBox="1"/>
            <p:nvPr/>
          </p:nvSpPr>
          <p:spPr>
            <a:xfrm>
              <a:off x="2935575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Parallel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4237496" y="2065552"/>
            <a:ext cx="1428029" cy="1165871"/>
            <a:chOff x="5219375" y="2203900"/>
            <a:chExt cx="1499400" cy="1265600"/>
          </a:xfrm>
        </p:grpSpPr>
        <p:pic>
          <p:nvPicPr>
            <p:cNvPr id="89" name="Google Shape;89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321800" y="2203900"/>
              <a:ext cx="1294553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5"/>
            <p:cNvSpPr txBox="1"/>
            <p:nvPr/>
          </p:nvSpPr>
          <p:spPr>
            <a:xfrm>
              <a:off x="5219375" y="2667600"/>
              <a:ext cx="1499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Event-based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1" name="Google Shape;91;p15"/>
          <p:cNvGrpSpPr/>
          <p:nvPr/>
        </p:nvGrpSpPr>
        <p:grpSpPr>
          <a:xfrm>
            <a:off x="2422096" y="1158469"/>
            <a:ext cx="1245406" cy="736087"/>
            <a:chOff x="1852569" y="1600936"/>
            <a:chExt cx="1307650" cy="799052"/>
          </a:xfrm>
        </p:grpSpPr>
        <p:pic>
          <p:nvPicPr>
            <p:cNvPr id="92" name="Google Shape;92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852569" y="1600936"/>
              <a:ext cx="1307650" cy="34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5"/>
            <p:cNvSpPr txBox="1"/>
            <p:nvPr/>
          </p:nvSpPr>
          <p:spPr>
            <a:xfrm>
              <a:off x="2033450" y="1898688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Task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4" name="Google Shape;94;p15"/>
          <p:cNvGrpSpPr/>
          <p:nvPr/>
        </p:nvGrpSpPr>
        <p:grpSpPr>
          <a:xfrm>
            <a:off x="6235535" y="1825753"/>
            <a:ext cx="900875" cy="1033854"/>
            <a:chOff x="7441225" y="2726160"/>
            <a:chExt cx="945900" cy="1122290"/>
          </a:xfrm>
        </p:grpSpPr>
        <p:pic>
          <p:nvPicPr>
            <p:cNvPr id="95" name="Google Shape;95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441225" y="2726160"/>
              <a:ext cx="945900" cy="67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5"/>
            <p:cNvSpPr txBox="1"/>
            <p:nvPr/>
          </p:nvSpPr>
          <p:spPr>
            <a:xfrm>
              <a:off x="7441225" y="3347150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Group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7" name="Google Shape;97;p15"/>
          <p:cNvGrpSpPr/>
          <p:nvPr/>
        </p:nvGrpSpPr>
        <p:grpSpPr>
          <a:xfrm>
            <a:off x="5949697" y="1037628"/>
            <a:ext cx="1478887" cy="609118"/>
            <a:chOff x="7026800" y="788715"/>
            <a:chExt cx="1552800" cy="661222"/>
          </a:xfrm>
        </p:grpSpPr>
        <p:pic>
          <p:nvPicPr>
            <p:cNvPr id="98" name="Google Shape;98;p15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30246" y="788715"/>
              <a:ext cx="945900" cy="208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5"/>
            <p:cNvSpPr txBox="1"/>
            <p:nvPr/>
          </p:nvSpPr>
          <p:spPr>
            <a:xfrm>
              <a:off x="7026800" y="948638"/>
              <a:ext cx="15528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Association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4225194" y="1037711"/>
            <a:ext cx="1452600" cy="977647"/>
            <a:chOff x="7164450" y="1823774"/>
            <a:chExt cx="1525200" cy="1061276"/>
          </a:xfrm>
        </p:grpSpPr>
        <p:pic>
          <p:nvPicPr>
            <p:cNvPr id="101" name="Google Shape;101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533425" y="1823774"/>
              <a:ext cx="787250" cy="620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5"/>
            <p:cNvSpPr txBox="1"/>
            <p:nvPr/>
          </p:nvSpPr>
          <p:spPr>
            <a:xfrm>
              <a:off x="7164450" y="2383750"/>
              <a:ext cx="1525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Annotation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3" name="Google Shape;103;p15"/>
          <p:cNvSpPr txBox="1"/>
          <p:nvPr/>
        </p:nvSpPr>
        <p:spPr>
          <a:xfrm>
            <a:off x="7995408" y="2463717"/>
            <a:ext cx="67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Lato"/>
                <a:ea typeface="Lato"/>
                <a:cs typeface="Lato"/>
                <a:sym typeface="Lato"/>
              </a:rPr>
              <a:t>etc.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8</a:t>
            </a:r>
            <a:endParaRPr b="1" sz="1800"/>
          </a:p>
        </p:txBody>
      </p:sp>
      <p:sp>
        <p:nvSpPr>
          <p:cNvPr id="474" name="Google Shape;474;p42"/>
          <p:cNvSpPr txBox="1"/>
          <p:nvPr/>
        </p:nvSpPr>
        <p:spPr>
          <a:xfrm>
            <a:off x="583050" y="410975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475" name="Google Shape;4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083825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2"/>
          <p:cNvSpPr/>
          <p:nvPr/>
        </p:nvSpPr>
        <p:spPr>
          <a:xfrm>
            <a:off x="5613075" y="1756700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5687475" y="2940300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78" name="Google Shape;47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8</a:t>
            </a:r>
            <a:endParaRPr b="1" sz="1800"/>
          </a:p>
        </p:txBody>
      </p:sp>
      <p:sp>
        <p:nvSpPr>
          <p:cNvPr id="484" name="Google Shape;484;p43"/>
          <p:cNvSpPr txBox="1"/>
          <p:nvPr/>
        </p:nvSpPr>
        <p:spPr>
          <a:xfrm>
            <a:off x="583050" y="410975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485" name="Google Shape;48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083825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3"/>
          <p:cNvSpPr/>
          <p:nvPr/>
        </p:nvSpPr>
        <p:spPr>
          <a:xfrm>
            <a:off x="5613075" y="1756700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5687475" y="2940300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88" name="Google Shape;48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250" y="1756698"/>
            <a:ext cx="445418" cy="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/>
          <p:cNvSpPr/>
          <p:nvPr/>
        </p:nvSpPr>
        <p:spPr>
          <a:xfrm>
            <a:off x="2217250" y="1300600"/>
            <a:ext cx="3323000" cy="644550"/>
          </a:xfrm>
          <a:custGeom>
            <a:rect b="b" l="l" r="r" t="t"/>
            <a:pathLst>
              <a:path extrusionOk="0" h="25782" w="132920">
                <a:moveTo>
                  <a:pt x="132920" y="25782"/>
                </a:moveTo>
                <a:cubicBezTo>
                  <a:pt x="108063" y="7710"/>
                  <a:pt x="75134" y="0"/>
                  <a:pt x="44402" y="0"/>
                </a:cubicBezTo>
                <a:cubicBezTo>
                  <a:pt x="28729" y="0"/>
                  <a:pt x="8690" y="2427"/>
                  <a:pt x="0" y="1547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0" name="Google Shape;490;p43"/>
          <p:cNvSpPr/>
          <p:nvPr/>
        </p:nvSpPr>
        <p:spPr>
          <a:xfrm rot="5400000">
            <a:off x="2177125" y="1581200"/>
            <a:ext cx="179100" cy="1719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91" name="Google Shape;49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8</a:t>
            </a:r>
            <a:endParaRPr b="1" sz="1800"/>
          </a:p>
        </p:txBody>
      </p:sp>
      <p:sp>
        <p:nvSpPr>
          <p:cNvPr id="497" name="Google Shape;497;p44"/>
          <p:cNvSpPr txBox="1"/>
          <p:nvPr/>
        </p:nvSpPr>
        <p:spPr>
          <a:xfrm>
            <a:off x="583050" y="410975"/>
            <a:ext cx="79779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The </a:t>
            </a:r>
            <a:r>
              <a:rPr b="1" lang="fr" sz="1800">
                <a:solidFill>
                  <a:srgbClr val="FF0000"/>
                </a:solidFill>
              </a:rPr>
              <a:t>ultimate step</a:t>
            </a:r>
            <a:r>
              <a:rPr lang="fr" sz="1800"/>
              <a:t> to obtain an AST containing all the information belonging to the original expressions consists in </a:t>
            </a:r>
            <a:r>
              <a:rPr b="1" lang="fr" sz="1800">
                <a:solidFill>
                  <a:srgbClr val="FF0000"/>
                </a:solidFill>
              </a:rPr>
              <a:t>inserting the choices</a:t>
            </a:r>
            <a:r>
              <a:rPr lang="fr" sz="1800"/>
              <a:t>.</a:t>
            </a:r>
            <a:endParaRPr sz="1800"/>
          </a:p>
        </p:txBody>
      </p:sp>
      <p:pic>
        <p:nvPicPr>
          <p:cNvPr id="498" name="Google Shape;4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775" y="1083825"/>
            <a:ext cx="2914025" cy="3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4"/>
          <p:cNvSpPr/>
          <p:nvPr/>
        </p:nvSpPr>
        <p:spPr>
          <a:xfrm>
            <a:off x="5613075" y="1756700"/>
            <a:ext cx="1768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(RCP &lt; ACP) | CP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5687475" y="2940300"/>
            <a:ext cx="16197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(RAI &lt; RSD) | CA</a:t>
            </a:r>
            <a:endParaRPr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01" name="Google Shape;50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250" y="1756698"/>
            <a:ext cx="445418" cy="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4"/>
          <p:cNvSpPr/>
          <p:nvPr/>
        </p:nvSpPr>
        <p:spPr>
          <a:xfrm>
            <a:off x="2217250" y="1300600"/>
            <a:ext cx="3323000" cy="644550"/>
          </a:xfrm>
          <a:custGeom>
            <a:rect b="b" l="l" r="r" t="t"/>
            <a:pathLst>
              <a:path extrusionOk="0" h="25782" w="132920">
                <a:moveTo>
                  <a:pt x="132920" y="25782"/>
                </a:moveTo>
                <a:cubicBezTo>
                  <a:pt x="108063" y="7710"/>
                  <a:pt x="75134" y="0"/>
                  <a:pt x="44402" y="0"/>
                </a:cubicBezTo>
                <a:cubicBezTo>
                  <a:pt x="28729" y="0"/>
                  <a:pt x="8690" y="2427"/>
                  <a:pt x="0" y="1547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3" name="Google Shape;503;p44"/>
          <p:cNvSpPr/>
          <p:nvPr/>
        </p:nvSpPr>
        <p:spPr>
          <a:xfrm rot="5400000">
            <a:off x="2177125" y="1581200"/>
            <a:ext cx="179100" cy="1719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3771525" y="2707100"/>
            <a:ext cx="1840392" cy="398275"/>
          </a:xfrm>
          <a:custGeom>
            <a:rect b="b" l="l" r="r" t="t"/>
            <a:pathLst>
              <a:path extrusionOk="0" h="15931" w="75341">
                <a:moveTo>
                  <a:pt x="75341" y="15931"/>
                </a:moveTo>
                <a:cubicBezTo>
                  <a:pt x="65822" y="12125"/>
                  <a:pt x="57467" y="5362"/>
                  <a:pt x="47553" y="2753"/>
                </a:cubicBezTo>
                <a:cubicBezTo>
                  <a:pt x="36256" y="-220"/>
                  <a:pt x="24284" y="22"/>
                  <a:pt x="12604" y="175"/>
                </a:cubicBezTo>
                <a:cubicBezTo>
                  <a:pt x="7989" y="236"/>
                  <a:pt x="2561" y="2065"/>
                  <a:pt x="0" y="590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5" name="Google Shape;505;p44"/>
          <p:cNvSpPr/>
          <p:nvPr/>
        </p:nvSpPr>
        <p:spPr>
          <a:xfrm>
            <a:off x="2561000" y="3036425"/>
            <a:ext cx="3065200" cy="391200"/>
          </a:xfrm>
          <a:custGeom>
            <a:rect b="b" l="l" r="r" t="t"/>
            <a:pathLst>
              <a:path extrusionOk="0" h="15648" w="122608">
                <a:moveTo>
                  <a:pt x="122608" y="6195"/>
                </a:moveTo>
                <a:cubicBezTo>
                  <a:pt x="117284" y="871"/>
                  <a:pt x="108034" y="2157"/>
                  <a:pt x="100550" y="1325"/>
                </a:cubicBezTo>
                <a:cubicBezTo>
                  <a:pt x="85740" y="-321"/>
                  <a:pt x="70762" y="179"/>
                  <a:pt x="55861" y="179"/>
                </a:cubicBezTo>
                <a:cubicBezTo>
                  <a:pt x="36540" y="179"/>
                  <a:pt x="6097" y="-2685"/>
                  <a:pt x="0" y="1564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6" name="Google Shape;506;p44"/>
          <p:cNvSpPr/>
          <p:nvPr/>
        </p:nvSpPr>
        <p:spPr>
          <a:xfrm>
            <a:off x="4480325" y="1952350"/>
            <a:ext cx="1167350" cy="1074250"/>
          </a:xfrm>
          <a:custGeom>
            <a:rect b="b" l="l" r="r" t="t"/>
            <a:pathLst>
              <a:path extrusionOk="0" h="42970" w="46694">
                <a:moveTo>
                  <a:pt x="46694" y="42970"/>
                </a:moveTo>
                <a:cubicBezTo>
                  <a:pt x="33155" y="26718"/>
                  <a:pt x="21152" y="0"/>
                  <a:pt x="0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" name="Google Shape;507;p44"/>
          <p:cNvSpPr/>
          <p:nvPr/>
        </p:nvSpPr>
        <p:spPr>
          <a:xfrm rot="5659504">
            <a:off x="3731241" y="2716908"/>
            <a:ext cx="179010" cy="171785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08" name="Google Shape;508;p44"/>
          <p:cNvSpPr/>
          <p:nvPr/>
        </p:nvSpPr>
        <p:spPr>
          <a:xfrm rot="9237020">
            <a:off x="4413682" y="1883605"/>
            <a:ext cx="178982" cy="171873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09" name="Google Shape;509;p44"/>
          <p:cNvSpPr/>
          <p:nvPr/>
        </p:nvSpPr>
        <p:spPr>
          <a:xfrm rot="5659504">
            <a:off x="2532091" y="3286683"/>
            <a:ext cx="179010" cy="171785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10" name="Google Shape;510;p44"/>
          <p:cNvSpPr txBox="1"/>
          <p:nvPr/>
        </p:nvSpPr>
        <p:spPr>
          <a:xfrm>
            <a:off x="5308425" y="3468275"/>
            <a:ext cx="2377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Already included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due to the loop!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511" name="Google Shape;51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Step 9</a:t>
            </a:r>
            <a:endParaRPr b="1" sz="1800"/>
          </a:p>
        </p:txBody>
      </p:sp>
      <p:sp>
        <p:nvSpPr>
          <p:cNvPr id="517" name="Google Shape;517;p45"/>
          <p:cNvSpPr txBox="1"/>
          <p:nvPr/>
        </p:nvSpPr>
        <p:spPr>
          <a:xfrm>
            <a:off x="438200" y="2517400"/>
            <a:ext cx="37134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To do so</a:t>
            </a:r>
            <a:r>
              <a:rPr lang="fr" sz="1800">
                <a:solidFill>
                  <a:srgbClr val="1A1A1A"/>
                </a:solidFill>
              </a:rPr>
              <a:t>,</a:t>
            </a:r>
            <a:r>
              <a:rPr b="1" lang="fr" sz="1800">
                <a:solidFill>
                  <a:srgbClr val="FF0000"/>
                </a:solidFill>
              </a:rPr>
              <a:t> patterns</a:t>
            </a:r>
            <a:r>
              <a:rPr lang="fr" sz="1800"/>
              <a:t> are applied recursively to the merged AST, </a:t>
            </a:r>
            <a:r>
              <a:rPr b="1" lang="fr" sz="1800">
                <a:solidFill>
                  <a:srgbClr val="FF0000"/>
                </a:solidFill>
              </a:rPr>
              <a:t>starting from the deepest nodes</a:t>
            </a:r>
            <a:r>
              <a:rPr lang="fr" sz="1800"/>
              <a:t> (leafs).</a:t>
            </a:r>
            <a:endParaRPr sz="1800"/>
          </a:p>
        </p:txBody>
      </p:sp>
      <p:sp>
        <p:nvSpPr>
          <p:cNvPr id="518" name="Google Shape;518;p45"/>
          <p:cNvSpPr txBox="1"/>
          <p:nvPr/>
        </p:nvSpPr>
        <p:spPr>
          <a:xfrm>
            <a:off x="438200" y="1278200"/>
            <a:ext cx="37134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Now that the AST contains the choices, the </a:t>
            </a:r>
            <a:r>
              <a:rPr b="1" lang="fr" sz="1800">
                <a:solidFill>
                  <a:srgbClr val="FF0000"/>
                </a:solidFill>
              </a:rPr>
              <a:t>BPMN process is ready to be generated</a:t>
            </a:r>
            <a:r>
              <a:rPr lang="fr" sz="1800"/>
              <a:t>.</a:t>
            </a:r>
            <a:endParaRPr sz="1800"/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4">
            <a:alphaModFix/>
          </a:blip>
          <a:srcRect b="0" l="675" r="0" t="675"/>
          <a:stretch/>
        </p:blipFill>
        <p:spPr>
          <a:xfrm>
            <a:off x="4182625" y="389375"/>
            <a:ext cx="4533850" cy="40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Detailed Solution – Result</a:t>
            </a:r>
            <a:endParaRPr b="1" sz="1800"/>
          </a:p>
        </p:txBody>
      </p:sp>
      <p:pic>
        <p:nvPicPr>
          <p:cNvPr id="526" name="Google Shape;52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300" y="507650"/>
            <a:ext cx="6307399" cy="38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Presentation</a:t>
            </a:r>
            <a:endParaRPr b="1" sz="1800"/>
          </a:p>
        </p:txBody>
      </p:sp>
      <p:pic>
        <p:nvPicPr>
          <p:cNvPr id="533" name="Google Shape;5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00" y="409050"/>
            <a:ext cx="8320198" cy="384932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Experiments: Quality of the Processes</a:t>
            </a:r>
            <a:endParaRPr b="1" sz="1800"/>
          </a:p>
        </p:txBody>
      </p:sp>
      <p:pic>
        <p:nvPicPr>
          <p:cNvPr id="540" name="Google Shape;5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00" y="1911554"/>
            <a:ext cx="4798099" cy="12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542" name="Google Shape;542;p48"/>
          <p:cNvCxnSpPr/>
          <p:nvPr/>
        </p:nvCxnSpPr>
        <p:spPr>
          <a:xfrm>
            <a:off x="1697150" y="1239275"/>
            <a:ext cx="430800" cy="6555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3" name="Google Shape;543;p48"/>
          <p:cNvSpPr txBox="1"/>
          <p:nvPr/>
        </p:nvSpPr>
        <p:spPr>
          <a:xfrm>
            <a:off x="665900" y="523500"/>
            <a:ext cx="13671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6AA84F"/>
                </a:solidFill>
              </a:rPr>
              <a:t>Correct</a:t>
            </a:r>
            <a:endParaRPr sz="1800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6AA84F"/>
                </a:solidFill>
              </a:rPr>
              <a:t>processes</a:t>
            </a:r>
            <a:endParaRPr sz="1800">
              <a:solidFill>
                <a:srgbClr val="6AA84F"/>
              </a:solidFill>
            </a:endParaRPr>
          </a:p>
        </p:txBody>
      </p:sp>
      <p:cxnSp>
        <p:nvCxnSpPr>
          <p:cNvPr id="544" name="Google Shape;544;p48"/>
          <p:cNvCxnSpPr/>
          <p:nvPr/>
        </p:nvCxnSpPr>
        <p:spPr>
          <a:xfrm flipH="1">
            <a:off x="2806050" y="1195600"/>
            <a:ext cx="2100" cy="6741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" name="Google Shape;545;p48"/>
          <p:cNvSpPr txBox="1"/>
          <p:nvPr/>
        </p:nvSpPr>
        <p:spPr>
          <a:xfrm>
            <a:off x="2123550" y="523500"/>
            <a:ext cx="13671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</a:rPr>
              <a:t>Ambiguous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</a:rPr>
              <a:t>processes</a:t>
            </a:r>
            <a:endParaRPr sz="1800">
              <a:solidFill>
                <a:schemeClr val="accent1"/>
              </a:solidFill>
            </a:endParaRPr>
          </a:p>
        </p:txBody>
      </p:sp>
      <p:cxnSp>
        <p:nvCxnSpPr>
          <p:cNvPr id="546" name="Google Shape;546;p48"/>
          <p:cNvCxnSpPr/>
          <p:nvPr/>
        </p:nvCxnSpPr>
        <p:spPr>
          <a:xfrm flipH="1">
            <a:off x="3407300" y="1239275"/>
            <a:ext cx="537000" cy="630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7" name="Google Shape;547;p48"/>
          <p:cNvSpPr txBox="1"/>
          <p:nvPr/>
        </p:nvSpPr>
        <p:spPr>
          <a:xfrm>
            <a:off x="3407300" y="536900"/>
            <a:ext cx="13671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Incorrect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processes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548" name="Google Shape;548;p48"/>
          <p:cNvSpPr txBox="1"/>
          <p:nvPr/>
        </p:nvSpPr>
        <p:spPr>
          <a:xfrm>
            <a:off x="5806950" y="1222500"/>
            <a:ext cx="2665500" cy="2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An </a:t>
            </a:r>
            <a:r>
              <a:rPr b="1" lang="fr" sz="1800">
                <a:solidFill>
                  <a:srgbClr val="4A86E8"/>
                </a:solidFill>
              </a:rPr>
              <a:t>ambiguous process</a:t>
            </a:r>
            <a:r>
              <a:rPr lang="fr" sz="1800">
                <a:solidFill>
                  <a:schemeClr val="dk1"/>
                </a:solidFill>
              </a:rPr>
              <a:t> is a process that is </a:t>
            </a:r>
            <a:r>
              <a:rPr b="1" lang="fr" sz="1800">
                <a:solidFill>
                  <a:srgbClr val="4A86E8"/>
                </a:solidFill>
              </a:rPr>
              <a:t>not incorrect</a:t>
            </a:r>
            <a:r>
              <a:rPr lang="fr" sz="1800">
                <a:solidFill>
                  <a:schemeClr val="dk1"/>
                </a:solidFill>
              </a:rPr>
              <a:t> with regards to the description, but which </a:t>
            </a:r>
            <a:r>
              <a:rPr b="1" lang="fr" sz="1800">
                <a:solidFill>
                  <a:srgbClr val="4A86E8"/>
                </a:solidFill>
              </a:rPr>
              <a:t>does not correspond to the expectations</a:t>
            </a:r>
            <a:r>
              <a:rPr lang="fr" sz="1800">
                <a:solidFill>
                  <a:schemeClr val="dk1"/>
                </a:solidFill>
              </a:rPr>
              <a:t> of the experts.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Experiments: </a:t>
            </a:r>
            <a:r>
              <a:rPr b="1" lang="fr" sz="1800"/>
              <a:t>Ambiguous</a:t>
            </a:r>
            <a:r>
              <a:rPr b="1" lang="fr" sz="1800"/>
              <a:t> Processes</a:t>
            </a:r>
            <a:endParaRPr b="1" sz="1800"/>
          </a:p>
        </p:txBody>
      </p:sp>
      <p:sp>
        <p:nvSpPr>
          <p:cNvPr id="554" name="Google Shape;55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5" name="Google Shape;555;p49"/>
          <p:cNvSpPr/>
          <p:nvPr/>
        </p:nvSpPr>
        <p:spPr>
          <a:xfrm>
            <a:off x="640025" y="2183650"/>
            <a:ext cx="1219500" cy="4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 want A B C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56" name="Google Shape;55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200" y="764525"/>
            <a:ext cx="381513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4700" y="1526425"/>
            <a:ext cx="4086001" cy="12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95975" y="2856020"/>
            <a:ext cx="2990724" cy="1529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49"/>
          <p:cNvCxnSpPr/>
          <p:nvPr/>
        </p:nvCxnSpPr>
        <p:spPr>
          <a:xfrm flipH="1" rot="10800000">
            <a:off x="1790750" y="1364025"/>
            <a:ext cx="1198500" cy="624300"/>
          </a:xfrm>
          <a:prstGeom prst="straightConnector1">
            <a:avLst/>
          </a:prstGeom>
          <a:noFill/>
          <a:ln cap="flat" cmpd="sng" w="2857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" name="Google Shape;560;p49"/>
          <p:cNvCxnSpPr/>
          <p:nvPr/>
        </p:nvCxnSpPr>
        <p:spPr>
          <a:xfrm flipH="1" rot="10800000">
            <a:off x="2005575" y="2225400"/>
            <a:ext cx="1595400" cy="165000"/>
          </a:xfrm>
          <a:prstGeom prst="straightConnector1">
            <a:avLst/>
          </a:prstGeom>
          <a:noFill/>
          <a:ln cap="flat" cmpd="sng" w="2857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p49"/>
          <p:cNvCxnSpPr/>
          <p:nvPr/>
        </p:nvCxnSpPr>
        <p:spPr>
          <a:xfrm>
            <a:off x="1703375" y="2768575"/>
            <a:ext cx="967500" cy="599400"/>
          </a:xfrm>
          <a:prstGeom prst="straightConnector1">
            <a:avLst/>
          </a:prstGeom>
          <a:noFill/>
          <a:ln cap="flat" cmpd="sng" w="2857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Google Shape;562;p49"/>
          <p:cNvSpPr txBox="1"/>
          <p:nvPr/>
        </p:nvSpPr>
        <p:spPr>
          <a:xfrm>
            <a:off x="6722025" y="3305400"/>
            <a:ext cx="15954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etc.</a:t>
            </a:r>
            <a:endParaRPr b="1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Experiments: Incorrect Processes</a:t>
            </a:r>
            <a:endParaRPr b="1" sz="1800"/>
          </a:p>
        </p:txBody>
      </p:sp>
      <p:sp>
        <p:nvSpPr>
          <p:cNvPr id="568" name="Google Shape;568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69" name="Google Shape;5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000" y="2139700"/>
            <a:ext cx="5964150" cy="14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0"/>
          <p:cNvSpPr txBox="1"/>
          <p:nvPr/>
        </p:nvSpPr>
        <p:spPr>
          <a:xfrm>
            <a:off x="919825" y="760600"/>
            <a:ext cx="74505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The experiments conducted showed </a:t>
            </a:r>
            <a:r>
              <a:rPr b="1" lang="fr" sz="1800">
                <a:solidFill>
                  <a:srgbClr val="FF0000"/>
                </a:solidFill>
              </a:rPr>
              <a:t>14 incorrectly generated processes</a:t>
            </a:r>
            <a:r>
              <a:rPr lang="fr" sz="1800">
                <a:solidFill>
                  <a:schemeClr val="dk1"/>
                </a:solidFill>
              </a:rPr>
              <a:t>. To understand the </a:t>
            </a:r>
            <a:r>
              <a:rPr b="1" lang="fr" sz="1800">
                <a:solidFill>
                  <a:srgbClr val="FF0000"/>
                </a:solidFill>
              </a:rPr>
              <a:t>source of this incorrect generation</a:t>
            </a:r>
            <a:r>
              <a:rPr lang="fr" sz="1800">
                <a:solidFill>
                  <a:schemeClr val="dk1"/>
                </a:solidFill>
              </a:rPr>
              <a:t>, we </a:t>
            </a:r>
            <a:r>
              <a:rPr b="1" lang="fr" sz="1800">
                <a:solidFill>
                  <a:srgbClr val="FF0000"/>
                </a:solidFill>
              </a:rPr>
              <a:t>analysed the constraints</a:t>
            </a:r>
            <a:r>
              <a:rPr lang="fr" sz="1800">
                <a:solidFill>
                  <a:schemeClr val="dk1"/>
                </a:solidFill>
              </a:rPr>
              <a:t> returned by GPT in these 14 cases.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Experiments: Unnamed Tasks</a:t>
            </a:r>
            <a:endParaRPr b="1" sz="1800"/>
          </a:p>
        </p:txBody>
      </p:sp>
      <p:sp>
        <p:nvSpPr>
          <p:cNvPr id="576" name="Google Shape;576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7" name="Google Shape;577;p51"/>
          <p:cNvSpPr txBox="1"/>
          <p:nvPr/>
        </p:nvSpPr>
        <p:spPr>
          <a:xfrm>
            <a:off x="907325" y="468900"/>
            <a:ext cx="74505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The last phase of these experiments consisted in </a:t>
            </a:r>
            <a:r>
              <a:rPr b="1" lang="fr" sz="1800">
                <a:solidFill>
                  <a:srgbClr val="FF0000"/>
                </a:solidFill>
              </a:rPr>
              <a:t>analysing the quality of the tool when the description is raw</a:t>
            </a:r>
            <a:r>
              <a:rPr lang="fr" sz="1800">
                <a:solidFill>
                  <a:schemeClr val="dk1"/>
                </a:solidFill>
              </a:rPr>
              <a:t> (i.e., the tasks of the description are not named beforehand).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8" name="Google Shape;578;p51"/>
          <p:cNvSpPr/>
          <p:nvPr/>
        </p:nvSpPr>
        <p:spPr>
          <a:xfrm>
            <a:off x="441550" y="1626300"/>
            <a:ext cx="3733800" cy="252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First, the banker either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CreateProfile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(CP) for the user, or, if it is not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needed, 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RetrieveCustomerProfile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(RCP) which triggers the system to perform the </a:t>
            </a:r>
            <a:r>
              <a:rPr lang="fr" sz="1700" u="sng">
                <a:latin typeface="Maven Pro"/>
                <a:ea typeface="Maven Pro"/>
                <a:cs typeface="Maven Pro"/>
                <a:sym typeface="Maven Pro"/>
              </a:rPr>
              <a:t>AnalyseCustomerProfile</a:t>
            </a: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 (ACP) task.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79" name="Google Shape;579;p51"/>
          <p:cNvSpPr/>
          <p:nvPr/>
        </p:nvSpPr>
        <p:spPr>
          <a:xfrm>
            <a:off x="5227650" y="1860300"/>
            <a:ext cx="3500700" cy="2057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857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latin typeface="Maven Pro"/>
                <a:ea typeface="Maven Pro"/>
                <a:cs typeface="Maven Pro"/>
                <a:sym typeface="Maven Pro"/>
              </a:rPr>
              <a:t>First, the banker either creates a profile for the user, or, if it is not needed, he retrieves the customer profile which triggers the system to analyse it.</a:t>
            </a:r>
            <a:endParaRPr sz="1700"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580" name="Google Shape;580;p51"/>
          <p:cNvCxnSpPr/>
          <p:nvPr/>
        </p:nvCxnSpPr>
        <p:spPr>
          <a:xfrm flipH="1" rot="10800000">
            <a:off x="4214600" y="2886000"/>
            <a:ext cx="973800" cy="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718700" y="989896"/>
            <a:ext cx="3111000" cy="3391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342" y="2993441"/>
            <a:ext cx="1521709" cy="1388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6"/>
          <p:cNvGrpSpPr/>
          <p:nvPr/>
        </p:nvGrpSpPr>
        <p:grpSpPr>
          <a:xfrm>
            <a:off x="885676" y="1202929"/>
            <a:ext cx="1245168" cy="946706"/>
            <a:chOff x="720551" y="1635262"/>
            <a:chExt cx="1307400" cy="1027688"/>
          </a:xfrm>
        </p:grpSpPr>
        <p:pic>
          <p:nvPicPr>
            <p:cNvPr id="112" name="Google Shape;11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3975" y="1635262"/>
              <a:ext cx="893425" cy="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6"/>
            <p:cNvSpPr txBox="1"/>
            <p:nvPr/>
          </p:nvSpPr>
          <p:spPr>
            <a:xfrm>
              <a:off x="720551" y="1861050"/>
              <a:ext cx="1307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Sequence Flow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4" name="Google Shape;114;p16"/>
          <p:cNvGrpSpPr/>
          <p:nvPr/>
        </p:nvGrpSpPr>
        <p:grpSpPr>
          <a:xfrm>
            <a:off x="1006788" y="2140420"/>
            <a:ext cx="900875" cy="1016044"/>
            <a:chOff x="3325788" y="1579743"/>
            <a:chExt cx="945900" cy="1102957"/>
          </a:xfrm>
        </p:grpSpPr>
        <p:pic>
          <p:nvPicPr>
            <p:cNvPr id="115" name="Google Shape;11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52015" y="1579743"/>
              <a:ext cx="893425" cy="3843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6"/>
            <p:cNvSpPr txBox="1"/>
            <p:nvPr/>
          </p:nvSpPr>
          <p:spPr>
            <a:xfrm>
              <a:off x="3325788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Initial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2588205" y="2135446"/>
            <a:ext cx="913138" cy="1025991"/>
            <a:chOff x="4424400" y="1568945"/>
            <a:chExt cx="958775" cy="1113755"/>
          </a:xfrm>
        </p:grpSpPr>
        <p:pic>
          <p:nvPicPr>
            <p:cNvPr id="118" name="Google Shape;118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24400" y="1568945"/>
              <a:ext cx="945900" cy="40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6"/>
            <p:cNvSpPr txBox="1"/>
            <p:nvPr/>
          </p:nvSpPr>
          <p:spPr>
            <a:xfrm>
              <a:off x="4437275" y="1880800"/>
              <a:ext cx="9459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End Event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864865" y="3206378"/>
            <a:ext cx="1331169" cy="1187680"/>
            <a:chOff x="727650" y="2509275"/>
            <a:chExt cx="1397700" cy="1289275"/>
          </a:xfrm>
        </p:grpSpPr>
        <p:pic>
          <p:nvPicPr>
            <p:cNvPr id="121" name="Google Shape;121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2675" y="2509275"/>
              <a:ext cx="1307653" cy="53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6"/>
            <p:cNvSpPr txBox="1"/>
            <p:nvPr/>
          </p:nvSpPr>
          <p:spPr>
            <a:xfrm>
              <a:off x="7276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Exclusive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4312942" y="3215050"/>
            <a:ext cx="1331169" cy="1170327"/>
            <a:chOff x="1899550" y="2528113"/>
            <a:chExt cx="1397700" cy="1270438"/>
          </a:xfrm>
        </p:grpSpPr>
        <p:pic>
          <p:nvPicPr>
            <p:cNvPr id="124" name="Google Shape;124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356541" y="2528113"/>
              <a:ext cx="483705" cy="49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6"/>
            <p:cNvSpPr txBox="1"/>
            <p:nvPr/>
          </p:nvSpPr>
          <p:spPr>
            <a:xfrm>
              <a:off x="1899550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Inclusive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2379200" y="3215061"/>
            <a:ext cx="1331169" cy="1170316"/>
            <a:chOff x="2935575" y="2528125"/>
            <a:chExt cx="1397700" cy="1270425"/>
          </a:xfrm>
        </p:grpSpPr>
        <p:pic>
          <p:nvPicPr>
            <p:cNvPr id="127" name="Google Shape;127;p1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39116" y="2528125"/>
              <a:ext cx="551207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6"/>
            <p:cNvSpPr txBox="1"/>
            <p:nvPr/>
          </p:nvSpPr>
          <p:spPr>
            <a:xfrm>
              <a:off x="2935575" y="2996650"/>
              <a:ext cx="13977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Parallel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" name="Google Shape;129;p16"/>
          <p:cNvGrpSpPr/>
          <p:nvPr/>
        </p:nvGrpSpPr>
        <p:grpSpPr>
          <a:xfrm>
            <a:off x="4237496" y="2065552"/>
            <a:ext cx="1428029" cy="1165871"/>
            <a:chOff x="5219375" y="2203900"/>
            <a:chExt cx="1499400" cy="1265600"/>
          </a:xfrm>
        </p:grpSpPr>
        <p:pic>
          <p:nvPicPr>
            <p:cNvPr id="130" name="Google Shape;130;p16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321800" y="2203900"/>
              <a:ext cx="1294553" cy="49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6"/>
            <p:cNvSpPr txBox="1"/>
            <p:nvPr/>
          </p:nvSpPr>
          <p:spPr>
            <a:xfrm>
              <a:off x="5219375" y="2667600"/>
              <a:ext cx="1499400" cy="8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Event-based Gateway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2422096" y="1158469"/>
            <a:ext cx="1245406" cy="736087"/>
            <a:chOff x="1852569" y="1600936"/>
            <a:chExt cx="1307650" cy="799052"/>
          </a:xfrm>
        </p:grpSpPr>
        <p:pic>
          <p:nvPicPr>
            <p:cNvPr id="133" name="Google Shape;133;p1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852569" y="1600936"/>
              <a:ext cx="1307650" cy="34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6"/>
            <p:cNvSpPr txBox="1"/>
            <p:nvPr/>
          </p:nvSpPr>
          <p:spPr>
            <a:xfrm>
              <a:off x="2033450" y="1898688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Task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5" name="Google Shape;135;p16"/>
          <p:cNvGrpSpPr/>
          <p:nvPr/>
        </p:nvGrpSpPr>
        <p:grpSpPr>
          <a:xfrm>
            <a:off x="6235535" y="1825753"/>
            <a:ext cx="900875" cy="1033854"/>
            <a:chOff x="7441225" y="2726160"/>
            <a:chExt cx="945900" cy="1122290"/>
          </a:xfrm>
        </p:grpSpPr>
        <p:pic>
          <p:nvPicPr>
            <p:cNvPr id="136" name="Google Shape;136;p16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441225" y="2726160"/>
              <a:ext cx="945900" cy="672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6"/>
            <p:cNvSpPr txBox="1"/>
            <p:nvPr/>
          </p:nvSpPr>
          <p:spPr>
            <a:xfrm>
              <a:off x="7441225" y="3347150"/>
              <a:ext cx="9459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Group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5949697" y="1037628"/>
            <a:ext cx="1478887" cy="609118"/>
            <a:chOff x="7026800" y="788715"/>
            <a:chExt cx="1552800" cy="661222"/>
          </a:xfrm>
        </p:grpSpPr>
        <p:pic>
          <p:nvPicPr>
            <p:cNvPr id="139" name="Google Shape;139;p1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330246" y="788715"/>
              <a:ext cx="945900" cy="208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6"/>
            <p:cNvSpPr txBox="1"/>
            <p:nvPr/>
          </p:nvSpPr>
          <p:spPr>
            <a:xfrm>
              <a:off x="7026800" y="948638"/>
              <a:ext cx="15528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Association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4225194" y="1037711"/>
            <a:ext cx="1452600" cy="977647"/>
            <a:chOff x="7164450" y="1823774"/>
            <a:chExt cx="1525200" cy="1061276"/>
          </a:xfrm>
        </p:grpSpPr>
        <p:pic>
          <p:nvPicPr>
            <p:cNvPr id="142" name="Google Shape;142;p16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7533425" y="1823774"/>
              <a:ext cx="787250" cy="620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6"/>
            <p:cNvSpPr txBox="1"/>
            <p:nvPr/>
          </p:nvSpPr>
          <p:spPr>
            <a:xfrm>
              <a:off x="7164450" y="2383750"/>
              <a:ext cx="15252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800">
                  <a:latin typeface="Lato"/>
                  <a:ea typeface="Lato"/>
                  <a:cs typeface="Lato"/>
                  <a:sym typeface="Lato"/>
                </a:rPr>
                <a:t>Annotation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44" name="Google Shape;144;p16"/>
          <p:cNvSpPr txBox="1"/>
          <p:nvPr/>
        </p:nvSpPr>
        <p:spPr>
          <a:xfrm>
            <a:off x="7995408" y="2463717"/>
            <a:ext cx="67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Lato"/>
                <a:ea typeface="Lato"/>
                <a:cs typeface="Lato"/>
                <a:sym typeface="Lato"/>
              </a:rPr>
              <a:t>etc.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788430" y="374852"/>
            <a:ext cx="1245300" cy="362400"/>
          </a:xfrm>
          <a:prstGeom prst="rect">
            <a:avLst/>
          </a:prstGeom>
          <a:solidFill>
            <a:srgbClr val="E9EDEE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Supported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p16"/>
          <p:cNvCxnSpPr>
            <a:stCxn id="145" idx="2"/>
          </p:cNvCxnSpPr>
          <p:nvPr/>
        </p:nvCxnSpPr>
        <p:spPr>
          <a:xfrm flipH="1">
            <a:off x="3714780" y="737252"/>
            <a:ext cx="696300" cy="457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7" name="Google Shape;147;p16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BPMN Syntax</a:t>
            </a:r>
            <a:endParaRPr b="1" sz="1800"/>
          </a:p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Experiments: Unnamed Tasks</a:t>
            </a:r>
            <a:endParaRPr b="1" sz="1800"/>
          </a:p>
        </p:txBody>
      </p:sp>
      <p:sp>
        <p:nvSpPr>
          <p:cNvPr id="586" name="Google Shape;58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7" name="Google Shape;587;p52"/>
          <p:cNvSpPr txBox="1"/>
          <p:nvPr/>
        </p:nvSpPr>
        <p:spPr>
          <a:xfrm>
            <a:off x="913575" y="924575"/>
            <a:ext cx="74505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These experiments showed </a:t>
            </a:r>
            <a:r>
              <a:rPr b="1" lang="fr" sz="1800">
                <a:solidFill>
                  <a:srgbClr val="FF0000"/>
                </a:solidFill>
              </a:rPr>
              <a:t>a degradation of 16%</a:t>
            </a:r>
            <a:r>
              <a:rPr lang="fr" sz="1800">
                <a:solidFill>
                  <a:schemeClr val="dk1"/>
                </a:solidFill>
              </a:rPr>
              <a:t> of the quality of the results when tasks are unnamed, for </a:t>
            </a:r>
            <a:r>
              <a:rPr b="1" lang="fr" sz="1800">
                <a:solidFill>
                  <a:srgbClr val="FF0000"/>
                </a:solidFill>
              </a:rPr>
              <a:t>three different reasons</a:t>
            </a:r>
            <a:r>
              <a:rPr lang="fr" sz="1800">
                <a:solidFill>
                  <a:schemeClr val="dk1"/>
                </a:solidFill>
              </a:rPr>
              <a:t>:</a:t>
            </a:r>
            <a:br>
              <a:rPr lang="f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GPT may </a:t>
            </a:r>
            <a:r>
              <a:rPr b="1" lang="fr" sz="1800">
                <a:solidFill>
                  <a:srgbClr val="FF0000"/>
                </a:solidFill>
              </a:rPr>
              <a:t>introduce</a:t>
            </a:r>
            <a:r>
              <a:rPr b="1" lang="fr" sz="1800">
                <a:solidFill>
                  <a:srgbClr val="FF0000"/>
                </a:solidFill>
              </a:rPr>
              <a:t> unnecessary tasks</a:t>
            </a:r>
            <a:br>
              <a:rPr lang="f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GPT may </a:t>
            </a:r>
            <a:r>
              <a:rPr b="1" lang="fr" sz="1800">
                <a:solidFill>
                  <a:srgbClr val="FF0000"/>
                </a:solidFill>
              </a:rPr>
              <a:t>remove desired tasks</a:t>
            </a:r>
            <a:br>
              <a:rPr b="1" lang="fr" sz="1800">
                <a:solidFill>
                  <a:srgbClr val="FF0000"/>
                </a:solidFill>
              </a:rPr>
            </a:br>
            <a:endParaRPr b="1"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" sz="1800">
                <a:solidFill>
                  <a:schemeClr val="dk1"/>
                </a:solidFill>
              </a:rPr>
              <a:t>GPT may </a:t>
            </a:r>
            <a:r>
              <a:rPr b="1" lang="fr" sz="1800">
                <a:solidFill>
                  <a:srgbClr val="FF0000"/>
                </a:solidFill>
              </a:rPr>
              <a:t>not recognise that two distinct portions of text correspond to the same task</a:t>
            </a:r>
            <a:r>
              <a:rPr lang="fr" sz="1800">
                <a:solidFill>
                  <a:schemeClr val="dk1"/>
                </a:solidFill>
              </a:rPr>
              <a:t>, thus creating two different tasks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Tool – Online Version</a:t>
            </a:r>
            <a:endParaRPr b="1" sz="1800"/>
          </a:p>
        </p:txBody>
      </p:sp>
      <p:sp>
        <p:nvSpPr>
          <p:cNvPr id="593" name="Google Shape;593;p53"/>
          <p:cNvSpPr txBox="1"/>
          <p:nvPr/>
        </p:nvSpPr>
        <p:spPr>
          <a:xfrm>
            <a:off x="462000" y="3982050"/>
            <a:ext cx="8220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Link:  </a:t>
            </a:r>
            <a:r>
              <a:rPr lang="fr" sz="1800" u="sng">
                <a:solidFill>
                  <a:schemeClr val="hlink"/>
                </a:solidFill>
                <a:hlinkClick r:id="rId4"/>
              </a:rPr>
              <a:t>https://quentinnivon.github.io/pages/givup.html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94" name="Google Shape;594;p53" title="gif_icsoc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000" y="540500"/>
            <a:ext cx="8220000" cy="3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4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Conclusion</a:t>
            </a:r>
            <a:endParaRPr b="1" sz="1800"/>
          </a:p>
        </p:txBody>
      </p:sp>
      <p:sp>
        <p:nvSpPr>
          <p:cNvPr id="601" name="Google Shape;601;p54"/>
          <p:cNvSpPr txBox="1"/>
          <p:nvPr/>
        </p:nvSpPr>
        <p:spPr>
          <a:xfrm>
            <a:off x="727650" y="541275"/>
            <a:ext cx="7688700" cy="39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In this work, we proposed an approach aiming at automatically designing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 and semantically correct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processes from a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textual description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of the requirements.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We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already worked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on several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perspectives </a:t>
            </a:r>
            <a:r>
              <a:rPr lang="fr" sz="18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of this work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Get rid of ASTs to allow more complex constructs (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intricate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loops/unbalanced gateways)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Formalise the transformation operations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 new features (such as model checking of textual properties)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While some others are still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ongoing</a:t>
            </a:r>
            <a:r>
              <a:rPr lang="fr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Adapt the description to (visual) process changes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Google Shape;60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3" name="Google Shape;603;p54"/>
          <p:cNvSpPr/>
          <p:nvPr/>
        </p:nvSpPr>
        <p:spPr>
          <a:xfrm>
            <a:off x="7259400" y="2223325"/>
            <a:ext cx="358500" cy="944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04" name="Google Shape;604;p54"/>
          <p:cNvSpPr txBox="1"/>
          <p:nvPr/>
        </p:nvSpPr>
        <p:spPr>
          <a:xfrm>
            <a:off x="7617900" y="2530075"/>
            <a:ext cx="1274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</a:rPr>
              <a:t>[TSE’25]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605" name="Google Shape;605;p54"/>
          <p:cNvSpPr/>
          <p:nvPr/>
        </p:nvSpPr>
        <p:spPr>
          <a:xfrm>
            <a:off x="7790300" y="3074350"/>
            <a:ext cx="171900" cy="453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606" name="Google Shape;606;p54"/>
          <p:cNvSpPr txBox="1"/>
          <p:nvPr/>
        </p:nvSpPr>
        <p:spPr>
          <a:xfrm>
            <a:off x="7842700" y="3135850"/>
            <a:ext cx="1225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6AA84F"/>
                </a:solidFill>
              </a:rPr>
              <a:t>[F</a:t>
            </a:r>
            <a:r>
              <a:rPr lang="fr" sz="1800">
                <a:solidFill>
                  <a:srgbClr val="6AA84F"/>
                </a:solidFill>
              </a:rPr>
              <a:t>SE’25]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607" name="Google Shape;607;p54"/>
          <p:cNvSpPr/>
          <p:nvPr/>
        </p:nvSpPr>
        <p:spPr>
          <a:xfrm>
            <a:off x="6228925" y="3995275"/>
            <a:ext cx="171900" cy="453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08" name="Google Shape;608;p54"/>
          <p:cNvSpPr txBox="1"/>
          <p:nvPr/>
        </p:nvSpPr>
        <p:spPr>
          <a:xfrm>
            <a:off x="6349050" y="4056775"/>
            <a:ext cx="1684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</a:rPr>
              <a:t>David’s work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Context</a:t>
            </a:r>
            <a:endParaRPr b="1" sz="1800"/>
          </a:p>
        </p:txBody>
      </p:sp>
      <p:sp>
        <p:nvSpPr>
          <p:cNvPr id="154" name="Google Shape;154;p17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Companies are making use of the BPMN notation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represent their business processes.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They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hire experts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to analyse and design the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most adequate BPMN process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according to their needs.</a:t>
            </a: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These processes are often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incorrect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Research Questions</a:t>
            </a:r>
            <a:endParaRPr b="1" sz="1800"/>
          </a:p>
        </p:txBody>
      </p:sp>
      <p:sp>
        <p:nvSpPr>
          <p:cNvPr id="161" name="Google Shape;161;p18"/>
          <p:cNvSpPr txBox="1"/>
          <p:nvPr/>
        </p:nvSpPr>
        <p:spPr>
          <a:xfrm>
            <a:off x="727650" y="683150"/>
            <a:ext cx="7688700" cy="3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know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how to write BPMN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What if you do not want to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spend time designing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your BPMN process graphically?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➢"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How can you be sure that your BPMN process is </a:t>
            </a:r>
            <a:r>
              <a:rPr b="1" lang="fr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syntactically/semantically correct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?</a:t>
            </a:r>
            <a:br>
              <a:rPr lang="fr" sz="1800">
                <a:latin typeface="Lato"/>
                <a:ea typeface="Lato"/>
                <a:cs typeface="Lato"/>
                <a:sym typeface="Lato"/>
              </a:rPr>
            </a:br>
            <a:endParaRPr sz="18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b="0" l="13472" r="0" t="0"/>
          <a:stretch/>
        </p:blipFill>
        <p:spPr>
          <a:xfrm>
            <a:off x="636300" y="515400"/>
            <a:ext cx="1091250" cy="12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13472" r="0" t="0"/>
          <a:stretch/>
        </p:blipFill>
        <p:spPr>
          <a:xfrm>
            <a:off x="636300" y="515400"/>
            <a:ext cx="1091250" cy="12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0237" y="707141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288" y="364275"/>
            <a:ext cx="2084626" cy="15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>
            <a:off x="3330375" y="0"/>
            <a:ext cx="54516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21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/>
              <a:t>General Solution</a:t>
            </a:r>
            <a:endParaRPr b="1" sz="1800"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 b="0" l="13472" r="0" t="0"/>
          <a:stretch/>
        </p:blipFill>
        <p:spPr>
          <a:xfrm>
            <a:off x="636300" y="515400"/>
            <a:ext cx="1091250" cy="12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0237" y="707141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3288" y="364275"/>
            <a:ext cx="2084626" cy="1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900425" y="1891753"/>
            <a:ext cx="650375" cy="8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7">
            <a:alphaModFix/>
          </a:blip>
          <a:srcRect b="6814" l="0" r="0" t="7252"/>
          <a:stretch/>
        </p:blipFill>
        <p:spPr>
          <a:xfrm>
            <a:off x="3202250" y="2620450"/>
            <a:ext cx="2046699" cy="156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2771650" y="4183900"/>
            <a:ext cx="29079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</a:rPr>
              <a:t>Internal Computations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